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313" r:id="rId4"/>
    <p:sldId id="314" r:id="rId5"/>
    <p:sldId id="315" r:id="rId6"/>
    <p:sldId id="302" r:id="rId7"/>
    <p:sldId id="328" r:id="rId8"/>
    <p:sldId id="303" r:id="rId9"/>
    <p:sldId id="319" r:id="rId10"/>
    <p:sldId id="326" r:id="rId11"/>
    <p:sldId id="338" r:id="rId12"/>
    <p:sldId id="327" r:id="rId13"/>
    <p:sldId id="321" r:id="rId14"/>
    <p:sldId id="324" r:id="rId15"/>
    <p:sldId id="307" r:id="rId16"/>
    <p:sldId id="308" r:id="rId17"/>
    <p:sldId id="333" r:id="rId18"/>
    <p:sldId id="309" r:id="rId19"/>
    <p:sldId id="331" r:id="rId20"/>
    <p:sldId id="320" r:id="rId21"/>
    <p:sldId id="306" r:id="rId22"/>
    <p:sldId id="300" r:id="rId23"/>
    <p:sldId id="291" r:id="rId24"/>
    <p:sldId id="292" r:id="rId25"/>
    <p:sldId id="295" r:id="rId26"/>
    <p:sldId id="323" r:id="rId27"/>
    <p:sldId id="325" r:id="rId28"/>
    <p:sldId id="310" r:id="rId29"/>
    <p:sldId id="329" r:id="rId30"/>
    <p:sldId id="316" r:id="rId31"/>
    <p:sldId id="317" r:id="rId32"/>
    <p:sldId id="318" r:id="rId33"/>
    <p:sldId id="312" r:id="rId34"/>
    <p:sldId id="334" r:id="rId35"/>
    <p:sldId id="335" r:id="rId36"/>
    <p:sldId id="336" r:id="rId37"/>
    <p:sldId id="337"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1" d="100"/>
          <a:sy n="81" d="100"/>
        </p:scale>
        <p:origin x="-1392" y="-144"/>
      </p:cViewPr>
      <p:guideLst>
        <p:guide orient="horz" pos="2160"/>
        <p:guide pos="2880"/>
      </p:guideLst>
    </p:cSldViewPr>
  </p:slideViewPr>
  <p:notesTextViewPr>
    <p:cViewPr>
      <p:scale>
        <a:sx n="100" d="100"/>
        <a:sy n="100" d="100"/>
      </p:scale>
      <p:origin x="0" y="0"/>
    </p:cViewPr>
  </p:notesTextViewPr>
  <p:sorterViewPr>
    <p:cViewPr>
      <p:scale>
        <a:sx n="89" d="100"/>
        <a:sy n="89" d="100"/>
      </p:scale>
      <p:origin x="0" y="2304"/>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1EDA3D-BFD1-421D-9A16-A64A911F4E7F}" type="doc">
      <dgm:prSet loTypeId="urn:microsoft.com/office/officeart/2005/8/layout/chart3" loCatId="cycle" qsTypeId="urn:microsoft.com/office/officeart/2005/8/quickstyle/simple1" qsCatId="simple" csTypeId="urn:microsoft.com/office/officeart/2005/8/colors/colorful1" csCatId="colorful" phldr="0"/>
      <dgm:spPr/>
      <dgm:t>
        <a:bodyPr/>
        <a:lstStyle/>
        <a:p>
          <a:endParaRPr lang="en-US"/>
        </a:p>
      </dgm:t>
    </dgm:pt>
    <dgm:pt modelId="{6B368CD8-EA5D-4372-A77C-F4759A4A002F}">
      <dgm:prSet phldrT="[Text]" phldr="1"/>
      <dgm:spPr/>
      <dgm:t>
        <a:bodyPr/>
        <a:lstStyle/>
        <a:p>
          <a:endParaRPr lang="en-US"/>
        </a:p>
      </dgm:t>
    </dgm:pt>
    <dgm:pt modelId="{49E00ABD-6BD0-4A5B-BDAF-BF8B2932F0F0}" type="parTrans" cxnId="{F9A6AE6E-B9D2-49BE-B0C0-D9A3196C1055}">
      <dgm:prSet/>
      <dgm:spPr/>
      <dgm:t>
        <a:bodyPr/>
        <a:lstStyle/>
        <a:p>
          <a:endParaRPr lang="en-US"/>
        </a:p>
      </dgm:t>
    </dgm:pt>
    <dgm:pt modelId="{5C76B696-5822-4C35-BF71-15D49AD17D6A}" type="sibTrans" cxnId="{F9A6AE6E-B9D2-49BE-B0C0-D9A3196C1055}">
      <dgm:prSet/>
      <dgm:spPr/>
      <dgm:t>
        <a:bodyPr/>
        <a:lstStyle/>
        <a:p>
          <a:endParaRPr lang="en-US"/>
        </a:p>
      </dgm:t>
    </dgm:pt>
    <dgm:pt modelId="{99F22EBC-F21B-489F-89A5-57EA796C59EE}">
      <dgm:prSet phldrT="[Text]" phldr="1"/>
      <dgm:spPr/>
      <dgm:t>
        <a:bodyPr/>
        <a:lstStyle/>
        <a:p>
          <a:endParaRPr lang="en-US" dirty="0"/>
        </a:p>
      </dgm:t>
    </dgm:pt>
    <dgm:pt modelId="{F1F8EF20-8330-4B66-9376-4FA875D68CBD}" type="parTrans" cxnId="{0D2B903C-F91D-4460-B966-CECFB0718A52}">
      <dgm:prSet/>
      <dgm:spPr/>
      <dgm:t>
        <a:bodyPr/>
        <a:lstStyle/>
        <a:p>
          <a:endParaRPr lang="en-US"/>
        </a:p>
      </dgm:t>
    </dgm:pt>
    <dgm:pt modelId="{89343AE9-078A-4167-B186-A4FAD3CED549}" type="sibTrans" cxnId="{0D2B903C-F91D-4460-B966-CECFB0718A52}">
      <dgm:prSet/>
      <dgm:spPr/>
      <dgm:t>
        <a:bodyPr/>
        <a:lstStyle/>
        <a:p>
          <a:endParaRPr lang="en-US"/>
        </a:p>
      </dgm:t>
    </dgm:pt>
    <dgm:pt modelId="{2C271F9F-FA08-4213-B48B-B52B23F44D77}">
      <dgm:prSet phldrT="[Text]" phldr="1"/>
      <dgm:spPr/>
      <dgm:t>
        <a:bodyPr/>
        <a:lstStyle/>
        <a:p>
          <a:endParaRPr lang="en-US"/>
        </a:p>
      </dgm:t>
    </dgm:pt>
    <dgm:pt modelId="{E7C77292-2190-4762-AA7E-7961184D66EA}" type="parTrans" cxnId="{0E809508-47F6-443B-985A-C7047CF85DC7}">
      <dgm:prSet/>
      <dgm:spPr/>
      <dgm:t>
        <a:bodyPr/>
        <a:lstStyle/>
        <a:p>
          <a:endParaRPr lang="en-US"/>
        </a:p>
      </dgm:t>
    </dgm:pt>
    <dgm:pt modelId="{F6F7CE57-B8D5-4E73-8085-309076681803}" type="sibTrans" cxnId="{0E809508-47F6-443B-985A-C7047CF85DC7}">
      <dgm:prSet/>
      <dgm:spPr/>
      <dgm:t>
        <a:bodyPr/>
        <a:lstStyle/>
        <a:p>
          <a:endParaRPr lang="en-US"/>
        </a:p>
      </dgm:t>
    </dgm:pt>
    <dgm:pt modelId="{670423A5-1C01-481A-8DAB-4E5843A7AF44}" type="pres">
      <dgm:prSet presAssocID="{5D1EDA3D-BFD1-421D-9A16-A64A911F4E7F}" presName="compositeShape" presStyleCnt="0">
        <dgm:presLayoutVars>
          <dgm:chMax val="7"/>
          <dgm:dir/>
          <dgm:resizeHandles val="exact"/>
        </dgm:presLayoutVars>
      </dgm:prSet>
      <dgm:spPr/>
      <dgm:t>
        <a:bodyPr/>
        <a:lstStyle/>
        <a:p>
          <a:endParaRPr lang="en-US"/>
        </a:p>
      </dgm:t>
    </dgm:pt>
    <dgm:pt modelId="{DE64BCC6-DC6E-468C-9732-49E491BE5AC1}" type="pres">
      <dgm:prSet presAssocID="{5D1EDA3D-BFD1-421D-9A16-A64A911F4E7F}" presName="wedge1" presStyleLbl="node1" presStyleIdx="0" presStyleCnt="3" custLinFactNeighborX="-2981" custLinFactNeighborY="382"/>
      <dgm:spPr/>
      <dgm:t>
        <a:bodyPr/>
        <a:lstStyle/>
        <a:p>
          <a:endParaRPr lang="en-US"/>
        </a:p>
      </dgm:t>
    </dgm:pt>
    <dgm:pt modelId="{902F5A96-F302-403D-AAB5-C4D29824E981}" type="pres">
      <dgm:prSet presAssocID="{5D1EDA3D-BFD1-421D-9A16-A64A911F4E7F}" presName="wedge1Tx" presStyleLbl="node1" presStyleIdx="0" presStyleCnt="3">
        <dgm:presLayoutVars>
          <dgm:chMax val="0"/>
          <dgm:chPref val="0"/>
          <dgm:bulletEnabled val="1"/>
        </dgm:presLayoutVars>
      </dgm:prSet>
      <dgm:spPr/>
      <dgm:t>
        <a:bodyPr/>
        <a:lstStyle/>
        <a:p>
          <a:endParaRPr lang="en-US"/>
        </a:p>
      </dgm:t>
    </dgm:pt>
    <dgm:pt modelId="{EC76B644-5933-42A3-AF81-3D88D901FE68}" type="pres">
      <dgm:prSet presAssocID="{5D1EDA3D-BFD1-421D-9A16-A64A911F4E7F}" presName="wedge2" presStyleLbl="node1" presStyleIdx="1" presStyleCnt="3" custLinFactNeighborX="1957" custLinFactNeighborY="1164"/>
      <dgm:spPr/>
      <dgm:t>
        <a:bodyPr/>
        <a:lstStyle/>
        <a:p>
          <a:endParaRPr lang="en-US"/>
        </a:p>
      </dgm:t>
    </dgm:pt>
    <dgm:pt modelId="{4B963996-A234-4D1A-B877-87B355DB60D8}" type="pres">
      <dgm:prSet presAssocID="{5D1EDA3D-BFD1-421D-9A16-A64A911F4E7F}" presName="wedge2Tx" presStyleLbl="node1" presStyleIdx="1" presStyleCnt="3">
        <dgm:presLayoutVars>
          <dgm:chMax val="0"/>
          <dgm:chPref val="0"/>
          <dgm:bulletEnabled val="1"/>
        </dgm:presLayoutVars>
      </dgm:prSet>
      <dgm:spPr/>
      <dgm:t>
        <a:bodyPr/>
        <a:lstStyle/>
        <a:p>
          <a:endParaRPr lang="en-US"/>
        </a:p>
      </dgm:t>
    </dgm:pt>
    <dgm:pt modelId="{7613F1DB-FB3C-4DCC-957D-D64729DFDDCD}" type="pres">
      <dgm:prSet presAssocID="{5D1EDA3D-BFD1-421D-9A16-A64A911F4E7F}" presName="wedge3" presStyleLbl="node1" presStyleIdx="2" presStyleCnt="3" custLinFactNeighborX="-1005" custLinFactNeighborY="-2045"/>
      <dgm:spPr/>
      <dgm:t>
        <a:bodyPr/>
        <a:lstStyle/>
        <a:p>
          <a:endParaRPr lang="en-US"/>
        </a:p>
      </dgm:t>
    </dgm:pt>
    <dgm:pt modelId="{D20ABE8F-829A-4F0D-861F-2E90BDC113FD}" type="pres">
      <dgm:prSet presAssocID="{5D1EDA3D-BFD1-421D-9A16-A64A911F4E7F}" presName="wedge3Tx" presStyleLbl="node1" presStyleIdx="2" presStyleCnt="3">
        <dgm:presLayoutVars>
          <dgm:chMax val="0"/>
          <dgm:chPref val="0"/>
          <dgm:bulletEnabled val="1"/>
        </dgm:presLayoutVars>
      </dgm:prSet>
      <dgm:spPr/>
      <dgm:t>
        <a:bodyPr/>
        <a:lstStyle/>
        <a:p>
          <a:endParaRPr lang="en-US"/>
        </a:p>
      </dgm:t>
    </dgm:pt>
  </dgm:ptLst>
  <dgm:cxnLst>
    <dgm:cxn modelId="{CCB1BFF2-8739-4741-B8BC-0B06E25287CE}" type="presOf" srcId="{2C271F9F-FA08-4213-B48B-B52B23F44D77}" destId="{7613F1DB-FB3C-4DCC-957D-D64729DFDDCD}" srcOrd="0" destOrd="0" presId="urn:microsoft.com/office/officeart/2005/8/layout/chart3"/>
    <dgm:cxn modelId="{0D2B903C-F91D-4460-B966-CECFB0718A52}" srcId="{5D1EDA3D-BFD1-421D-9A16-A64A911F4E7F}" destId="{99F22EBC-F21B-489F-89A5-57EA796C59EE}" srcOrd="1" destOrd="0" parTransId="{F1F8EF20-8330-4B66-9376-4FA875D68CBD}" sibTransId="{89343AE9-078A-4167-B186-A4FAD3CED549}"/>
    <dgm:cxn modelId="{851E7374-94F2-0F44-BCCE-50B25AA275B0}" type="presOf" srcId="{2C271F9F-FA08-4213-B48B-B52B23F44D77}" destId="{D20ABE8F-829A-4F0D-861F-2E90BDC113FD}" srcOrd="1" destOrd="0" presId="urn:microsoft.com/office/officeart/2005/8/layout/chart3"/>
    <dgm:cxn modelId="{0E809508-47F6-443B-985A-C7047CF85DC7}" srcId="{5D1EDA3D-BFD1-421D-9A16-A64A911F4E7F}" destId="{2C271F9F-FA08-4213-B48B-B52B23F44D77}" srcOrd="2" destOrd="0" parTransId="{E7C77292-2190-4762-AA7E-7961184D66EA}" sibTransId="{F6F7CE57-B8D5-4E73-8085-309076681803}"/>
    <dgm:cxn modelId="{F9A6AE6E-B9D2-49BE-B0C0-D9A3196C1055}" srcId="{5D1EDA3D-BFD1-421D-9A16-A64A911F4E7F}" destId="{6B368CD8-EA5D-4372-A77C-F4759A4A002F}" srcOrd="0" destOrd="0" parTransId="{49E00ABD-6BD0-4A5B-BDAF-BF8B2932F0F0}" sibTransId="{5C76B696-5822-4C35-BF71-15D49AD17D6A}"/>
    <dgm:cxn modelId="{5E1688BC-D948-564E-9DC4-E0B6C4C052BB}" type="presOf" srcId="{6B368CD8-EA5D-4372-A77C-F4759A4A002F}" destId="{902F5A96-F302-403D-AAB5-C4D29824E981}" srcOrd="1" destOrd="0" presId="urn:microsoft.com/office/officeart/2005/8/layout/chart3"/>
    <dgm:cxn modelId="{CA38448A-9D18-FE44-9A45-1DB30D096540}" type="presOf" srcId="{99F22EBC-F21B-489F-89A5-57EA796C59EE}" destId="{EC76B644-5933-42A3-AF81-3D88D901FE68}" srcOrd="0" destOrd="0" presId="urn:microsoft.com/office/officeart/2005/8/layout/chart3"/>
    <dgm:cxn modelId="{87A89530-D8F7-2449-BB5D-F0F496AED32B}" type="presOf" srcId="{6B368CD8-EA5D-4372-A77C-F4759A4A002F}" destId="{DE64BCC6-DC6E-468C-9732-49E491BE5AC1}" srcOrd="0" destOrd="0" presId="urn:microsoft.com/office/officeart/2005/8/layout/chart3"/>
    <dgm:cxn modelId="{933E59EB-E1AE-4641-9DDB-58EB4232A524}" type="presOf" srcId="{99F22EBC-F21B-489F-89A5-57EA796C59EE}" destId="{4B963996-A234-4D1A-B877-87B355DB60D8}" srcOrd="1" destOrd="0" presId="urn:microsoft.com/office/officeart/2005/8/layout/chart3"/>
    <dgm:cxn modelId="{6C3CAD6B-0640-C047-99AD-B2966F228325}" type="presOf" srcId="{5D1EDA3D-BFD1-421D-9A16-A64A911F4E7F}" destId="{670423A5-1C01-481A-8DAB-4E5843A7AF44}" srcOrd="0" destOrd="0" presId="urn:microsoft.com/office/officeart/2005/8/layout/chart3"/>
    <dgm:cxn modelId="{749CBBA1-E5A2-3B46-9949-559314D05B8D}" type="presParOf" srcId="{670423A5-1C01-481A-8DAB-4E5843A7AF44}" destId="{DE64BCC6-DC6E-468C-9732-49E491BE5AC1}" srcOrd="0" destOrd="0" presId="urn:microsoft.com/office/officeart/2005/8/layout/chart3"/>
    <dgm:cxn modelId="{308E924E-EBCF-B94A-92E6-5D959460AFD5}" type="presParOf" srcId="{670423A5-1C01-481A-8DAB-4E5843A7AF44}" destId="{902F5A96-F302-403D-AAB5-C4D29824E981}" srcOrd="1" destOrd="0" presId="urn:microsoft.com/office/officeart/2005/8/layout/chart3"/>
    <dgm:cxn modelId="{D7D74B48-4350-2B4A-BADC-7585BF4A3CBA}" type="presParOf" srcId="{670423A5-1C01-481A-8DAB-4E5843A7AF44}" destId="{EC76B644-5933-42A3-AF81-3D88D901FE68}" srcOrd="2" destOrd="0" presId="urn:microsoft.com/office/officeart/2005/8/layout/chart3"/>
    <dgm:cxn modelId="{316AC5FB-DBE7-E14D-882F-46186CD24944}" type="presParOf" srcId="{670423A5-1C01-481A-8DAB-4E5843A7AF44}" destId="{4B963996-A234-4D1A-B877-87B355DB60D8}" srcOrd="3" destOrd="0" presId="urn:microsoft.com/office/officeart/2005/8/layout/chart3"/>
    <dgm:cxn modelId="{55DB88A4-766B-6446-A876-1775C6C667B1}" type="presParOf" srcId="{670423A5-1C01-481A-8DAB-4E5843A7AF44}" destId="{7613F1DB-FB3C-4DCC-957D-D64729DFDDCD}" srcOrd="4" destOrd="0" presId="urn:microsoft.com/office/officeart/2005/8/layout/chart3"/>
    <dgm:cxn modelId="{77A6DA0D-FB8F-114F-A682-F85231F7CFF0}" type="presParOf" srcId="{670423A5-1C01-481A-8DAB-4E5843A7AF44}" destId="{D20ABE8F-829A-4F0D-861F-2E90BDC113F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4BCC6-DC6E-468C-9732-49E491BE5AC1}">
      <dsp:nvSpPr>
        <dsp:cNvPr id="0" name=""/>
        <dsp:cNvSpPr/>
      </dsp:nvSpPr>
      <dsp:spPr>
        <a:xfrm>
          <a:off x="1088515" y="362817"/>
          <a:ext cx="4310160" cy="4310160"/>
        </a:xfrm>
        <a:prstGeom prst="pie">
          <a:avLst>
            <a:gd name="adj1" fmla="val 16200000"/>
            <a:gd name="adj2" fmla="val 18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a:p>
      </dsp:txBody>
      <dsp:txXfrm>
        <a:off x="3431909" y="1158144"/>
        <a:ext cx="1462376" cy="1436720"/>
      </dsp:txXfrm>
    </dsp:sp>
    <dsp:sp modelId="{EC76B644-5933-42A3-AF81-3D88D901FE68}">
      <dsp:nvSpPr>
        <dsp:cNvPr id="0" name=""/>
        <dsp:cNvSpPr/>
      </dsp:nvSpPr>
      <dsp:spPr>
        <a:xfrm>
          <a:off x="1079173" y="524801"/>
          <a:ext cx="4310160" cy="4310160"/>
        </a:xfrm>
        <a:prstGeom prst="pie">
          <a:avLst>
            <a:gd name="adj1" fmla="val 1800000"/>
            <a:gd name="adj2" fmla="val 90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2667000">
            <a:lnSpc>
              <a:spcPct val="90000"/>
            </a:lnSpc>
            <a:spcBef>
              <a:spcPct val="0"/>
            </a:spcBef>
            <a:spcAft>
              <a:spcPct val="35000"/>
            </a:spcAft>
          </a:pPr>
          <a:endParaRPr lang="en-US" sz="6000" kern="1200" dirty="0"/>
        </a:p>
      </dsp:txBody>
      <dsp:txXfrm>
        <a:off x="2259336" y="3244307"/>
        <a:ext cx="1949834" cy="1334097"/>
      </dsp:txXfrm>
    </dsp:sp>
    <dsp:sp modelId="{7613F1DB-FB3C-4DCC-957D-D64729DFDDCD}">
      <dsp:nvSpPr>
        <dsp:cNvPr id="0" name=""/>
        <dsp:cNvSpPr/>
      </dsp:nvSpPr>
      <dsp:spPr>
        <a:xfrm>
          <a:off x="951506" y="386488"/>
          <a:ext cx="4310160" cy="4310160"/>
        </a:xfrm>
        <a:prstGeom prst="pie">
          <a:avLst>
            <a:gd name="adj1" fmla="val 9000000"/>
            <a:gd name="adj2" fmla="val 162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a:p>
      </dsp:txBody>
      <dsp:txXfrm>
        <a:off x="1413309" y="1233126"/>
        <a:ext cx="1462376" cy="143672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C1508C-EE8C-E544-AE65-B9AAAE3DCDA2}" type="datetimeFigureOut">
              <a:rPr lang="en-US" smtClean="0"/>
              <a:t>6/19/15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22D16E-F1C3-1C40-BD3E-9E681F48127D}" type="slidenum">
              <a:rPr lang="en-US" smtClean="0"/>
              <a:t>‹#›</a:t>
            </a:fld>
            <a:endParaRPr lang="en-US" dirty="0"/>
          </a:p>
        </p:txBody>
      </p:sp>
    </p:spTree>
    <p:extLst>
      <p:ext uri="{BB962C8B-B14F-4D97-AF65-F5344CB8AC3E}">
        <p14:creationId xmlns:p14="http://schemas.microsoft.com/office/powerpoint/2010/main" val="13210685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customers are at the very early side of this continuum of maturity when it comes to automating the network.  They may have a couple of expect scripts, some MOPs and SOPs, but things are not really automated in any really meaningful way.  They don’t have any sort of control framework or controller, not using OpenStack, not interested in programmability.  Most want the network to be easier to manage.</a:t>
            </a:r>
          </a:p>
          <a:p>
            <a:endParaRPr lang="en-US" baseline="0" dirty="0" smtClean="0"/>
          </a:p>
          <a:p>
            <a:r>
              <a:rPr lang="en-US" baseline="0" dirty="0" smtClean="0"/>
              <a:t>Companies such as Netflix, are at the furthest end of the spectrum using a much more fully integrated Dev/NetOps approach</a:t>
            </a:r>
          </a:p>
          <a:p>
            <a:endParaRPr lang="en-US" baseline="0" dirty="0" smtClean="0"/>
          </a:p>
          <a:p>
            <a:r>
              <a:rPr lang="en-US" baseline="0" dirty="0" smtClean="0"/>
              <a:t>Our job is not to paint a picture of our customer’s full operational maturity, our job is to show them that we know what full operational maturity looks like and then get them further down the continuum in that direction.</a:t>
            </a:r>
          </a:p>
          <a:p>
            <a:endParaRPr lang="en-US" baseline="0" dirty="0" smtClean="0"/>
          </a:p>
          <a:p>
            <a:r>
              <a:rPr lang="en-US" baseline="0" dirty="0" smtClean="0"/>
              <a:t>Present in the industry today is a huge separation between where customers are today and the “vision” that everyone is talking about. </a:t>
            </a:r>
          </a:p>
          <a:p>
            <a:endParaRPr lang="en-US" baseline="0" dirty="0" smtClean="0"/>
          </a:p>
          <a:p>
            <a:r>
              <a:rPr lang="en-US" b="1" u="sng" baseline="0" dirty="0" smtClean="0"/>
              <a:t>Your role as a sales person, is to be the TRUSTED ADVISOR that doesn’t judge the customer for where they are, but can identify their current pain point and point to a path to full operational maturity over the next several years.  </a:t>
            </a:r>
          </a:p>
          <a:p>
            <a:endParaRPr lang="en-US" b="1" u="sng" baseline="0" dirty="0" smtClean="0"/>
          </a:p>
          <a:p>
            <a:r>
              <a:rPr lang="en-US" b="0" u="none" baseline="0" dirty="0" smtClean="0"/>
              <a:t>Mike’s analogy for a 22hr treadmill session</a:t>
            </a:r>
            <a:endParaRPr lang="en-US" b="0" u="none" dirty="0"/>
          </a:p>
        </p:txBody>
      </p:sp>
      <p:sp>
        <p:nvSpPr>
          <p:cNvPr id="4" name="Slide Number Placeholder 3"/>
          <p:cNvSpPr>
            <a:spLocks noGrp="1"/>
          </p:cNvSpPr>
          <p:nvPr>
            <p:ph type="sldNum" sz="quarter" idx="10"/>
          </p:nvPr>
        </p:nvSpPr>
        <p:spPr/>
        <p:txBody>
          <a:bodyPr/>
          <a:lstStyle/>
          <a:p>
            <a:fld id="{11EA4BCA-A36A-4967-AA82-FD168F25547E}" type="slidenum">
              <a:rPr lang="en-US" smtClean="0"/>
              <a:t>5</a:t>
            </a:fld>
            <a:endParaRPr lang="en-US" dirty="0"/>
          </a:p>
        </p:txBody>
      </p:sp>
    </p:spTree>
    <p:extLst>
      <p:ext uri="{BB962C8B-B14F-4D97-AF65-F5344CB8AC3E}">
        <p14:creationId xmlns:p14="http://schemas.microsoft.com/office/powerpoint/2010/main" val="25631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Title Goes Here</a:t>
            </a:r>
            <a:endParaRPr lang="en-US" dirty="0" smtClean="0"/>
          </a:p>
        </p:txBody>
      </p:sp>
      <p:sp>
        <p:nvSpPr>
          <p:cNvPr id="5" name="Date Placeholder 4"/>
          <p:cNvSpPr>
            <a:spLocks noGrp="1"/>
          </p:cNvSpPr>
          <p:nvPr>
            <p:ph type="dt" idx="11"/>
          </p:nvPr>
        </p:nvSpPr>
        <p:spPr/>
        <p:txBody>
          <a:bodyPr/>
          <a:lstStyle/>
          <a:p>
            <a:fld id="{D465FA41-766A-407B-966D-3EDBBFE3F647}" type="datetime1">
              <a:rPr lang="en-US" smtClean="0"/>
              <a:t>6/19/15</a:t>
            </a:fld>
            <a:endParaRPr lang="en-US" dirty="0"/>
          </a:p>
        </p:txBody>
      </p:sp>
      <p:sp>
        <p:nvSpPr>
          <p:cNvPr id="6" name="Slide Number Placeholder 5"/>
          <p:cNvSpPr>
            <a:spLocks noGrp="1"/>
          </p:cNvSpPr>
          <p:nvPr>
            <p:ph type="sldNum" sz="quarter" idx="12"/>
          </p:nvPr>
        </p:nvSpPr>
        <p:spPr/>
        <p:txBody>
          <a:bodyPr/>
          <a:lstStyle/>
          <a:p>
            <a:r>
              <a:rPr lang="en-US" smtClean="0"/>
              <a:t>Page </a:t>
            </a:r>
            <a:fld id="{111E5896-917A-4035-A860-408E1EC3CD51}" type="slidenum">
              <a:rPr lang="en-US" smtClean="0"/>
              <a:pPr/>
              <a:t>18</a:t>
            </a:fld>
            <a:endParaRPr lang="en-US" dirty="0"/>
          </a:p>
        </p:txBody>
      </p:sp>
      <p:sp>
        <p:nvSpPr>
          <p:cNvPr id="7" name="Footer Placeholder 6"/>
          <p:cNvSpPr>
            <a:spLocks noGrp="1"/>
          </p:cNvSpPr>
          <p:nvPr>
            <p:ph type="ftr" sz="quarter" idx="13"/>
          </p:nvPr>
        </p:nvSpPr>
        <p:spPr/>
        <p:txBody>
          <a:bodyPr/>
          <a:lstStyle/>
          <a:p>
            <a:r>
              <a:rPr lang="en-US" smtClean="0"/>
              <a:t>© 2015 Brocade Communications Systems, Inc. CONFIDENTIAL—For Internal Use Only</a:t>
            </a:r>
            <a:endParaRPr lang="en-US"/>
          </a:p>
        </p:txBody>
      </p:sp>
    </p:spTree>
    <p:extLst>
      <p:ext uri="{BB962C8B-B14F-4D97-AF65-F5344CB8AC3E}">
        <p14:creationId xmlns:p14="http://schemas.microsoft.com/office/powerpoint/2010/main" val="3978162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6/19/15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66450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6/19/15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420013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6/19/15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49781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7252" y="449671"/>
            <a:ext cx="7727387" cy="678728"/>
          </a:xfrm>
        </p:spPr>
        <p:txBody>
          <a:bodyPr vert="horz" lIns="0" tIns="0" rIns="91432" bIns="45716" rtlCol="0" anchor="t" anchorCtr="0">
            <a:noAutofit/>
          </a:bodyPr>
          <a:lstStyle>
            <a:lvl1pPr algn="l" defTabSz="457154" rtl="0" eaLnBrk="1" latinLnBrk="0" hangingPunct="1">
              <a:lnSpc>
                <a:spcPct val="85000"/>
              </a:lnSpc>
              <a:spcBef>
                <a:spcPct val="0"/>
              </a:spcBef>
              <a:buNone/>
              <a:defRPr lang="en-US" sz="3200" b="0" i="0" kern="1200" spc="-30" dirty="0">
                <a:solidFill>
                  <a:schemeClr val="tx1"/>
                </a:solidFill>
                <a:latin typeface="Dual 400" panose="02000603000000020004" pitchFamily="2" charset="0"/>
                <a:ea typeface="+mj-ea"/>
                <a:cs typeface="Dual 400" panose="02000603000000020004" pitchFamily="2" charset="0"/>
              </a:defRPr>
            </a:lvl1pPr>
          </a:lstStyle>
          <a:p>
            <a:pPr lvl="0"/>
            <a:r>
              <a:rPr lang="en-US" dirty="0" smtClean="0"/>
              <a:t>Click to edit Master title style</a:t>
            </a:r>
            <a:endParaRPr lang="en-US" dirty="0"/>
          </a:p>
        </p:txBody>
      </p:sp>
      <p:sp>
        <p:nvSpPr>
          <p:cNvPr id="8" name="Text Placeholder 7"/>
          <p:cNvSpPr>
            <a:spLocks noGrp="1"/>
          </p:cNvSpPr>
          <p:nvPr>
            <p:ph type="body" sz="quarter" idx="13"/>
          </p:nvPr>
        </p:nvSpPr>
        <p:spPr>
          <a:xfrm>
            <a:off x="686758" y="1106660"/>
            <a:ext cx="7742868" cy="361949"/>
          </a:xfrm>
        </p:spPr>
        <p:txBody>
          <a:bodyPr lIns="0" tIns="0" rIns="182863" bIns="0" anchor="t" anchorCtr="0">
            <a:noAutofit/>
          </a:bodyPr>
          <a:lstStyle>
            <a:lvl1pPr marL="0" indent="0">
              <a:buNone/>
              <a:defRPr sz="1800" cap="none">
                <a:solidFill>
                  <a:schemeClr val="tx1"/>
                </a:solidFill>
              </a:defRPr>
            </a:lvl1pPr>
          </a:lstStyle>
          <a:p>
            <a:pPr lvl="0"/>
            <a:endParaRPr lang="en-US" dirty="0"/>
          </a:p>
        </p:txBody>
      </p:sp>
      <p:sp>
        <p:nvSpPr>
          <p:cNvPr id="5" name="Text Placeholder 4"/>
          <p:cNvSpPr>
            <a:spLocks noGrp="1"/>
          </p:cNvSpPr>
          <p:nvPr>
            <p:ph type="body" sz="quarter" idx="14"/>
          </p:nvPr>
        </p:nvSpPr>
        <p:spPr>
          <a:xfrm>
            <a:off x="605220" y="1828800"/>
            <a:ext cx="7816911" cy="3725333"/>
          </a:xfrm>
        </p:spPr>
        <p:txBody>
          <a:bodyPr/>
          <a:lstStyle>
            <a:lvl1pPr>
              <a:lnSpc>
                <a:spcPct val="90000"/>
              </a:lnSpc>
              <a:defRPr>
                <a:solidFill>
                  <a:schemeClr val="tx1"/>
                </a:solidFill>
              </a:defRPr>
            </a:lvl1pPr>
            <a:lvl2pPr>
              <a:lnSpc>
                <a:spcPct val="90000"/>
              </a:lnSpc>
              <a:defRPr>
                <a:solidFill>
                  <a:schemeClr val="tx1"/>
                </a:solidFill>
              </a:defRPr>
            </a:lvl2pPr>
            <a:lvl3pPr>
              <a:lnSpc>
                <a:spcPct val="90000"/>
              </a:lnSpc>
              <a:defRPr>
                <a:solidFill>
                  <a:schemeClr val="tx1"/>
                </a:solidFill>
              </a:defRPr>
            </a:lvl3pPr>
            <a:lvl4pPr>
              <a:lnSpc>
                <a:spcPct val="90000"/>
              </a:lnSpc>
              <a:defRPr>
                <a:solidFill>
                  <a:schemeClr val="tx1"/>
                </a:solidFill>
              </a:defRPr>
            </a:lvl4pPr>
            <a:lvl5pPr>
              <a:lnSpc>
                <a:spcPct val="90000"/>
              </a:lnSpc>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5"/>
          <p:cNvSpPr>
            <a:spLocks noGrp="1"/>
          </p:cNvSpPr>
          <p:nvPr>
            <p:ph type="body" sz="quarter" idx="17"/>
          </p:nvPr>
        </p:nvSpPr>
        <p:spPr>
          <a:xfrm>
            <a:off x="357278" y="6498052"/>
            <a:ext cx="3619739" cy="182880"/>
          </a:xfrm>
        </p:spPr>
        <p:txBody>
          <a:bodyPr lIns="0" tIns="0" rIns="0" bIns="0" anchor="b" anchorCtr="0">
            <a:normAutofit/>
          </a:bodyPr>
          <a:lstStyle>
            <a:lvl1pPr marL="0" indent="0" algn="l">
              <a:buFont typeface="Arial" panose="020B0604020202020204" pitchFamily="34" charset="0"/>
              <a:buChar char="‪"/>
              <a:defRPr sz="700" cap="all">
                <a:solidFill>
                  <a:schemeClr val="bg1">
                    <a:lumMod val="50000"/>
                  </a:schemeClr>
                </a:solidFill>
              </a:defRPr>
            </a:lvl1pPr>
            <a:lvl2pPr marL="173021" indent="0" algn="l">
              <a:buNone/>
              <a:defRPr sz="600">
                <a:solidFill>
                  <a:srgbClr val="FFFFFF"/>
                </a:solidFill>
              </a:defRPr>
            </a:lvl2pPr>
            <a:lvl3pPr marL="346040" indent="0" algn="l">
              <a:buNone/>
              <a:defRPr sz="600">
                <a:solidFill>
                  <a:srgbClr val="FFFFFF"/>
                </a:solidFill>
              </a:defRPr>
            </a:lvl3pPr>
            <a:lvl4pPr marL="512714" indent="0" algn="l">
              <a:buNone/>
              <a:defRPr sz="600">
                <a:solidFill>
                  <a:srgbClr val="FFFFFF"/>
                </a:solidFill>
              </a:defRPr>
            </a:lvl4pPr>
            <a:lvl5pPr marL="685732" indent="0" algn="l">
              <a:buNone/>
              <a:defRPr sz="600">
                <a:solidFill>
                  <a:srgbClr val="FFFFFF"/>
                </a:solidFill>
              </a:defRPr>
            </a:lvl5pPr>
          </a:lstStyle>
          <a:p>
            <a:pPr lvl="0"/>
            <a:endParaRPr lang="en-US" dirty="0"/>
          </a:p>
        </p:txBody>
      </p:sp>
      <p:sp>
        <p:nvSpPr>
          <p:cNvPr id="11" name="Footer Placeholder 5"/>
          <p:cNvSpPr>
            <a:spLocks noGrp="1"/>
          </p:cNvSpPr>
          <p:nvPr>
            <p:ph type="ftr" sz="quarter" idx="3"/>
          </p:nvPr>
        </p:nvSpPr>
        <p:spPr>
          <a:xfrm>
            <a:off x="4124508" y="6541471"/>
            <a:ext cx="3990646" cy="137980"/>
          </a:xfrm>
          <a:prstGeom prst="rect">
            <a:avLst/>
          </a:prstGeom>
        </p:spPr>
        <p:txBody>
          <a:bodyPr vert="horz" wrap="square" lIns="0" tIns="0" rIns="0" bIns="0" rtlCol="0" anchor="b" anchorCtr="0"/>
          <a:lstStyle>
            <a:lvl1pPr marL="0" marR="0" indent="0" algn="r" defTabSz="914270" rtl="0" eaLnBrk="1" fontAlgn="auto" latinLnBrk="0" hangingPunct="1">
              <a:lnSpc>
                <a:spcPct val="100000"/>
              </a:lnSpc>
              <a:spcBef>
                <a:spcPts val="0"/>
              </a:spcBef>
              <a:spcAft>
                <a:spcPts val="0"/>
              </a:spcAft>
              <a:buClrTx/>
              <a:buSzTx/>
              <a:buFontTx/>
              <a:buNone/>
              <a:tabLst/>
              <a:defRPr sz="700" cap="none" spc="-20" baseline="0">
                <a:solidFill>
                  <a:schemeClr val="tx1"/>
                </a:solidFill>
                <a:latin typeface="Dual 400" panose="02000603000000020004" pitchFamily="2" charset="0"/>
              </a:defRPr>
            </a:lvl1pPr>
          </a:lstStyle>
          <a:p>
            <a:pPr>
              <a:defRPr/>
            </a:pPr>
            <a:r>
              <a:rPr lang="en-US" dirty="0" smtClean="0"/>
              <a:t>© 2015 BROCADE COMMUNICATIONS SYSTEMS, INC. INTERNAL USE ONLY</a:t>
            </a:r>
            <a:endParaRPr lang="en-US" dirty="0"/>
          </a:p>
        </p:txBody>
      </p:sp>
      <p:sp>
        <p:nvSpPr>
          <p:cNvPr id="12" name="Slide Number Placeholder 6"/>
          <p:cNvSpPr>
            <a:spLocks noGrp="1"/>
          </p:cNvSpPr>
          <p:nvPr>
            <p:ph type="sldNum" sz="quarter" idx="4"/>
          </p:nvPr>
        </p:nvSpPr>
        <p:spPr>
          <a:xfrm>
            <a:off x="8169599" y="6526317"/>
            <a:ext cx="256801" cy="155233"/>
          </a:xfrm>
          <a:prstGeom prst="rect">
            <a:avLst/>
          </a:prstGeom>
        </p:spPr>
        <p:txBody>
          <a:bodyPr vert="horz" wrap="square" lIns="0" tIns="0" rIns="0" bIns="0" rtlCol="0" anchor="b" anchorCtr="0"/>
          <a:lstStyle>
            <a:lvl1pPr algn="r">
              <a:defRPr sz="700" spc="40" baseline="0">
                <a:solidFill>
                  <a:schemeClr val="tx1"/>
                </a:solidFill>
                <a:latin typeface="Dual 400" panose="02000603000000020004" pitchFamily="2"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3857960365"/>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3" name="Text Placeholder 5"/>
          <p:cNvSpPr>
            <a:spLocks noGrp="1"/>
          </p:cNvSpPr>
          <p:nvPr>
            <p:ph type="body" sz="quarter" idx="17"/>
          </p:nvPr>
        </p:nvSpPr>
        <p:spPr>
          <a:xfrm>
            <a:off x="357276" y="6498052"/>
            <a:ext cx="3080704" cy="182880"/>
          </a:xfrm>
        </p:spPr>
        <p:txBody>
          <a:bodyPr vert="horz" lIns="0" tIns="0" rIns="0" bIns="0" rtlCol="0" anchor="b" anchorCtr="0">
            <a:normAutofit/>
          </a:bodyPr>
          <a:lstStyle>
            <a:lvl1pPr marL="182863" indent="-182863">
              <a:buFont typeface="Arial" panose="020B0604020202020204" pitchFamily="34" charset="0"/>
              <a:buChar char="‪"/>
              <a:defRPr lang="en-US" sz="700" cap="all" dirty="0">
                <a:solidFill>
                  <a:schemeClr val="bg1">
                    <a:lumMod val="50000"/>
                  </a:schemeClr>
                </a:solidFill>
              </a:defRPr>
            </a:lvl1pPr>
          </a:lstStyle>
          <a:p>
            <a:pPr marL="0" lvl="0" indent="0">
              <a:buNone/>
            </a:pPr>
            <a:endParaRPr lang="en-US" dirty="0"/>
          </a:p>
        </p:txBody>
      </p:sp>
      <p:sp>
        <p:nvSpPr>
          <p:cNvPr id="7" name="Footer Placeholder 5"/>
          <p:cNvSpPr>
            <a:spLocks noGrp="1"/>
          </p:cNvSpPr>
          <p:nvPr>
            <p:ph type="ftr" sz="quarter" idx="3"/>
          </p:nvPr>
        </p:nvSpPr>
        <p:spPr>
          <a:xfrm>
            <a:off x="4124508" y="6541471"/>
            <a:ext cx="3990646" cy="137980"/>
          </a:xfrm>
          <a:prstGeom prst="rect">
            <a:avLst/>
          </a:prstGeom>
        </p:spPr>
        <p:txBody>
          <a:bodyPr vert="horz" wrap="square" lIns="0" tIns="0" rIns="0" bIns="0" rtlCol="0" anchor="b" anchorCtr="0"/>
          <a:lstStyle>
            <a:lvl1pPr marL="0" marR="0" indent="0" algn="r" defTabSz="914270" rtl="0" eaLnBrk="1" fontAlgn="auto" latinLnBrk="0" hangingPunct="1">
              <a:lnSpc>
                <a:spcPct val="100000"/>
              </a:lnSpc>
              <a:spcBef>
                <a:spcPts val="0"/>
              </a:spcBef>
              <a:spcAft>
                <a:spcPts val="0"/>
              </a:spcAft>
              <a:buClrTx/>
              <a:buSzTx/>
              <a:buFontTx/>
              <a:buNone/>
              <a:tabLst/>
              <a:defRPr sz="700" cap="none" spc="-20" baseline="0">
                <a:solidFill>
                  <a:schemeClr val="tx1"/>
                </a:solidFill>
                <a:latin typeface="Dual 400" panose="02000603000000020004" pitchFamily="2" charset="0"/>
              </a:defRPr>
            </a:lvl1pPr>
          </a:lstStyle>
          <a:p>
            <a:pPr>
              <a:defRPr/>
            </a:pPr>
            <a:r>
              <a:rPr lang="en-US" smtClean="0"/>
              <a:t>© 2015 BROCADE COMMUNICATIONS SYSTEMS, INC. INTERNAL USE ONLY</a:t>
            </a:r>
            <a:endParaRPr lang="en-US" dirty="0"/>
          </a:p>
        </p:txBody>
      </p:sp>
      <p:sp>
        <p:nvSpPr>
          <p:cNvPr id="8" name="Slide Number Placeholder 6"/>
          <p:cNvSpPr>
            <a:spLocks noGrp="1"/>
          </p:cNvSpPr>
          <p:nvPr>
            <p:ph type="sldNum" sz="quarter" idx="4"/>
          </p:nvPr>
        </p:nvSpPr>
        <p:spPr>
          <a:xfrm>
            <a:off x="8169599" y="6526317"/>
            <a:ext cx="256801" cy="155233"/>
          </a:xfrm>
          <a:prstGeom prst="rect">
            <a:avLst/>
          </a:prstGeom>
        </p:spPr>
        <p:txBody>
          <a:bodyPr vert="horz" wrap="square" lIns="0" tIns="0" rIns="0" bIns="0" rtlCol="0" anchor="b" anchorCtr="0"/>
          <a:lstStyle>
            <a:lvl1pPr algn="r">
              <a:defRPr sz="700" spc="40" baseline="0">
                <a:solidFill>
                  <a:schemeClr val="tx1"/>
                </a:solidFill>
                <a:latin typeface="Dual 400" panose="02000603000000020004" pitchFamily="2"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3649042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7252" y="449671"/>
            <a:ext cx="7727387" cy="678728"/>
          </a:xfrm>
        </p:spPr>
        <p:txBody>
          <a:bodyPr vert="horz" lIns="0" tIns="0" rIns="91432" bIns="45716" rtlCol="0" anchor="t" anchorCtr="0">
            <a:noAutofit/>
          </a:bodyPr>
          <a:lstStyle>
            <a:lvl1pPr algn="l" defTabSz="457154" rtl="0" eaLnBrk="1" latinLnBrk="0" hangingPunct="1">
              <a:lnSpc>
                <a:spcPct val="85000"/>
              </a:lnSpc>
              <a:spcBef>
                <a:spcPct val="0"/>
              </a:spcBef>
              <a:buNone/>
              <a:defRPr lang="en-US" sz="3200" b="0" i="0" kern="1200" spc="-30" dirty="0">
                <a:solidFill>
                  <a:schemeClr val="tx1"/>
                </a:solidFill>
                <a:latin typeface="Dual 400" panose="02000603000000020004" pitchFamily="2" charset="0"/>
                <a:ea typeface="+mj-ea"/>
                <a:cs typeface="Dual 400" panose="02000603000000020004" pitchFamily="2" charset="0"/>
              </a:defRPr>
            </a:lvl1pPr>
          </a:lstStyle>
          <a:p>
            <a:pPr lvl="0"/>
            <a:r>
              <a:rPr lang="en-US" dirty="0" smtClean="0"/>
              <a:t>Click to edit Master title style</a:t>
            </a:r>
            <a:endParaRPr lang="en-US" dirty="0"/>
          </a:p>
        </p:txBody>
      </p:sp>
      <p:sp>
        <p:nvSpPr>
          <p:cNvPr id="5" name="Text Placeholder 4"/>
          <p:cNvSpPr>
            <a:spLocks noGrp="1"/>
          </p:cNvSpPr>
          <p:nvPr>
            <p:ph type="body" sz="quarter" idx="14"/>
          </p:nvPr>
        </p:nvSpPr>
        <p:spPr>
          <a:xfrm>
            <a:off x="605220" y="1828800"/>
            <a:ext cx="7816911" cy="372533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5"/>
          <p:cNvSpPr>
            <a:spLocks noGrp="1"/>
          </p:cNvSpPr>
          <p:nvPr>
            <p:ph type="body" sz="quarter" idx="17"/>
          </p:nvPr>
        </p:nvSpPr>
        <p:spPr>
          <a:xfrm>
            <a:off x="357279" y="6498052"/>
            <a:ext cx="3660449" cy="182880"/>
          </a:xfrm>
        </p:spPr>
        <p:txBody>
          <a:bodyPr vert="horz" lIns="0" tIns="0" rIns="0" bIns="0" rtlCol="0" anchor="b" anchorCtr="0">
            <a:normAutofit/>
          </a:bodyPr>
          <a:lstStyle>
            <a:lvl1pPr marL="0" indent="0">
              <a:buFont typeface="Arial" panose="020B0604020202020204" pitchFamily="34" charset="0"/>
              <a:buChar char="‪"/>
              <a:defRPr lang="en-US" sz="700" cap="all" dirty="0">
                <a:solidFill>
                  <a:schemeClr val="bg1">
                    <a:lumMod val="50000"/>
                  </a:schemeClr>
                </a:solidFill>
              </a:defRPr>
            </a:lvl1pPr>
          </a:lstStyle>
          <a:p>
            <a:pPr marL="0" lvl="0" indent="0">
              <a:buNone/>
            </a:pPr>
            <a:endParaRPr lang="en-US" dirty="0"/>
          </a:p>
        </p:txBody>
      </p:sp>
      <p:sp>
        <p:nvSpPr>
          <p:cNvPr id="7" name="Footer Placeholder 5"/>
          <p:cNvSpPr>
            <a:spLocks noGrp="1"/>
          </p:cNvSpPr>
          <p:nvPr>
            <p:ph type="ftr" sz="quarter" idx="3"/>
          </p:nvPr>
        </p:nvSpPr>
        <p:spPr>
          <a:xfrm>
            <a:off x="4124508" y="6541471"/>
            <a:ext cx="3990646" cy="137980"/>
          </a:xfrm>
          <a:prstGeom prst="rect">
            <a:avLst/>
          </a:prstGeom>
        </p:spPr>
        <p:txBody>
          <a:bodyPr vert="horz" wrap="square" lIns="0" tIns="0" rIns="0" bIns="0" rtlCol="0" anchor="b" anchorCtr="0"/>
          <a:lstStyle>
            <a:lvl1pPr marL="0" marR="0" indent="0" algn="r" defTabSz="914270" rtl="0" eaLnBrk="1" fontAlgn="auto" latinLnBrk="0" hangingPunct="1">
              <a:lnSpc>
                <a:spcPct val="100000"/>
              </a:lnSpc>
              <a:spcBef>
                <a:spcPts val="0"/>
              </a:spcBef>
              <a:spcAft>
                <a:spcPts val="0"/>
              </a:spcAft>
              <a:buClrTx/>
              <a:buSzTx/>
              <a:buFontTx/>
              <a:buNone/>
              <a:tabLst/>
              <a:defRPr sz="700" cap="none" spc="-20" baseline="0">
                <a:solidFill>
                  <a:schemeClr val="tx1"/>
                </a:solidFill>
                <a:latin typeface="Dual 400" panose="02000603000000020004" pitchFamily="2" charset="0"/>
              </a:defRPr>
            </a:lvl1pPr>
          </a:lstStyle>
          <a:p>
            <a:pPr>
              <a:defRPr/>
            </a:pPr>
            <a:r>
              <a:rPr lang="en-US" smtClean="0"/>
              <a:t>© 2015 BROCADE COMMUNICATIONS SYSTEMS, INC. INTERNAL USE ONLY</a:t>
            </a:r>
            <a:endParaRPr lang="en-US" dirty="0"/>
          </a:p>
        </p:txBody>
      </p:sp>
      <p:sp>
        <p:nvSpPr>
          <p:cNvPr id="8" name="Slide Number Placeholder 6"/>
          <p:cNvSpPr>
            <a:spLocks noGrp="1"/>
          </p:cNvSpPr>
          <p:nvPr>
            <p:ph type="sldNum" sz="quarter" idx="4"/>
          </p:nvPr>
        </p:nvSpPr>
        <p:spPr>
          <a:xfrm>
            <a:off x="8169599" y="6526317"/>
            <a:ext cx="256801" cy="155233"/>
          </a:xfrm>
          <a:prstGeom prst="rect">
            <a:avLst/>
          </a:prstGeom>
        </p:spPr>
        <p:txBody>
          <a:bodyPr vert="horz" wrap="square" lIns="0" tIns="0" rIns="0" bIns="0" rtlCol="0" anchor="b" anchorCtr="0"/>
          <a:lstStyle>
            <a:lvl1pPr algn="r">
              <a:defRPr sz="700" spc="40" baseline="0">
                <a:solidFill>
                  <a:schemeClr val="tx1"/>
                </a:solidFill>
                <a:latin typeface="Dual 400" panose="02000603000000020004" pitchFamily="2"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416908441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6/19/15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764134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98CFA8-40D4-D44D-A04B-26D67CBC06B9}" type="datetimeFigureOut">
              <a:rPr lang="en-US" smtClean="0"/>
              <a:t>6/19/15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19800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98CFA8-40D4-D44D-A04B-26D67CBC06B9}" type="datetimeFigureOut">
              <a:rPr lang="en-US" smtClean="0"/>
              <a:t>6/19/15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54518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98CFA8-40D4-D44D-A04B-26D67CBC06B9}" type="datetimeFigureOut">
              <a:rPr lang="en-US" smtClean="0"/>
              <a:t>6/19/15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28586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98CFA8-40D4-D44D-A04B-26D67CBC06B9}" type="datetimeFigureOut">
              <a:rPr lang="en-US" smtClean="0"/>
              <a:t>6/19/15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99639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8CFA8-40D4-D44D-A04B-26D67CBC06B9}" type="datetimeFigureOut">
              <a:rPr lang="en-US" smtClean="0"/>
              <a:t>6/19/15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07088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6/19/15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75960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6/19/15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1267127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8CFA8-40D4-D44D-A04B-26D67CBC06B9}" type="datetimeFigureOut">
              <a:rPr lang="en-US" smtClean="0"/>
              <a:t>6/19/15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EEE97-4FC4-7E4C-92D1-1534008B6E54}" type="slidenum">
              <a:rPr lang="en-US" smtClean="0"/>
              <a:t>‹#›</a:t>
            </a:fld>
            <a:endParaRPr lang="en-US" dirty="0"/>
          </a:p>
        </p:txBody>
      </p:sp>
    </p:spTree>
    <p:extLst>
      <p:ext uri="{BB962C8B-B14F-4D97-AF65-F5344CB8AC3E}">
        <p14:creationId xmlns:p14="http://schemas.microsoft.com/office/powerpoint/2010/main" val="7383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hyperlink" Target="http://chronicle.com/article/The-Believers/190147" TargetMode="External"/><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hyperlink" Target="https://www.nanog.org/sites/default/files//meetings/NANOG64/1023/20150603_Szarecki_Architecture_For_Fine-Grain__v2.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hyperlink" Target="https://www.nanog.org/sites/default/files//meetings/NANOG64/1011/20150604_George_Sdn_In_The_v1.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hyperlink" Target="https://wiki.opnfv.org/requirements_projects/data_collection_of_failure_predic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28.gif"/><Relationship Id="rId4"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kdd.ics.uci.edu/databases/kddcup99/kddcup99.html" TargetMode="External"/><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jpeg"/><Relationship Id="rId6" Type="http://schemas.openxmlformats.org/officeDocument/2006/relationships/image" Target="../media/image40.jpeg"/><Relationship Id="rId7" Type="http://schemas.openxmlformats.org/officeDocument/2006/relationships/image" Target="../media/image41.jpeg"/><Relationship Id="rId8" Type="http://schemas.openxmlformats.org/officeDocument/2006/relationships/image" Target="../media/image42.jpeg"/><Relationship Id="rId9"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1-4-5.net/~dmm/code/ml/pca+km.scala" TargetMode="Externa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45.jpg"/><Relationship Id="rId8" Type="http://schemas.openxmlformats.org/officeDocument/2006/relationships/image" Target="../media/image46.jpg"/><Relationship Id="rId9"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png"/><Relationship Id="rId5" Type="http://schemas.openxmlformats.org/officeDocument/2006/relationships/image" Target="../media/image8.jp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hyperlink" Target="http://www.wired.com/2015/05/wolframs-image-rec-site-reflects-enormous-shift-ai/" TargetMode="External"/><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34"/>
            <a:ext cx="7772400" cy="1470025"/>
          </a:xfrm>
        </p:spPr>
        <p:txBody>
          <a:bodyPr>
            <a:normAutofit fontScale="90000"/>
          </a:bodyPr>
          <a:lstStyle/>
          <a:p>
            <a:r>
              <a:rPr lang="en-US" dirty="0" smtClean="0"/>
              <a:t>Machine Learning @ Brocade</a:t>
            </a:r>
            <a:br>
              <a:rPr lang="en-US" dirty="0" smtClean="0"/>
            </a:br>
            <a:r>
              <a:rPr lang="en-US" sz="4000" dirty="0" smtClean="0"/>
              <a:t>Where we are and where we are going</a:t>
            </a:r>
            <a:endParaRPr lang="en-US" sz="4000" dirty="0"/>
          </a:p>
        </p:txBody>
      </p:sp>
      <p:sp>
        <p:nvSpPr>
          <p:cNvPr id="3" name="Subtitle 2"/>
          <p:cNvSpPr>
            <a:spLocks noGrp="1"/>
          </p:cNvSpPr>
          <p:nvPr>
            <p:ph type="subTitle" idx="1"/>
          </p:nvPr>
        </p:nvSpPr>
        <p:spPr>
          <a:xfrm>
            <a:off x="1028700" y="5622875"/>
            <a:ext cx="7086600" cy="982133"/>
          </a:xfrm>
        </p:spPr>
        <p:txBody>
          <a:bodyPr>
            <a:normAutofit fontScale="62500" lnSpcReduction="20000"/>
          </a:bodyPr>
          <a:lstStyle/>
          <a:p>
            <a:r>
              <a:rPr lang="en-US" dirty="0" smtClean="0"/>
              <a:t>David Meyer</a:t>
            </a:r>
          </a:p>
          <a:p>
            <a:r>
              <a:rPr lang="en-US" dirty="0" smtClean="0"/>
              <a:t>June CTO Forum</a:t>
            </a:r>
          </a:p>
          <a:p>
            <a:r>
              <a:rPr lang="de-DE" sz="2900" dirty="0" smtClean="0"/>
              <a:t>06.23.2015</a:t>
            </a:r>
            <a:endParaRPr lang="en-US" sz="2900" dirty="0" smtClean="0"/>
          </a:p>
        </p:txBody>
      </p:sp>
      <p:pic>
        <p:nvPicPr>
          <p:cNvPr id="6" name="Picture 5" descr="machine_intelligen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779868"/>
            <a:ext cx="5080000" cy="3365500"/>
          </a:xfrm>
          <a:prstGeom prst="rect">
            <a:avLst/>
          </a:prstGeom>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999" y="1852823"/>
            <a:ext cx="5214002" cy="329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407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that’s not all</a:t>
            </a:r>
            <a:endParaRPr lang="en-US" dirty="0"/>
          </a:p>
        </p:txBody>
      </p:sp>
      <p:pic>
        <p:nvPicPr>
          <p:cNvPr id="4" name="Picture 3" descr="sk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17" y="1538069"/>
            <a:ext cx="8525767" cy="4747387"/>
          </a:xfrm>
          <a:prstGeom prst="rect">
            <a:avLst/>
          </a:prstGeom>
        </p:spPr>
      </p:pic>
    </p:spTree>
    <p:extLst>
      <p:ext uri="{BB962C8B-B14F-4D97-AF65-F5344CB8AC3E}">
        <p14:creationId xmlns:p14="http://schemas.microsoft.com/office/powerpoint/2010/main" val="1844210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mot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2453"/>
            <a:ext cx="9144000" cy="5446470"/>
          </a:xfrm>
          <a:prstGeom prst="rect">
            <a:avLst/>
          </a:prstGeom>
        </p:spPr>
      </p:pic>
      <p:pic>
        <p:nvPicPr>
          <p:cNvPr id="5" name="Picture 4" descr="emotio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402" y="4624161"/>
            <a:ext cx="5584598" cy="2233839"/>
          </a:xfrm>
          <a:prstGeom prst="rect">
            <a:avLst/>
          </a:prstGeom>
        </p:spPr>
      </p:pic>
      <p:sp>
        <p:nvSpPr>
          <p:cNvPr id="6" name="TextBox 5"/>
          <p:cNvSpPr txBox="1"/>
          <p:nvPr/>
        </p:nvSpPr>
        <p:spPr>
          <a:xfrm>
            <a:off x="495704" y="193252"/>
            <a:ext cx="8341947" cy="584776"/>
          </a:xfrm>
          <a:prstGeom prst="rect">
            <a:avLst/>
          </a:prstGeom>
          <a:noFill/>
        </p:spPr>
        <p:txBody>
          <a:bodyPr wrap="none" rtlCol="0">
            <a:spAutoFit/>
          </a:bodyPr>
          <a:lstStyle/>
          <a:p>
            <a:r>
              <a:rPr lang="en-US" sz="3200" b="1" dirty="0" smtClean="0"/>
              <a:t>Think Speech/Object Recognition is Impressive?</a:t>
            </a:r>
          </a:p>
        </p:txBody>
      </p:sp>
    </p:spTree>
    <p:extLst>
      <p:ext uri="{BB962C8B-B14F-4D97-AF65-F5344CB8AC3E}">
        <p14:creationId xmlns:p14="http://schemas.microsoft.com/office/powerpoint/2010/main" val="1165108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Everyone is in this game</a:t>
            </a:r>
            <a:br>
              <a:rPr lang="en-US" dirty="0" smtClean="0"/>
            </a:br>
            <a:r>
              <a:rPr lang="en-US" sz="3600" dirty="0" smtClean="0"/>
              <a:t>(M&amp;A Gone Wild)</a:t>
            </a:r>
            <a:endParaRPr lang="en-US" sz="3600" dirty="0"/>
          </a:p>
        </p:txBody>
      </p:sp>
      <p:pic>
        <p:nvPicPr>
          <p:cNvPr id="4" name="Picture 3" descr="whet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9939"/>
            <a:ext cx="9144000" cy="4643686"/>
          </a:xfrm>
          <a:prstGeom prst="rect">
            <a:avLst/>
          </a:prstGeom>
        </p:spPr>
      </p:pic>
    </p:spTree>
    <p:extLst>
      <p:ext uri="{BB962C8B-B14F-4D97-AF65-F5344CB8AC3E}">
        <p14:creationId xmlns:p14="http://schemas.microsoft.com/office/powerpoint/2010/main" val="1414892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ep-learning-for-data-scientists-data-science-atl-meetup-presentation-20140108-3-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381522"/>
            <a:ext cx="8102600" cy="6083300"/>
          </a:xfrm>
          <a:prstGeom prst="rect">
            <a:avLst/>
          </a:prstGeom>
        </p:spPr>
      </p:pic>
    </p:spTree>
    <p:extLst>
      <p:ext uri="{BB962C8B-B14F-4D97-AF65-F5344CB8AC3E}">
        <p14:creationId xmlns:p14="http://schemas.microsoft.com/office/powerpoint/2010/main" val="6823042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657"/>
            <a:ext cx="8229600" cy="1143000"/>
          </a:xfrm>
        </p:spPr>
        <p:txBody>
          <a:bodyPr>
            <a:normAutofit/>
          </a:bodyPr>
          <a:lstStyle/>
          <a:p>
            <a:r>
              <a:rPr lang="en-US" dirty="0" smtClean="0"/>
              <a:t>Main Characters (my take)</a:t>
            </a:r>
            <a:endParaRPr lang="en-US" dirty="0"/>
          </a:p>
        </p:txBody>
      </p:sp>
      <p:pic>
        <p:nvPicPr>
          <p:cNvPr id="5" name="Picture 4" descr="hint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71001"/>
            <a:ext cx="7620000" cy="3810000"/>
          </a:xfrm>
          <a:prstGeom prst="rect">
            <a:avLst/>
          </a:prstGeom>
        </p:spPr>
      </p:pic>
      <p:pic>
        <p:nvPicPr>
          <p:cNvPr id="3" name="Picture 2" descr="yoshua_beng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24001"/>
            <a:ext cx="1657891" cy="1952000"/>
          </a:xfrm>
          <a:prstGeom prst="rect">
            <a:avLst/>
          </a:prstGeom>
        </p:spPr>
      </p:pic>
      <p:pic>
        <p:nvPicPr>
          <p:cNvPr id="8" name="Picture 7" descr="yann_lecu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94" y="3476001"/>
            <a:ext cx="1644096" cy="1857999"/>
          </a:xfrm>
          <a:prstGeom prst="rect">
            <a:avLst/>
          </a:prstGeom>
        </p:spPr>
      </p:pic>
      <p:sp>
        <p:nvSpPr>
          <p:cNvPr id="7" name="TextBox 6"/>
          <p:cNvSpPr txBox="1"/>
          <p:nvPr/>
        </p:nvSpPr>
        <p:spPr>
          <a:xfrm rot="19752427">
            <a:off x="255156" y="3421116"/>
            <a:ext cx="8910011"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hlinkClick r:id="rId5"/>
              </a:rPr>
              <a:t>http://chronicle.com/article/The-Believers/190147</a:t>
            </a:r>
            <a:endParaRPr lang="en-US" sz="3200" b="1" dirty="0"/>
          </a:p>
        </p:txBody>
      </p:sp>
      <p:pic>
        <p:nvPicPr>
          <p:cNvPr id="9" name="Picture 8" descr="Andrew_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4237" y="3476001"/>
            <a:ext cx="1957763" cy="1911878"/>
          </a:xfrm>
          <a:prstGeom prst="rect">
            <a:avLst/>
          </a:prstGeom>
        </p:spPr>
      </p:pic>
      <p:pic>
        <p:nvPicPr>
          <p:cNvPr id="11" name="Picture 10" descr="goodfeli.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6883" y="5381000"/>
            <a:ext cx="1046884" cy="1476999"/>
          </a:xfrm>
          <a:prstGeom prst="rect">
            <a:avLst/>
          </a:prstGeom>
        </p:spPr>
      </p:pic>
      <p:pic>
        <p:nvPicPr>
          <p:cNvPr id="12" name="Picture 11" descr="geoffrey-hinton12rb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3767" y="5381000"/>
            <a:ext cx="2572023" cy="1477000"/>
          </a:xfrm>
          <a:prstGeom prst="rect">
            <a:avLst/>
          </a:prstGeom>
        </p:spPr>
      </p:pic>
    </p:spTree>
    <p:extLst>
      <p:ext uri="{BB962C8B-B14F-4D97-AF65-F5344CB8AC3E}">
        <p14:creationId xmlns:p14="http://schemas.microsoft.com/office/powerpoint/2010/main" val="306137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About Networking?</a:t>
            </a:r>
            <a:br>
              <a:rPr lang="en-US" dirty="0" smtClean="0"/>
            </a:br>
            <a:r>
              <a:rPr lang="en-US" sz="2700" dirty="0" smtClean="0"/>
              <a:t>Well, The ML Cat is Out of the Bag</a:t>
            </a:r>
            <a:br>
              <a:rPr lang="en-US" sz="2700" dirty="0" smtClean="0"/>
            </a:br>
            <a:r>
              <a:rPr lang="en-US" sz="2700" dirty="0" smtClean="0"/>
              <a:t>(NANOG 64)</a:t>
            </a:r>
            <a:endParaRPr lang="en-US" sz="2700" dirty="0"/>
          </a:p>
        </p:txBody>
      </p:sp>
      <p:pic>
        <p:nvPicPr>
          <p:cNvPr id="4" name="Picture 3" descr="szareck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558"/>
            <a:ext cx="9144000" cy="5036442"/>
          </a:xfrm>
          <a:prstGeom prst="rect">
            <a:avLst/>
          </a:prstGeom>
        </p:spPr>
      </p:pic>
      <p:sp>
        <p:nvSpPr>
          <p:cNvPr id="5" name="Rectangle 4"/>
          <p:cNvSpPr/>
          <p:nvPr/>
        </p:nvSpPr>
        <p:spPr>
          <a:xfrm>
            <a:off x="457200" y="4265831"/>
            <a:ext cx="8229600" cy="864614"/>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5720973" y="2589088"/>
            <a:ext cx="3249608" cy="1578110"/>
            <a:chOff x="5720973" y="2589088"/>
            <a:chExt cx="3249608" cy="1578110"/>
          </a:xfrm>
        </p:grpSpPr>
        <p:sp>
          <p:nvSpPr>
            <p:cNvPr id="3" name="TextBox 2"/>
            <p:cNvSpPr txBox="1"/>
            <p:nvPr/>
          </p:nvSpPr>
          <p:spPr>
            <a:xfrm>
              <a:off x="5720973" y="2589088"/>
              <a:ext cx="324960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rgbClr val="FF0000"/>
                  </a:solidFill>
                </a:rPr>
                <a:t>The network community doesn’t</a:t>
              </a:r>
              <a:r>
                <a:rPr lang="en-US" dirty="0">
                  <a:solidFill>
                    <a:srgbClr val="FF0000"/>
                  </a:solidFill>
                </a:rPr>
                <a:t> </a:t>
              </a:r>
              <a:endParaRPr lang="en-US" dirty="0" smtClean="0">
                <a:solidFill>
                  <a:srgbClr val="FF0000"/>
                </a:solidFill>
              </a:endParaRPr>
            </a:p>
            <a:p>
              <a:r>
                <a:rPr lang="en-US" dirty="0" smtClean="0">
                  <a:solidFill>
                    <a:srgbClr val="FF0000"/>
                  </a:solidFill>
                </a:rPr>
                <a:t>know how to do this (yet)</a:t>
              </a:r>
              <a:endParaRPr lang="en-US" dirty="0">
                <a:solidFill>
                  <a:srgbClr val="FF0000"/>
                </a:solidFill>
              </a:endParaRPr>
            </a:p>
          </p:txBody>
        </p:sp>
        <p:cxnSp>
          <p:nvCxnSpPr>
            <p:cNvPr id="7" name="Straight Arrow Connector 6"/>
            <p:cNvCxnSpPr/>
            <p:nvPr/>
          </p:nvCxnSpPr>
          <p:spPr>
            <a:xfrm flipH="1">
              <a:off x="6497742" y="3235419"/>
              <a:ext cx="937056" cy="931779"/>
            </a:xfrm>
            <a:prstGeom prst="straightConnector1">
              <a:avLst/>
            </a:prstGeom>
            <a:ln w="9525">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0" y="6581001"/>
            <a:ext cx="7853432"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https://www.nanog.org/sites/default/files//meetings/NANOG64/1023/20150603_Szarecki_Architecture_For_Fine-Grain__v2.pdf</a:t>
            </a:r>
            <a:endParaRPr lang="en-US" sz="1100" dirty="0"/>
          </a:p>
        </p:txBody>
      </p:sp>
    </p:spTree>
    <p:extLst>
      <p:ext uri="{BB962C8B-B14F-4D97-AF65-F5344CB8AC3E}">
        <p14:creationId xmlns:p14="http://schemas.microsoft.com/office/powerpoint/2010/main" val="1293409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COOB, </a:t>
            </a:r>
            <a:r>
              <a:rPr lang="en-US" dirty="0" err="1" smtClean="0"/>
              <a:t>redux</a:t>
            </a:r>
            <a:r>
              <a:rPr lang="en-US" dirty="0" smtClean="0"/>
              <a:t/>
            </a:r>
            <a:br>
              <a:rPr lang="en-US" dirty="0" smtClean="0"/>
            </a:br>
            <a:r>
              <a:rPr lang="en-US" dirty="0" smtClean="0"/>
              <a:t>(NANOG 64)</a:t>
            </a:r>
            <a:endParaRPr lang="en-US" dirty="0"/>
          </a:p>
        </p:txBody>
      </p:sp>
      <p:pic>
        <p:nvPicPr>
          <p:cNvPr id="4" name="Picture 3" descr="annes_josh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50752"/>
            <a:ext cx="8686800" cy="4772378"/>
          </a:xfrm>
          <a:prstGeom prst="rect">
            <a:avLst/>
          </a:prstGeom>
        </p:spPr>
      </p:pic>
      <p:sp>
        <p:nvSpPr>
          <p:cNvPr id="5" name="Rectangle 4"/>
          <p:cNvSpPr/>
          <p:nvPr/>
        </p:nvSpPr>
        <p:spPr>
          <a:xfrm>
            <a:off x="3191419" y="3509424"/>
            <a:ext cx="4845610" cy="718597"/>
          </a:xfrm>
          <a:prstGeom prst="rect">
            <a:avLst/>
          </a:prstGeom>
          <a:solidFill>
            <a:srgbClr val="008000">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42203" y="6596390"/>
            <a:ext cx="6776214"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https://www.nanog.org/sites/default/files//meetings/NANOG64/1011/20150604_George_Sdn_In_The_v1.pdf</a:t>
            </a:r>
            <a:endParaRPr lang="en-US" sz="1100" dirty="0"/>
          </a:p>
        </p:txBody>
      </p:sp>
    </p:spTree>
    <p:extLst>
      <p:ext uri="{BB962C8B-B14F-4D97-AF65-F5344CB8AC3E}">
        <p14:creationId xmlns:p14="http://schemas.microsoft.com/office/powerpoint/2010/main" val="317951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167"/>
            <a:ext cx="8229600" cy="873081"/>
          </a:xfrm>
        </p:spPr>
        <p:txBody>
          <a:bodyPr/>
          <a:lstStyle/>
          <a:p>
            <a:r>
              <a:rPr lang="en-US" dirty="0" smtClean="0"/>
              <a:t>OPNFV Predictor</a:t>
            </a:r>
            <a:endParaRPr lang="en-US" dirty="0"/>
          </a:p>
        </p:txBody>
      </p:sp>
      <p:pic>
        <p:nvPicPr>
          <p:cNvPr id="4" name="Picture 3" descr="collecto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295" y="1462461"/>
            <a:ext cx="6753411" cy="4962245"/>
          </a:xfrm>
          <a:prstGeom prst="rect">
            <a:avLst/>
          </a:prstGeom>
        </p:spPr>
      </p:pic>
      <p:sp>
        <p:nvSpPr>
          <p:cNvPr id="5" name="TextBox 4"/>
          <p:cNvSpPr txBox="1"/>
          <p:nvPr/>
        </p:nvSpPr>
        <p:spPr>
          <a:xfrm>
            <a:off x="283882" y="6563205"/>
            <a:ext cx="5731783" cy="276999"/>
          </a:xfrm>
          <a:prstGeom prst="rect">
            <a:avLst/>
          </a:prstGeom>
          <a:noFill/>
        </p:spPr>
        <p:txBody>
          <a:bodyPr wrap="none" rtlCol="0">
            <a:spAutoFit/>
          </a:bodyPr>
          <a:lstStyle/>
          <a:p>
            <a:r>
              <a:rPr lang="en-US" sz="1200" dirty="0" smtClean="0"/>
              <a:t>See </a:t>
            </a:r>
            <a:r>
              <a:rPr lang="en-US" sz="1200" dirty="0" smtClean="0">
                <a:hlinkClick r:id="rId3"/>
              </a:rPr>
              <a:t>https://wiki.opnfv.org/requirements_projects/data_collection_of_failure_prediction</a:t>
            </a:r>
            <a:endParaRPr lang="en-US" sz="1200" dirty="0"/>
          </a:p>
        </p:txBody>
      </p:sp>
      <p:sp>
        <p:nvSpPr>
          <p:cNvPr id="6" name="Rectangle 5"/>
          <p:cNvSpPr/>
          <p:nvPr/>
        </p:nvSpPr>
        <p:spPr>
          <a:xfrm>
            <a:off x="3501630" y="2663062"/>
            <a:ext cx="2724859" cy="1097280"/>
          </a:xfrm>
          <a:prstGeom prst="rect">
            <a:avLst/>
          </a:prstGeom>
          <a:solidFill>
            <a:srgbClr val="0080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255036" y="1283167"/>
            <a:ext cx="3181058" cy="2477175"/>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775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28" y="449671"/>
            <a:ext cx="8517709" cy="678728"/>
          </a:xfrm>
        </p:spPr>
        <p:txBody>
          <a:bodyPr>
            <a:normAutofit fontScale="90000"/>
          </a:bodyPr>
          <a:lstStyle/>
          <a:p>
            <a:r>
              <a:rPr lang="en-US" dirty="0" smtClean="0"/>
              <a:t>Brocade Off-Box Strategy</a:t>
            </a:r>
            <a:br>
              <a:rPr lang="en-US" dirty="0" smtClean="0"/>
            </a:br>
            <a:r>
              <a:rPr lang="en-US" dirty="0" smtClean="0"/>
              <a:t>Network Automation Apps - Phasing</a:t>
            </a:r>
            <a:endParaRPr lang="en-US" dirty="0"/>
          </a:p>
        </p:txBody>
      </p:sp>
      <p:sp>
        <p:nvSpPr>
          <p:cNvPr id="7" name="Slide Number Placeholder 6"/>
          <p:cNvSpPr>
            <a:spLocks noGrp="1"/>
          </p:cNvSpPr>
          <p:nvPr>
            <p:ph type="sldNum" sz="quarter" idx="4"/>
          </p:nvPr>
        </p:nvSpPr>
        <p:spPr/>
        <p:txBody>
          <a:bodyPr/>
          <a:lstStyle/>
          <a:p>
            <a:fld id="{7BCC8D0D-EAEC-449D-9161-023DFF90F2E2}" type="slidenum">
              <a:rPr lang="en-US" smtClean="0"/>
              <a:pPr/>
              <a:t>18</a:t>
            </a:fld>
            <a:endParaRPr lang="en-US" dirty="0"/>
          </a:p>
        </p:txBody>
      </p:sp>
      <p:grpSp>
        <p:nvGrpSpPr>
          <p:cNvPr id="3" name="Group 2"/>
          <p:cNvGrpSpPr/>
          <p:nvPr/>
        </p:nvGrpSpPr>
        <p:grpSpPr>
          <a:xfrm>
            <a:off x="168805" y="1386840"/>
            <a:ext cx="8696803" cy="4655280"/>
            <a:chOff x="168804" y="1040130"/>
            <a:chExt cx="8696803" cy="3491460"/>
          </a:xfrm>
        </p:grpSpPr>
        <p:sp>
          <p:nvSpPr>
            <p:cNvPr id="8" name="Rectangle 7"/>
            <p:cNvSpPr/>
            <p:nvPr/>
          </p:nvSpPr>
          <p:spPr bwMode="auto">
            <a:xfrm>
              <a:off x="6326511" y="1929134"/>
              <a:ext cx="600075" cy="146550"/>
            </a:xfrm>
            <a:prstGeom prst="rect">
              <a:avLst/>
            </a:prstGeom>
            <a:solidFill>
              <a:srgbClr val="8C8C8C"/>
            </a:solidFill>
            <a:ln w="19050" algn="ctr">
              <a:noFill/>
              <a:miter lim="800000"/>
              <a:headEnd/>
              <a:tailEnd/>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chemeClr val="bg2"/>
                </a:solidFill>
                <a:effectLst/>
                <a:uLnTx/>
                <a:uFillTx/>
              </a:endParaRPr>
            </a:p>
          </p:txBody>
        </p:sp>
        <p:sp>
          <p:nvSpPr>
            <p:cNvPr id="9" name="Rectangle 8"/>
            <p:cNvSpPr/>
            <p:nvPr/>
          </p:nvSpPr>
          <p:spPr bwMode="auto">
            <a:xfrm>
              <a:off x="6326511" y="1902532"/>
              <a:ext cx="600075" cy="199757"/>
            </a:xfrm>
            <a:prstGeom prst="rect">
              <a:avLst/>
            </a:prstGeom>
            <a:solidFill>
              <a:sysClr val="window" lastClr="FFFFFF"/>
            </a:solidFill>
            <a:ln w="19050" algn="ctr">
              <a:noFill/>
              <a:miter lim="800000"/>
              <a:headEnd/>
              <a:tailEnd/>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chemeClr val="bg2"/>
                </a:solidFill>
                <a:effectLst/>
                <a:uLnTx/>
                <a:uFillTx/>
              </a:endParaRPr>
            </a:p>
          </p:txBody>
        </p:sp>
        <p:cxnSp>
          <p:nvCxnSpPr>
            <p:cNvPr id="10" name="Straight Connector 9"/>
            <p:cNvCxnSpPr/>
            <p:nvPr/>
          </p:nvCxnSpPr>
          <p:spPr>
            <a:xfrm flipV="1">
              <a:off x="759466" y="3241213"/>
              <a:ext cx="0" cy="871598"/>
            </a:xfrm>
            <a:prstGeom prst="line">
              <a:avLst/>
            </a:prstGeom>
            <a:ln w="19050">
              <a:solidFill>
                <a:schemeClr val="bg1">
                  <a:lumMod val="75000"/>
                </a:schemeClr>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091862" y="1435957"/>
              <a:ext cx="7036" cy="2668501"/>
            </a:xfrm>
            <a:prstGeom prst="line">
              <a:avLst/>
            </a:prstGeom>
            <a:ln w="19050">
              <a:solidFill>
                <a:schemeClr val="bg1">
                  <a:lumMod val="75000"/>
                </a:schemeClr>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5891606" y="1040130"/>
              <a:ext cx="8118" cy="3084589"/>
            </a:xfrm>
            <a:prstGeom prst="line">
              <a:avLst/>
            </a:prstGeom>
            <a:ln w="19050">
              <a:solidFill>
                <a:schemeClr val="bg1">
                  <a:lumMod val="75000"/>
                </a:schemeClr>
              </a:solidFill>
              <a:tailEnd type="oval"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35182" y="2505620"/>
              <a:ext cx="1962564" cy="1015663"/>
            </a:xfrm>
            <a:prstGeom prst="rect">
              <a:avLst/>
            </a:prstGeom>
            <a:noFill/>
          </p:spPr>
          <p:txBody>
            <a:bodyPr wrap="square" rtlCol="0">
              <a:spAutoFit/>
            </a:bodyPr>
            <a:lstStyle/>
            <a:p>
              <a:pPr marL="285750" indent="-285750">
                <a:lnSpc>
                  <a:spcPct val="85000"/>
                </a:lnSpc>
                <a:buFont typeface="Arial" panose="020B0604020202020204" pitchFamily="34" charset="0"/>
                <a:buChar char="•"/>
              </a:pPr>
              <a:r>
                <a:rPr lang="en-US" sz="1600" dirty="0" smtClean="0">
                  <a:solidFill>
                    <a:srgbClr val="000000"/>
                  </a:solidFill>
                  <a:latin typeface="Dual 300"/>
                  <a:cs typeface="Dual 300"/>
                </a:rPr>
                <a:t>Python Libraries - </a:t>
              </a:r>
              <a:r>
                <a:rPr lang="en-US" sz="1600" dirty="0" err="1" smtClean="0">
                  <a:solidFill>
                    <a:srgbClr val="000000"/>
                  </a:solidFill>
                  <a:latin typeface="Dual 300"/>
                  <a:cs typeface="Dual 300"/>
                </a:rPr>
                <a:t>pynos</a:t>
              </a:r>
              <a:endParaRPr lang="en-US" sz="1600" dirty="0" smtClean="0">
                <a:solidFill>
                  <a:srgbClr val="000000"/>
                </a:solidFill>
                <a:latin typeface="Dual 300"/>
                <a:cs typeface="Dual 300"/>
              </a:endParaRPr>
            </a:p>
            <a:p>
              <a:pPr marL="285750" indent="-285750">
                <a:lnSpc>
                  <a:spcPct val="85000"/>
                </a:lnSpc>
                <a:buFont typeface="Arial" panose="020B0604020202020204" pitchFamily="34" charset="0"/>
                <a:buChar char="•"/>
              </a:pPr>
              <a:r>
                <a:rPr lang="en-US" sz="1600" dirty="0" smtClean="0">
                  <a:solidFill>
                    <a:srgbClr val="000000"/>
                  </a:solidFill>
                  <a:latin typeface="Dual 300"/>
                  <a:cs typeface="Dual 300"/>
                </a:rPr>
                <a:t>Initial Toolsets &amp; basic Apps</a:t>
              </a:r>
            </a:p>
            <a:p>
              <a:pPr marL="285750" indent="-285750">
                <a:lnSpc>
                  <a:spcPct val="85000"/>
                </a:lnSpc>
                <a:buFont typeface="Arial" panose="020B0604020202020204" pitchFamily="34" charset="0"/>
                <a:buChar char="•"/>
              </a:pPr>
              <a:r>
                <a:rPr lang="en-US" sz="1600" dirty="0" smtClean="0">
                  <a:solidFill>
                    <a:srgbClr val="000000"/>
                  </a:solidFill>
                  <a:latin typeface="Dual 300"/>
                  <a:cs typeface="Dual 300"/>
                </a:rPr>
                <a:t>Open </a:t>
              </a:r>
              <a:r>
                <a:rPr lang="en-US" sz="1600" dirty="0">
                  <a:solidFill>
                    <a:srgbClr val="000000"/>
                  </a:solidFill>
                  <a:latin typeface="Dual 300"/>
                  <a:cs typeface="Dual 300"/>
                </a:rPr>
                <a:t>Sourced</a:t>
              </a:r>
            </a:p>
            <a:p>
              <a:pPr marL="285750" indent="-285750">
                <a:lnSpc>
                  <a:spcPct val="85000"/>
                </a:lnSpc>
                <a:buFont typeface="Arial" panose="020B0604020202020204" pitchFamily="34" charset="0"/>
                <a:buChar char="•"/>
              </a:pPr>
              <a:endParaRPr lang="en-US" sz="1600" dirty="0" smtClean="0">
                <a:solidFill>
                  <a:srgbClr val="000000"/>
                </a:solidFill>
                <a:latin typeface="Dual 600"/>
                <a:cs typeface="Dual 300"/>
              </a:endParaRPr>
            </a:p>
          </p:txBody>
        </p:sp>
        <p:sp>
          <p:nvSpPr>
            <p:cNvPr id="19" name="Rectangle 18"/>
            <p:cNvSpPr/>
            <p:nvPr/>
          </p:nvSpPr>
          <p:spPr bwMode="auto">
            <a:xfrm>
              <a:off x="6326510" y="4164151"/>
              <a:ext cx="600075" cy="181597"/>
            </a:xfrm>
            <a:prstGeom prst="rect">
              <a:avLst/>
            </a:prstGeom>
            <a:solidFill>
              <a:sysClr val="window" lastClr="FFFFFF"/>
            </a:solidFill>
            <a:ln w="19050" algn="ctr">
              <a:noFill/>
              <a:miter lim="800000"/>
              <a:headEnd/>
              <a:tailEnd/>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Dual 300"/>
                <a:cs typeface="Dual 300"/>
              </a:endParaRPr>
            </a:p>
          </p:txBody>
        </p:sp>
        <p:sp>
          <p:nvSpPr>
            <p:cNvPr id="21" name="Right Arrow 20"/>
            <p:cNvSpPr/>
            <p:nvPr/>
          </p:nvSpPr>
          <p:spPr>
            <a:xfrm>
              <a:off x="168804" y="3941210"/>
              <a:ext cx="8696803" cy="590380"/>
            </a:xfrm>
            <a:prstGeom prst="rightArrow">
              <a:avLst/>
            </a:prstGeom>
            <a:gradFill flip="none" rotWithShape="1">
              <a:gsLst>
                <a:gs pos="5000">
                  <a:schemeClr val="bg1">
                    <a:lumMod val="85000"/>
                    <a:alpha val="0"/>
                  </a:schemeClr>
                </a:gs>
                <a:gs pos="79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solidFill>
                  <a:latin typeface="Dual 300"/>
                  <a:cs typeface="Dual 300"/>
                </a:rPr>
                <a:t> </a:t>
              </a:r>
              <a:endParaRPr lang="en-US" dirty="0">
                <a:solidFill>
                  <a:schemeClr val="bg2"/>
                </a:solidFill>
                <a:latin typeface="Dual 300"/>
                <a:cs typeface="Dual 300"/>
              </a:endParaRPr>
            </a:p>
          </p:txBody>
        </p:sp>
        <p:sp>
          <p:nvSpPr>
            <p:cNvPr id="23" name="TextBox 22"/>
            <p:cNvSpPr txBox="1"/>
            <p:nvPr/>
          </p:nvSpPr>
          <p:spPr>
            <a:xfrm>
              <a:off x="3593482" y="4034337"/>
              <a:ext cx="1268321" cy="300083"/>
            </a:xfrm>
            <a:prstGeom prst="rect">
              <a:avLst/>
            </a:prstGeom>
            <a:noFill/>
          </p:spPr>
          <p:txBody>
            <a:bodyPr wrap="none" rtlCol="0">
              <a:spAutoFit/>
            </a:bodyPr>
            <a:lstStyle/>
            <a:p>
              <a:r>
                <a:rPr lang="en-US" sz="2000" dirty="0" smtClean="0">
                  <a:solidFill>
                    <a:srgbClr val="000000"/>
                  </a:solidFill>
                  <a:latin typeface="Dual 300"/>
                  <a:cs typeface="Dual 300"/>
                </a:rPr>
                <a:t>  Phase 2</a:t>
              </a:r>
              <a:endParaRPr lang="en-US" sz="2000" dirty="0">
                <a:solidFill>
                  <a:srgbClr val="000000"/>
                </a:solidFill>
                <a:latin typeface="Dual 300"/>
                <a:cs typeface="Dual 300"/>
              </a:endParaRPr>
            </a:p>
          </p:txBody>
        </p:sp>
        <p:sp>
          <p:nvSpPr>
            <p:cNvPr id="24" name="TextBox 23"/>
            <p:cNvSpPr txBox="1"/>
            <p:nvPr/>
          </p:nvSpPr>
          <p:spPr>
            <a:xfrm>
              <a:off x="6223959" y="4030616"/>
              <a:ext cx="1339579" cy="300083"/>
            </a:xfrm>
            <a:prstGeom prst="rect">
              <a:avLst/>
            </a:prstGeom>
            <a:noFill/>
          </p:spPr>
          <p:txBody>
            <a:bodyPr wrap="none" rtlCol="0">
              <a:spAutoFit/>
            </a:bodyPr>
            <a:lstStyle/>
            <a:p>
              <a:r>
                <a:rPr lang="en-US" sz="2000" dirty="0">
                  <a:solidFill>
                    <a:srgbClr val="000000"/>
                  </a:solidFill>
                  <a:latin typeface="Dual 300"/>
                  <a:cs typeface="Dual 300"/>
                </a:rPr>
                <a:t> </a:t>
              </a:r>
              <a:r>
                <a:rPr lang="en-US" sz="2000" dirty="0" smtClean="0">
                  <a:solidFill>
                    <a:srgbClr val="000000"/>
                  </a:solidFill>
                  <a:latin typeface="Dual 300"/>
                  <a:cs typeface="Dual 300"/>
                </a:rPr>
                <a:t>  Phase 3</a:t>
              </a:r>
              <a:endParaRPr lang="en-US" sz="2000" dirty="0">
                <a:solidFill>
                  <a:srgbClr val="000000"/>
                </a:solidFill>
                <a:latin typeface="Dual 300"/>
                <a:cs typeface="Dual 300"/>
              </a:endParaRPr>
            </a:p>
          </p:txBody>
        </p:sp>
        <p:sp>
          <p:nvSpPr>
            <p:cNvPr id="33" name="TextBox 32"/>
            <p:cNvSpPr txBox="1"/>
            <p:nvPr/>
          </p:nvSpPr>
          <p:spPr>
            <a:xfrm>
              <a:off x="3303084" y="1411334"/>
              <a:ext cx="2428241" cy="1760097"/>
            </a:xfrm>
            <a:prstGeom prst="rect">
              <a:avLst/>
            </a:prstGeom>
            <a:noFill/>
          </p:spPr>
          <p:txBody>
            <a:bodyPr wrap="square" rtlCol="0">
              <a:spAutoFit/>
            </a:bodyPr>
            <a:lstStyle/>
            <a:p>
              <a:pPr marL="285750" indent="-285750">
                <a:lnSpc>
                  <a:spcPct val="85000"/>
                </a:lnSpc>
                <a:buFont typeface="Arial" panose="020B0604020202020204" pitchFamily="34" charset="0"/>
                <a:buChar char="•"/>
              </a:pPr>
              <a:r>
                <a:rPr lang="en-US" sz="1400" dirty="0" smtClean="0">
                  <a:solidFill>
                    <a:srgbClr val="000000"/>
                  </a:solidFill>
                  <a:latin typeface="Dual 300"/>
                  <a:cs typeface="Dual 300"/>
                </a:rPr>
                <a:t>Integrated Operational App suite</a:t>
              </a:r>
            </a:p>
            <a:p>
              <a:pPr marL="742883" lvl="1" indent="-285750">
                <a:lnSpc>
                  <a:spcPct val="85000"/>
                </a:lnSpc>
                <a:buFont typeface="Arial" panose="020B0604020202020204" pitchFamily="34" charset="0"/>
                <a:buChar char="•"/>
              </a:pPr>
              <a:r>
                <a:rPr lang="en-US" sz="1200" dirty="0" smtClean="0">
                  <a:solidFill>
                    <a:srgbClr val="000000"/>
                  </a:solidFill>
                  <a:latin typeface="Dual 300"/>
                  <a:cs typeface="Dual 300"/>
                </a:rPr>
                <a:t>Policy, Build Overlay </a:t>
              </a:r>
              <a:r>
                <a:rPr lang="en-US" sz="1200" dirty="0">
                  <a:solidFill>
                    <a:srgbClr val="000000"/>
                  </a:solidFill>
                  <a:latin typeface="Dual 300"/>
                  <a:cs typeface="Dual 300"/>
                </a:rPr>
                <a:t>&amp;</a:t>
              </a:r>
              <a:r>
                <a:rPr lang="en-US" sz="1200" dirty="0" smtClean="0">
                  <a:solidFill>
                    <a:srgbClr val="000000"/>
                  </a:solidFill>
                  <a:latin typeface="Dual 300"/>
                  <a:cs typeface="Dual 300"/>
                </a:rPr>
                <a:t> Underlay, Visibility, Flow Optimization</a:t>
              </a:r>
              <a:endParaRPr lang="en-US" sz="1200" dirty="0">
                <a:solidFill>
                  <a:srgbClr val="000000"/>
                </a:solidFill>
                <a:latin typeface="Dual 300"/>
                <a:cs typeface="Dual 300"/>
              </a:endParaRPr>
            </a:p>
            <a:p>
              <a:pPr marL="742883" lvl="1" indent="-285750">
                <a:lnSpc>
                  <a:spcPct val="85000"/>
                </a:lnSpc>
                <a:buFont typeface="Arial" panose="020B0604020202020204" pitchFamily="34" charset="0"/>
                <a:buChar char="•"/>
              </a:pPr>
              <a:r>
                <a:rPr lang="en-US" sz="1200" dirty="0">
                  <a:solidFill>
                    <a:srgbClr val="000000"/>
                  </a:solidFill>
                  <a:latin typeface="Dual 300"/>
                  <a:cs typeface="Dual 600"/>
                </a:rPr>
                <a:t>Scale out / HA </a:t>
              </a:r>
              <a:r>
                <a:rPr lang="en-US" sz="1200" dirty="0" smtClean="0">
                  <a:solidFill>
                    <a:srgbClr val="000000"/>
                  </a:solidFill>
                  <a:latin typeface="Dual 300"/>
                  <a:cs typeface="Dual 600"/>
                </a:rPr>
                <a:t>management plane support - ODL</a:t>
              </a:r>
              <a:endParaRPr lang="en-US" sz="1200" dirty="0">
                <a:solidFill>
                  <a:srgbClr val="000000"/>
                </a:solidFill>
                <a:latin typeface="Dual 300"/>
                <a:cs typeface="Dual 600"/>
              </a:endParaRPr>
            </a:p>
            <a:p>
              <a:pPr marL="742883" lvl="1" indent="-285750">
                <a:lnSpc>
                  <a:spcPct val="85000"/>
                </a:lnSpc>
                <a:buFont typeface="Arial" panose="020B0604020202020204" pitchFamily="34" charset="0"/>
                <a:buChar char="•"/>
              </a:pPr>
              <a:r>
                <a:rPr lang="en-US" sz="1200" dirty="0" smtClean="0">
                  <a:solidFill>
                    <a:srgbClr val="000000"/>
                  </a:solidFill>
                  <a:latin typeface="Dual 300"/>
                  <a:cs typeface="Dual 300"/>
                </a:rPr>
                <a:t>Nominal $ value + Support </a:t>
              </a:r>
            </a:p>
            <a:p>
              <a:pPr marL="742883" lvl="1" indent="-285750">
                <a:lnSpc>
                  <a:spcPct val="85000"/>
                </a:lnSpc>
                <a:buFont typeface="Arial" panose="020B0604020202020204" pitchFamily="34" charset="0"/>
                <a:buChar char="•"/>
              </a:pPr>
              <a:r>
                <a:rPr lang="en-US" sz="1200" dirty="0">
                  <a:solidFill>
                    <a:srgbClr val="000000"/>
                  </a:solidFill>
                  <a:latin typeface="Dual 300"/>
                  <a:cs typeface="Dual 300"/>
                </a:rPr>
                <a:t>Differentiated</a:t>
              </a:r>
            </a:p>
            <a:p>
              <a:pPr marL="742883" lvl="1" indent="-285750">
                <a:lnSpc>
                  <a:spcPct val="85000"/>
                </a:lnSpc>
                <a:buFont typeface="Arial" panose="020B0604020202020204" pitchFamily="34" charset="0"/>
                <a:buChar char="•"/>
              </a:pPr>
              <a:r>
                <a:rPr lang="en-US" sz="1200" dirty="0" smtClean="0">
                  <a:solidFill>
                    <a:srgbClr val="000000"/>
                  </a:solidFill>
                  <a:latin typeface="Dual 300"/>
                  <a:cs typeface="Dual 600"/>
                </a:rPr>
                <a:t>“Open” multivendor support for standard protocols</a:t>
              </a:r>
              <a:endParaRPr lang="en-US" sz="1200" dirty="0" smtClean="0">
                <a:solidFill>
                  <a:srgbClr val="000000"/>
                </a:solidFill>
                <a:latin typeface="Dual 600"/>
                <a:cs typeface="Dual 600"/>
              </a:endParaRPr>
            </a:p>
          </p:txBody>
        </p:sp>
        <p:sp>
          <p:nvSpPr>
            <p:cNvPr id="36" name="TextBox 35"/>
            <p:cNvSpPr txBox="1"/>
            <p:nvPr/>
          </p:nvSpPr>
          <p:spPr>
            <a:xfrm>
              <a:off x="6178369" y="2218671"/>
              <a:ext cx="2244413" cy="1133964"/>
            </a:xfrm>
            <a:prstGeom prst="rect">
              <a:avLst/>
            </a:prstGeom>
            <a:noFill/>
          </p:spPr>
          <p:txBody>
            <a:bodyPr wrap="square" rtlCol="0">
              <a:spAutoFit/>
            </a:bodyPr>
            <a:lstStyle/>
            <a:p>
              <a:pPr marL="285750" indent="-285750">
                <a:lnSpc>
                  <a:spcPct val="85000"/>
                </a:lnSpc>
                <a:buFont typeface="Arial" panose="020B0604020202020204" pitchFamily="34" charset="0"/>
                <a:buChar char="•"/>
              </a:pPr>
              <a:r>
                <a:rPr lang="en-US" dirty="0" smtClean="0">
                  <a:latin typeface="Dual 300"/>
                  <a:cs typeface="Dual 300"/>
                </a:rPr>
                <a:t>Network Services Application Suite</a:t>
              </a:r>
            </a:p>
            <a:p>
              <a:pPr marL="285750" indent="-285750">
                <a:lnSpc>
                  <a:spcPct val="85000"/>
                </a:lnSpc>
                <a:buFont typeface="Arial" panose="020B0604020202020204" pitchFamily="34" charset="0"/>
                <a:buChar char="•"/>
              </a:pPr>
              <a:r>
                <a:rPr lang="en-US" dirty="0" smtClean="0">
                  <a:latin typeface="Dual 300"/>
                  <a:cs typeface="Dual 300"/>
                </a:rPr>
                <a:t>Machine Learning Apps.</a:t>
              </a:r>
            </a:p>
            <a:p>
              <a:pPr marL="285750" indent="-285750">
                <a:lnSpc>
                  <a:spcPct val="85000"/>
                </a:lnSpc>
                <a:buFont typeface="Arial" panose="020B0604020202020204" pitchFamily="34" charset="0"/>
                <a:buChar char="•"/>
              </a:pPr>
              <a:r>
                <a:rPr lang="en-US" dirty="0" smtClean="0">
                  <a:latin typeface="Dual 300"/>
                  <a:cs typeface="Dual 600"/>
                </a:rPr>
                <a:t>ODL / BVC Use case Support</a:t>
              </a:r>
              <a:endParaRPr lang="en-US" dirty="0" smtClean="0">
                <a:latin typeface="Dual 600"/>
                <a:cs typeface="Dual 600"/>
              </a:endParaRPr>
            </a:p>
          </p:txBody>
        </p:sp>
        <p:sp>
          <p:nvSpPr>
            <p:cNvPr id="37" name="TextBox 36"/>
            <p:cNvSpPr txBox="1"/>
            <p:nvPr/>
          </p:nvSpPr>
          <p:spPr>
            <a:xfrm>
              <a:off x="1053166" y="4047061"/>
              <a:ext cx="1268321" cy="300083"/>
            </a:xfrm>
            <a:prstGeom prst="rect">
              <a:avLst/>
            </a:prstGeom>
            <a:noFill/>
          </p:spPr>
          <p:txBody>
            <a:bodyPr wrap="none" rtlCol="0">
              <a:spAutoFit/>
            </a:bodyPr>
            <a:lstStyle/>
            <a:p>
              <a:r>
                <a:rPr lang="en-US" sz="2000" dirty="0" smtClean="0">
                  <a:solidFill>
                    <a:srgbClr val="000000"/>
                  </a:solidFill>
                  <a:latin typeface="Dual 300"/>
                  <a:cs typeface="Dual 300"/>
                </a:rPr>
                <a:t>  Phase 1</a:t>
              </a:r>
              <a:endParaRPr lang="en-US" sz="2000" dirty="0">
                <a:solidFill>
                  <a:srgbClr val="000000"/>
                </a:solidFill>
                <a:latin typeface="Dual 300"/>
                <a:cs typeface="Dual 300"/>
              </a:endParaRPr>
            </a:p>
          </p:txBody>
        </p:sp>
      </p:grpSp>
      <p:sp>
        <p:nvSpPr>
          <p:cNvPr id="4" name="TextBox 3"/>
          <p:cNvSpPr txBox="1"/>
          <p:nvPr/>
        </p:nvSpPr>
        <p:spPr>
          <a:xfrm>
            <a:off x="168805" y="6526317"/>
            <a:ext cx="1892979" cy="307777"/>
          </a:xfrm>
          <a:prstGeom prst="rect">
            <a:avLst/>
          </a:prstGeom>
          <a:noFill/>
        </p:spPr>
        <p:txBody>
          <a:bodyPr wrap="none" rtlCol="0">
            <a:spAutoFit/>
          </a:bodyPr>
          <a:lstStyle/>
          <a:p>
            <a:r>
              <a:rPr lang="en-US" sz="1400" dirty="0" smtClean="0"/>
              <a:t>Slide courtesy Ken Ross</a:t>
            </a:r>
            <a:endParaRPr lang="en-US" sz="1400" dirty="0"/>
          </a:p>
        </p:txBody>
      </p:sp>
      <p:sp>
        <p:nvSpPr>
          <p:cNvPr id="13" name="Rectangle 12"/>
          <p:cNvSpPr/>
          <p:nvPr/>
        </p:nvSpPr>
        <p:spPr>
          <a:xfrm>
            <a:off x="6178370" y="3459290"/>
            <a:ext cx="2376638" cy="484634"/>
          </a:xfrm>
          <a:prstGeom prst="rect">
            <a:avLst/>
          </a:prstGeom>
          <a:solidFill>
            <a:srgbClr val="008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3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NN Br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144" y="254550"/>
            <a:ext cx="2209765" cy="1539495"/>
          </a:xfrm>
          <a:prstGeom prst="rect">
            <a:avLst/>
          </a:prstGeom>
        </p:spPr>
      </p:pic>
      <p:sp>
        <p:nvSpPr>
          <p:cNvPr id="8" name="TextBox 7"/>
          <p:cNvSpPr txBox="1"/>
          <p:nvPr/>
        </p:nvSpPr>
        <p:spPr>
          <a:xfrm>
            <a:off x="870031" y="551125"/>
            <a:ext cx="5586711" cy="769441"/>
          </a:xfrm>
          <a:prstGeom prst="rect">
            <a:avLst/>
          </a:prstGeom>
          <a:noFill/>
        </p:spPr>
        <p:txBody>
          <a:bodyPr wrap="none" rtlCol="0">
            <a:spAutoFit/>
          </a:bodyPr>
          <a:lstStyle/>
          <a:p>
            <a:r>
              <a:rPr lang="en-US" sz="4400" dirty="0" smtClean="0"/>
              <a:t>OK, Now Imagine This…</a:t>
            </a:r>
            <a:endParaRPr lang="en-US" sz="4400" dirty="0"/>
          </a:p>
        </p:txBody>
      </p:sp>
      <p:grpSp>
        <p:nvGrpSpPr>
          <p:cNvPr id="15" name="Group 14"/>
          <p:cNvGrpSpPr/>
          <p:nvPr/>
        </p:nvGrpSpPr>
        <p:grpSpPr>
          <a:xfrm>
            <a:off x="214123" y="1654009"/>
            <a:ext cx="8929877" cy="2102504"/>
            <a:chOff x="214123" y="1654009"/>
            <a:chExt cx="8929877" cy="2102504"/>
          </a:xfrm>
        </p:grpSpPr>
        <p:pic>
          <p:nvPicPr>
            <p:cNvPr id="13" name="Picture 12" descr="md-vecto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742" y="2334015"/>
              <a:ext cx="2687258" cy="1422498"/>
            </a:xfrm>
            <a:prstGeom prst="rect">
              <a:avLst/>
            </a:prstGeom>
          </p:spPr>
        </p:pic>
        <p:sp>
          <p:nvSpPr>
            <p:cNvPr id="9" name="TextBox 8"/>
            <p:cNvSpPr txBox="1"/>
            <p:nvPr/>
          </p:nvSpPr>
          <p:spPr>
            <a:xfrm>
              <a:off x="214123" y="1654009"/>
              <a:ext cx="7109639" cy="1569660"/>
            </a:xfrm>
            <a:prstGeom prst="rect">
              <a:avLst/>
            </a:prstGeom>
            <a:noFill/>
          </p:spPr>
          <p:txBody>
            <a:bodyPr wrap="none" rtlCol="0">
              <a:spAutoFit/>
            </a:bodyPr>
            <a:lstStyle/>
            <a:p>
              <a:r>
                <a:rPr lang="en-US" sz="2400" dirty="0" smtClean="0"/>
                <a:t>First, envision </a:t>
              </a:r>
              <a:r>
                <a:rPr lang="en-US" sz="2400" dirty="0"/>
                <a:t>the network as a huge sensor network	</a:t>
              </a:r>
            </a:p>
            <a:p>
              <a:pPr lvl="1"/>
              <a:r>
                <a:rPr lang="en-US" dirty="0"/>
                <a:t>Each </a:t>
              </a:r>
              <a:r>
                <a:rPr lang="en-US" dirty="0" smtClean="0"/>
                <a:t>counter</a:t>
              </a:r>
              <a:r>
                <a:rPr lang="en-US" dirty="0"/>
                <a:t> </a:t>
              </a:r>
              <a:r>
                <a:rPr lang="en-US" dirty="0" smtClean="0"/>
                <a:t>(</a:t>
              </a:r>
              <a:r>
                <a:rPr lang="en-US" dirty="0" err="1" smtClean="0"/>
                <a:t>etc</a:t>
              </a:r>
              <a:r>
                <a:rPr lang="en-US" dirty="0" smtClean="0"/>
                <a:t>) is a sensor</a:t>
              </a:r>
            </a:p>
            <a:p>
              <a:pPr lvl="1"/>
              <a:r>
                <a:rPr lang="en-US" dirty="0" smtClean="0"/>
                <a:t>Each sensor is a dimension</a:t>
              </a:r>
            </a:p>
            <a:p>
              <a:pPr lvl="1"/>
              <a:r>
                <a:rPr lang="en-US" dirty="0" smtClean="0"/>
                <a:t>This forms a massive high-dimensional real-valued vector space</a:t>
              </a:r>
            </a:p>
            <a:p>
              <a:pPr lvl="1"/>
              <a:r>
                <a:rPr lang="en-US" dirty="0" smtClean="0"/>
                <a:t>Note: Curse of dimensionality (more later if we have time)</a:t>
              </a:r>
              <a:endParaRPr lang="en-US" dirty="0"/>
            </a:p>
          </p:txBody>
        </p:sp>
      </p:grpSp>
      <p:grpSp>
        <p:nvGrpSpPr>
          <p:cNvPr id="16" name="Group 15"/>
          <p:cNvGrpSpPr/>
          <p:nvPr/>
        </p:nvGrpSpPr>
        <p:grpSpPr>
          <a:xfrm>
            <a:off x="214123" y="3272136"/>
            <a:ext cx="8898870" cy="2248339"/>
            <a:chOff x="214123" y="3272136"/>
            <a:chExt cx="8898870" cy="2248339"/>
          </a:xfrm>
        </p:grpSpPr>
        <p:sp>
          <p:nvSpPr>
            <p:cNvPr id="10" name="TextBox 9"/>
            <p:cNvSpPr txBox="1"/>
            <p:nvPr/>
          </p:nvSpPr>
          <p:spPr>
            <a:xfrm>
              <a:off x="214123" y="3272136"/>
              <a:ext cx="5758428" cy="1508105"/>
            </a:xfrm>
            <a:prstGeom prst="rect">
              <a:avLst/>
            </a:prstGeom>
            <a:noFill/>
          </p:spPr>
          <p:txBody>
            <a:bodyPr wrap="square" rtlCol="0">
              <a:spAutoFit/>
            </a:bodyPr>
            <a:lstStyle/>
            <a:p>
              <a:r>
                <a:rPr lang="en-US" sz="2400" dirty="0">
                  <a:sym typeface="Wingdings"/>
                </a:rPr>
                <a:t>Guess what: This </a:t>
              </a:r>
              <a:r>
                <a:rPr lang="en-US" sz="2400" dirty="0" smtClean="0">
                  <a:sym typeface="Wingdings"/>
                </a:rPr>
                <a:t>data is </a:t>
              </a:r>
              <a:r>
                <a:rPr lang="en-US" sz="2400" dirty="0">
                  <a:sym typeface="Wingdings"/>
                </a:rPr>
                <a:t>ideal for </a:t>
              </a:r>
              <a:r>
                <a:rPr lang="en-US" sz="2400" dirty="0" smtClean="0">
                  <a:sym typeface="Wingdings"/>
                </a:rPr>
                <a:t>analysis/learning with </a:t>
              </a:r>
              <a:r>
                <a:rPr lang="en-US" sz="2400" dirty="0">
                  <a:sym typeface="Wingdings"/>
                </a:rPr>
                <a:t>deep neural </a:t>
              </a:r>
              <a:r>
                <a:rPr lang="en-US" sz="2400" dirty="0" smtClean="0">
                  <a:sym typeface="Wingdings"/>
                </a:rPr>
                <a:t>networks</a:t>
              </a:r>
            </a:p>
            <a:p>
              <a:r>
                <a:rPr lang="en-US" sz="2000" dirty="0">
                  <a:sym typeface="Wingdings"/>
                </a:rPr>
                <a:t>	</a:t>
              </a:r>
              <a:r>
                <a:rPr lang="en-US" sz="2000" dirty="0" smtClean="0">
                  <a:sym typeface="Wingdings"/>
                </a:rPr>
                <a:t>Contrast “simple” ML algorithms</a:t>
              </a:r>
            </a:p>
            <a:p>
              <a:endParaRPr lang="en-US" sz="2400" dirty="0">
                <a:sym typeface="Wingdings"/>
              </a:endParaRPr>
            </a:p>
          </p:txBody>
        </p:sp>
        <p:pic>
          <p:nvPicPr>
            <p:cNvPr id="14" name="Picture 13" descr="p05-deep-boltzmann-machines-cvpr2012-deep-learning-methods-for-vision-26-72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655" y="3851218"/>
              <a:ext cx="2428338" cy="1669257"/>
            </a:xfrm>
            <a:prstGeom prst="rect">
              <a:avLst/>
            </a:prstGeom>
          </p:spPr>
        </p:pic>
      </p:grpSp>
      <p:sp>
        <p:nvSpPr>
          <p:cNvPr id="18" name="TextBox 17"/>
          <p:cNvSpPr txBox="1"/>
          <p:nvPr/>
        </p:nvSpPr>
        <p:spPr>
          <a:xfrm>
            <a:off x="48861" y="6391603"/>
            <a:ext cx="8951715" cy="400110"/>
          </a:xfrm>
          <a:prstGeom prst="rect">
            <a:avLst/>
          </a:prstGeom>
          <a:noFill/>
        </p:spPr>
        <p:txBody>
          <a:bodyPr wrap="none" rtlCol="0">
            <a:spAutoFit/>
          </a:bodyPr>
          <a:lstStyle/>
          <a:p>
            <a:r>
              <a:rPr lang="en-US" sz="3000" b="1" baseline="30000" dirty="0" smtClean="0">
                <a:solidFill>
                  <a:srgbClr val="FF0000"/>
                </a:solidFill>
              </a:rPr>
              <a:t>Well guess what (again): With the right data sets we can build this (and a lot more)</a:t>
            </a:r>
            <a:endParaRPr lang="en-US" sz="3000" b="1" baseline="30000" dirty="0">
              <a:solidFill>
                <a:srgbClr val="FF0000"/>
              </a:solidFill>
            </a:endParaRPr>
          </a:p>
        </p:txBody>
      </p:sp>
      <p:grpSp>
        <p:nvGrpSpPr>
          <p:cNvPr id="17" name="Group 16"/>
          <p:cNvGrpSpPr/>
          <p:nvPr/>
        </p:nvGrpSpPr>
        <p:grpSpPr>
          <a:xfrm>
            <a:off x="128370" y="4426789"/>
            <a:ext cx="6836439" cy="1697941"/>
            <a:chOff x="196483" y="4412437"/>
            <a:chExt cx="6836439" cy="1697941"/>
          </a:xfrm>
        </p:grpSpPr>
        <p:sp>
          <p:nvSpPr>
            <p:cNvPr id="11" name="TextBox 10"/>
            <p:cNvSpPr txBox="1"/>
            <p:nvPr/>
          </p:nvSpPr>
          <p:spPr>
            <a:xfrm>
              <a:off x="196483" y="4412437"/>
              <a:ext cx="4626086" cy="461665"/>
            </a:xfrm>
            <a:prstGeom prst="rect">
              <a:avLst/>
            </a:prstGeom>
            <a:noFill/>
          </p:spPr>
          <p:txBody>
            <a:bodyPr wrap="none" rtlCol="0">
              <a:spAutoFit/>
            </a:bodyPr>
            <a:lstStyle/>
            <a:p>
              <a:r>
                <a:rPr lang="en-US" sz="2400" dirty="0"/>
                <a:t>Now imagine </a:t>
              </a:r>
              <a:r>
                <a:rPr lang="en-US" sz="2400" dirty="0" smtClean="0"/>
                <a:t>this kind of capability:</a:t>
              </a:r>
              <a:endParaRPr lang="en-US" sz="2400" dirty="0"/>
            </a:p>
          </p:txBody>
        </p:sp>
        <p:sp>
          <p:nvSpPr>
            <p:cNvPr id="12" name="TextBox 11"/>
            <p:cNvSpPr txBox="1"/>
            <p:nvPr/>
          </p:nvSpPr>
          <p:spPr>
            <a:xfrm>
              <a:off x="196483" y="4910049"/>
              <a:ext cx="6836439" cy="1200329"/>
            </a:xfrm>
            <a:prstGeom prst="rect">
              <a:avLst/>
            </a:prstGeom>
            <a:noFill/>
          </p:spPr>
          <p:txBody>
            <a:bodyPr wrap="none" rtlCol="0">
              <a:spAutoFit/>
            </a:bodyPr>
            <a:lstStyle/>
            <a:p>
              <a:r>
                <a:rPr lang="en-US" i="1" dirty="0"/>
                <a:t>Interface </a:t>
              </a:r>
              <a:r>
                <a:rPr lang="en-US" i="1" dirty="0" err="1" smtClean="0"/>
                <a:t>ge</a:t>
              </a:r>
              <a:r>
                <a:rPr lang="en-US" i="1" dirty="0" smtClean="0"/>
                <a:t> 0/0</a:t>
              </a:r>
              <a:r>
                <a:rPr lang="en-US" i="1" dirty="0"/>
                <a:t>/1 </a:t>
              </a:r>
              <a:r>
                <a:rPr lang="en-US" i="1" dirty="0" smtClean="0"/>
                <a:t>on gw-foo1 just flapped. This is </a:t>
              </a:r>
              <a:r>
                <a:rPr lang="en-US" i="1" dirty="0"/>
                <a:t>going to cause </a:t>
              </a:r>
              <a:endParaRPr lang="en-US" i="1" dirty="0" smtClean="0"/>
            </a:p>
            <a:p>
              <a:r>
                <a:rPr lang="en-US" i="1" dirty="0" err="1" smtClean="0"/>
                <a:t>cpu</a:t>
              </a:r>
              <a:r>
                <a:rPr lang="en-US" i="1" dirty="0" smtClean="0"/>
                <a:t> utilization on gw</a:t>
              </a:r>
              <a:r>
                <a:rPr lang="en-US" i="1" dirty="0"/>
                <a:t>-foo2 to spike and cause you to </a:t>
              </a:r>
              <a:r>
                <a:rPr lang="en-US" i="1" dirty="0" err="1"/>
                <a:t>blackhole</a:t>
              </a:r>
              <a:r>
                <a:rPr lang="en-US" i="1" dirty="0"/>
                <a:t> traffic </a:t>
              </a:r>
              <a:r>
                <a:rPr lang="en-US" i="1" dirty="0" smtClean="0"/>
                <a:t>to</a:t>
              </a:r>
            </a:p>
            <a:p>
              <a:r>
                <a:rPr lang="en-US" i="1" dirty="0" smtClean="0"/>
                <a:t>A.B.C.D</a:t>
              </a:r>
              <a:r>
                <a:rPr lang="en-US" i="1" dirty="0"/>
                <a:t>/</a:t>
              </a:r>
              <a:r>
                <a:rPr lang="en-US" i="1" dirty="0" smtClean="0"/>
                <a:t>16 with </a:t>
              </a:r>
              <a:r>
                <a:rPr lang="en-US" i="1" dirty="0"/>
                <a:t>probability .85. The probability distribution </a:t>
              </a:r>
              <a:r>
                <a:rPr lang="en-US" i="1" dirty="0" smtClean="0"/>
                <a:t>is</a:t>
              </a:r>
            </a:p>
            <a:p>
              <a:r>
                <a:rPr lang="en-US" i="1" dirty="0" smtClean="0"/>
                <a:t>visualized at http</a:t>
              </a:r>
              <a:r>
                <a:rPr lang="en-US" i="1" dirty="0"/>
                <a:t>://…</a:t>
              </a:r>
              <a:r>
                <a:rPr lang="en-US" i="1" dirty="0" smtClean="0"/>
                <a:t>.</a:t>
              </a:r>
              <a:endParaRPr lang="en-US" i="1" dirty="0"/>
            </a:p>
          </p:txBody>
        </p:sp>
      </p:grpSp>
    </p:spTree>
    <p:extLst>
      <p:ext uri="{BB962C8B-B14F-4D97-AF65-F5344CB8AC3E}">
        <p14:creationId xmlns:p14="http://schemas.microsoft.com/office/powerpoint/2010/main" val="2469921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851078"/>
            <a:ext cx="8229600" cy="4525963"/>
          </a:xfrm>
        </p:spPr>
        <p:txBody>
          <a:bodyPr>
            <a:normAutofit fontScale="92500"/>
          </a:bodyPr>
          <a:lstStyle/>
          <a:p>
            <a:r>
              <a:rPr lang="en-US" dirty="0" smtClean="0"/>
              <a:t>What is all the (ML) excitement about?</a:t>
            </a:r>
          </a:p>
          <a:p>
            <a:endParaRPr lang="en-US" dirty="0"/>
          </a:p>
          <a:p>
            <a:r>
              <a:rPr lang="en-US" dirty="0" smtClean="0"/>
              <a:t>Review: What is ML (and why do we care)?</a:t>
            </a:r>
          </a:p>
          <a:p>
            <a:pPr lvl="1"/>
            <a:r>
              <a:rPr lang="en-US" dirty="0" smtClean="0"/>
              <a:t>I want you to understand a bit about how this works</a:t>
            </a:r>
          </a:p>
          <a:p>
            <a:endParaRPr lang="en-US" dirty="0" smtClean="0"/>
          </a:p>
          <a:p>
            <a:r>
              <a:rPr lang="en-US" dirty="0" smtClean="0"/>
              <a:t>ML Projects Underway @ Brocade</a:t>
            </a:r>
          </a:p>
          <a:p>
            <a:endParaRPr lang="en-US" dirty="0"/>
          </a:p>
          <a:p>
            <a:r>
              <a:rPr lang="en-US" dirty="0" err="1" smtClean="0"/>
              <a:t>Derick</a:t>
            </a:r>
            <a:r>
              <a:rPr lang="en-US" dirty="0" smtClean="0"/>
              <a:t> on “ML tools for </a:t>
            </a:r>
            <a:r>
              <a:rPr lang="en-US" dirty="0" err="1" smtClean="0"/>
              <a:t>DevOps</a:t>
            </a:r>
            <a:r>
              <a:rPr lang="en-US" dirty="0" smtClean="0"/>
              <a:t>”</a:t>
            </a:r>
          </a:p>
          <a:p>
            <a:endParaRPr lang="en-US" dirty="0"/>
          </a:p>
          <a:p>
            <a:endParaRPr lang="en-US" dirty="0"/>
          </a:p>
        </p:txBody>
      </p:sp>
    </p:spTree>
    <p:extLst>
      <p:ext uri="{BB962C8B-B14F-4D97-AF65-F5344CB8AC3E}">
        <p14:creationId xmlns:p14="http://schemas.microsoft.com/office/powerpoint/2010/main" val="15289329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851078"/>
            <a:ext cx="8229600" cy="4525963"/>
          </a:xfrm>
        </p:spPr>
        <p:txBody>
          <a:bodyPr>
            <a:normAutofit/>
          </a:bodyPr>
          <a:lstStyle/>
          <a:p>
            <a:r>
              <a:rPr lang="en-US" strike="sngStrike" dirty="0" smtClean="0"/>
              <a:t>What is all the (ML) excitement about?</a:t>
            </a:r>
          </a:p>
          <a:p>
            <a:endParaRPr lang="en-US" dirty="0"/>
          </a:p>
          <a:p>
            <a:r>
              <a:rPr lang="en-US" dirty="0"/>
              <a:t>Review: What is ML (and why do we care)</a:t>
            </a:r>
            <a:r>
              <a:rPr lang="en-US" dirty="0" smtClean="0"/>
              <a:t>?</a:t>
            </a:r>
          </a:p>
          <a:p>
            <a:endParaRPr lang="en-US" dirty="0" smtClean="0"/>
          </a:p>
          <a:p>
            <a:r>
              <a:rPr lang="en-US" dirty="0" smtClean="0"/>
              <a:t>ML Projects Underway @Brocade</a:t>
            </a:r>
          </a:p>
          <a:p>
            <a:endParaRPr lang="en-US" dirty="0"/>
          </a:p>
          <a:p>
            <a:r>
              <a:rPr lang="en-US" dirty="0" err="1" smtClean="0"/>
              <a:t>Derick</a:t>
            </a:r>
            <a:r>
              <a:rPr lang="en-US" dirty="0" smtClean="0"/>
              <a:t> on “ML tools for </a:t>
            </a:r>
            <a:r>
              <a:rPr lang="en-US" dirty="0" err="1" smtClean="0"/>
              <a:t>DevOps</a:t>
            </a:r>
            <a:r>
              <a:rPr lang="en-US" dirty="0" smtClean="0"/>
              <a:t>”</a:t>
            </a:r>
          </a:p>
          <a:p>
            <a:endParaRPr lang="en-US" dirty="0"/>
          </a:p>
          <a:p>
            <a:endParaRPr lang="en-US" dirty="0"/>
          </a:p>
        </p:txBody>
      </p:sp>
    </p:spTree>
    <p:extLst>
      <p:ext uri="{BB962C8B-B14F-4D97-AF65-F5344CB8AC3E}">
        <p14:creationId xmlns:p14="http://schemas.microsoft.com/office/powerpoint/2010/main" val="6344857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Well That’s All Cool, But What is ML?</a:t>
            </a:r>
            <a:endParaRPr lang="en-US" dirty="0"/>
          </a:p>
        </p:txBody>
      </p:sp>
      <p:pic>
        <p:nvPicPr>
          <p:cNvPr id="4" name="Picture 3" descr="authur_samu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32" y="1784896"/>
            <a:ext cx="7874000" cy="4445000"/>
          </a:xfrm>
          <a:prstGeom prst="rect">
            <a:avLst/>
          </a:prstGeom>
        </p:spPr>
      </p:pic>
      <p:pic>
        <p:nvPicPr>
          <p:cNvPr id="5" name="Picture 4" descr="terminat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102" y="1784896"/>
            <a:ext cx="7840698" cy="4412504"/>
          </a:xfrm>
          <a:prstGeom prst="rect">
            <a:avLst/>
          </a:prstGeom>
        </p:spPr>
      </p:pic>
    </p:spTree>
    <p:extLst>
      <p:ext uri="{BB962C8B-B14F-4D97-AF65-F5344CB8AC3E}">
        <p14:creationId xmlns:p14="http://schemas.microsoft.com/office/powerpoint/2010/main" val="3785535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introduction-to-supervised-machine-learning-and-pattern-classification-the-big-picture-3-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2" y="296333"/>
            <a:ext cx="8739757" cy="6561667"/>
          </a:xfrm>
          <a:prstGeom prst="rect">
            <a:avLst/>
          </a:prstGeom>
        </p:spPr>
      </p:pic>
    </p:spTree>
    <p:extLst>
      <p:ext uri="{BB962C8B-B14F-4D97-AF65-F5344CB8AC3E}">
        <p14:creationId xmlns:p14="http://schemas.microsoft.com/office/powerpoint/2010/main" val="11709090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5" name="Rectangle 4"/>
          <p:cNvSpPr/>
          <p:nvPr/>
        </p:nvSpPr>
        <p:spPr>
          <a:xfrm>
            <a:off x="395949" y="1786142"/>
            <a:ext cx="8404602" cy="3539431"/>
          </a:xfrm>
          <a:prstGeom prst="rect">
            <a:avLst/>
          </a:prstGeom>
        </p:spPr>
        <p:txBody>
          <a:bodyPr wrap="square">
            <a:spAutoFit/>
          </a:bodyPr>
          <a:lstStyle/>
          <a:p>
            <a:r>
              <a:rPr lang="en-US" sz="2800" i="1" dirty="0"/>
              <a:t>The complexity in traditional </a:t>
            </a:r>
            <a:r>
              <a:rPr lang="en-US" sz="2800" i="1" dirty="0" smtClean="0"/>
              <a:t>computer programming </a:t>
            </a:r>
            <a:r>
              <a:rPr lang="en-US" sz="2800" i="1" dirty="0"/>
              <a:t>is in </a:t>
            </a:r>
            <a:r>
              <a:rPr lang="en-US" sz="2800" i="1" dirty="0" smtClean="0"/>
              <a:t>the </a:t>
            </a:r>
            <a:r>
              <a:rPr lang="en-US" sz="2800" i="1" dirty="0"/>
              <a:t>code (programs that people write). </a:t>
            </a:r>
            <a:r>
              <a:rPr lang="en-US" sz="2800" i="1" dirty="0" smtClean="0"/>
              <a:t>In machine learning</a:t>
            </a:r>
            <a:r>
              <a:rPr lang="en-US" sz="2800" i="1" dirty="0"/>
              <a:t>, </a:t>
            </a:r>
            <a:r>
              <a:rPr lang="en-US" sz="2800" i="1" dirty="0" smtClean="0"/>
              <a:t> algorithms (programs) are in </a:t>
            </a:r>
            <a:r>
              <a:rPr lang="en-US" sz="2800" i="1" dirty="0"/>
              <a:t>principle simple and the </a:t>
            </a:r>
            <a:r>
              <a:rPr lang="en-US" sz="2800" i="1" dirty="0" smtClean="0"/>
              <a:t>complexity (structure) is </a:t>
            </a:r>
            <a:r>
              <a:rPr lang="en-US" sz="2800" i="1" dirty="0"/>
              <a:t>in </a:t>
            </a:r>
            <a:r>
              <a:rPr lang="en-US" sz="2800" i="1" dirty="0" smtClean="0"/>
              <a:t>the data. Is there a way that we can automatically learn that structure? That is what is at the heart of machine learning</a:t>
            </a:r>
            <a:r>
              <a:rPr lang="en-US" sz="2800" dirty="0" smtClean="0"/>
              <a:t>. </a:t>
            </a:r>
          </a:p>
          <a:p>
            <a:endParaRPr lang="en-US" sz="2800" dirty="0"/>
          </a:p>
          <a:p>
            <a:r>
              <a:rPr lang="en-US" sz="2800" dirty="0" smtClean="0"/>
              <a:t>-- Andrew Ng</a:t>
            </a:r>
            <a:endParaRPr lang="en-US" sz="2800" dirty="0"/>
          </a:p>
        </p:txBody>
      </p:sp>
      <p:sp>
        <p:nvSpPr>
          <p:cNvPr id="3" name="TextBox 2"/>
          <p:cNvSpPr txBox="1"/>
          <p:nvPr/>
        </p:nvSpPr>
        <p:spPr>
          <a:xfrm>
            <a:off x="395949" y="5395601"/>
            <a:ext cx="8290851" cy="1569660"/>
          </a:xfrm>
          <a:prstGeom prst="rect">
            <a:avLst/>
          </a:prstGeom>
          <a:noFill/>
        </p:spPr>
        <p:txBody>
          <a:bodyPr wrap="none" rtlCol="0">
            <a:spAutoFit/>
          </a:bodyPr>
          <a:lstStyle/>
          <a:p>
            <a:r>
              <a:rPr lang="en-US" sz="2400" dirty="0" smtClean="0"/>
              <a:t>That is, machine learning is </a:t>
            </a:r>
            <a:r>
              <a:rPr lang="en-US" sz="2400" dirty="0"/>
              <a:t>the </a:t>
            </a:r>
            <a:r>
              <a:rPr lang="en-US" sz="2400" dirty="0" smtClean="0"/>
              <a:t>about the construction </a:t>
            </a:r>
            <a:r>
              <a:rPr lang="en-US" sz="2400" dirty="0"/>
              <a:t>and study </a:t>
            </a:r>
            <a:endParaRPr lang="en-US" sz="2400" dirty="0" smtClean="0"/>
          </a:p>
          <a:p>
            <a:r>
              <a:rPr lang="en-US" sz="2400" dirty="0" smtClean="0"/>
              <a:t>of </a:t>
            </a:r>
            <a:r>
              <a:rPr lang="en-US" sz="2400" dirty="0"/>
              <a:t>systems that can learn from data</a:t>
            </a:r>
            <a:r>
              <a:rPr lang="en-US" sz="2400" dirty="0" smtClean="0"/>
              <a:t>. This is very different than</a:t>
            </a:r>
          </a:p>
          <a:p>
            <a:r>
              <a:rPr lang="en-US" sz="2400" dirty="0"/>
              <a:t>t</a:t>
            </a:r>
            <a:r>
              <a:rPr lang="en-US" sz="2400" dirty="0" smtClean="0"/>
              <a:t>raditional computer programming. </a:t>
            </a:r>
            <a:endParaRPr lang="en-US" sz="2400" dirty="0"/>
          </a:p>
          <a:p>
            <a:r>
              <a:rPr lang="en-US" sz="2400" dirty="0" smtClean="0"/>
              <a:t> </a:t>
            </a:r>
            <a:endParaRPr lang="en-US" dirty="0"/>
          </a:p>
        </p:txBody>
      </p:sp>
    </p:spTree>
    <p:extLst>
      <p:ext uri="{BB962C8B-B14F-4D97-AF65-F5344CB8AC3E}">
        <p14:creationId xmlns:p14="http://schemas.microsoft.com/office/powerpoint/2010/main" val="1426915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1" name="Rectangle 19"/>
          <p:cNvSpPr>
            <a:spLocks noChangeArrowheads="1"/>
          </p:cNvSpPr>
          <p:nvPr/>
        </p:nvSpPr>
        <p:spPr bwMode="auto">
          <a:xfrm>
            <a:off x="3511305" y="48768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grpSp>
        <p:nvGrpSpPr>
          <p:cNvPr id="4" name="Group 3"/>
          <p:cNvGrpSpPr/>
          <p:nvPr/>
        </p:nvGrpSpPr>
        <p:grpSpPr>
          <a:xfrm>
            <a:off x="768105" y="2057400"/>
            <a:ext cx="7912100" cy="4237038"/>
            <a:chOff x="685800" y="1600200"/>
            <a:chExt cx="7912100" cy="4237038"/>
          </a:xfrm>
        </p:grpSpPr>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smtClean="0"/>
                <a:t>Program</a:t>
              </a:r>
              <a:endParaRPr lang="en-US" sz="3200" dirty="0"/>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grpSp>
      <p:sp>
        <p:nvSpPr>
          <p:cNvPr id="2" name="TextBox 1"/>
          <p:cNvSpPr txBox="1"/>
          <p:nvPr/>
        </p:nvSpPr>
        <p:spPr>
          <a:xfrm>
            <a:off x="191810" y="136159"/>
            <a:ext cx="8760381" cy="769441"/>
          </a:xfrm>
          <a:prstGeom prst="rect">
            <a:avLst/>
          </a:prstGeom>
          <a:noFill/>
        </p:spPr>
        <p:txBody>
          <a:bodyPr wrap="none" rtlCol="0">
            <a:spAutoFit/>
          </a:bodyPr>
          <a:lstStyle/>
          <a:p>
            <a:r>
              <a:rPr lang="en-US" sz="4400" dirty="0" smtClean="0"/>
              <a:t>The Same Thing Said in Cartoon Form</a:t>
            </a:r>
            <a:endParaRPr lang="en-US" sz="4400" dirty="0"/>
          </a:p>
        </p:txBody>
      </p:sp>
      <p:sp>
        <p:nvSpPr>
          <p:cNvPr id="3075" name="Rectangle 3"/>
          <p:cNvSpPr>
            <a:spLocks noGrp="1" noChangeArrowheads="1"/>
          </p:cNvSpPr>
          <p:nvPr>
            <p:ph type="body" idx="1"/>
          </p:nvPr>
        </p:nvSpPr>
        <p:spPr>
          <a:xfrm>
            <a:off x="571255" y="1225995"/>
            <a:ext cx="8305800" cy="5181600"/>
          </a:xfrm>
        </p:spPr>
        <p:txBody>
          <a:bodyPr/>
          <a:lstStyle/>
          <a:p>
            <a:pPr>
              <a:buFontTx/>
              <a:buNone/>
            </a:pPr>
            <a:r>
              <a:rPr lang="en-US" b="1" dirty="0">
                <a:solidFill>
                  <a:schemeClr val="accent2"/>
                </a:solidFill>
              </a:rPr>
              <a:t>  Traditional Programming</a:t>
            </a:r>
          </a:p>
          <a:p>
            <a:endParaRPr lang="en-US" dirty="0"/>
          </a:p>
          <a:p>
            <a:endParaRPr lang="en-US" dirty="0"/>
          </a:p>
          <a:p>
            <a:endParaRPr lang="en-US" dirty="0"/>
          </a:p>
          <a:p>
            <a:endParaRPr lang="en-US" b="1" dirty="0">
              <a:solidFill>
                <a:schemeClr val="accent2"/>
              </a:solidFill>
            </a:endParaRPr>
          </a:p>
          <a:p>
            <a:pPr>
              <a:buFontTx/>
              <a:buNone/>
            </a:pPr>
            <a:r>
              <a:rPr lang="en-US" b="1" dirty="0">
                <a:solidFill>
                  <a:schemeClr val="accent2"/>
                </a:solidFill>
              </a:rPr>
              <a:t>  Machine Learning</a:t>
            </a:r>
          </a:p>
        </p:txBody>
      </p:sp>
    </p:spTree>
    <p:extLst>
      <p:ext uri="{BB962C8B-B14F-4D97-AF65-F5344CB8AC3E}">
        <p14:creationId xmlns:p14="http://schemas.microsoft.com/office/powerpoint/2010/main" val="7157686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BTW, there are 2^10s of ML Algorithms</a:t>
            </a:r>
            <a:endParaRPr lang="en-US" sz="2800" dirty="0"/>
          </a:p>
        </p:txBody>
      </p:sp>
      <p:pic>
        <p:nvPicPr>
          <p:cNvPr id="4" name="Picture 3" descr="ml_algorithm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874291"/>
            <a:ext cx="7772400" cy="4754953"/>
          </a:xfrm>
          <a:prstGeom prst="rect">
            <a:avLst/>
          </a:prstGeom>
        </p:spPr>
      </p:pic>
      <p:sp>
        <p:nvSpPr>
          <p:cNvPr id="5" name="Rectangle 4"/>
          <p:cNvSpPr/>
          <p:nvPr/>
        </p:nvSpPr>
        <p:spPr>
          <a:xfrm>
            <a:off x="1811525" y="5233939"/>
            <a:ext cx="1568744" cy="312218"/>
          </a:xfrm>
          <a:prstGeom prst="rect">
            <a:avLst/>
          </a:prstGeom>
          <a:solidFill>
            <a:srgbClr val="FF0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811525" y="4331854"/>
            <a:ext cx="1251869" cy="312218"/>
          </a:xfrm>
          <a:prstGeom prst="rect">
            <a:avLst/>
          </a:prstGeom>
          <a:solidFill>
            <a:srgbClr val="FF0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3479031" y="3656183"/>
            <a:ext cx="128179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Spark </a:t>
            </a:r>
            <a:r>
              <a:rPr lang="en-US" dirty="0" err="1" smtClean="0"/>
              <a:t>Mllib</a:t>
            </a:r>
            <a:endParaRPr lang="en-US" dirty="0" smtClean="0"/>
          </a:p>
          <a:p>
            <a:r>
              <a:rPr lang="en-US" dirty="0" smtClean="0"/>
              <a:t>R </a:t>
            </a:r>
            <a:r>
              <a:rPr lang="en-US" dirty="0" err="1" smtClean="0"/>
              <a:t>arules</a:t>
            </a:r>
            <a:endParaRPr lang="en-US" dirty="0"/>
          </a:p>
        </p:txBody>
      </p:sp>
      <p:cxnSp>
        <p:nvCxnSpPr>
          <p:cNvPr id="9" name="Straight Arrow Connector 8"/>
          <p:cNvCxnSpPr/>
          <p:nvPr/>
        </p:nvCxnSpPr>
        <p:spPr>
          <a:xfrm flipH="1">
            <a:off x="3085154" y="4331854"/>
            <a:ext cx="361757" cy="161728"/>
          </a:xfrm>
          <a:prstGeom prst="straightConnector1">
            <a:avLst/>
          </a:prstGeom>
          <a:ln w="63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p:cNvCxnSpPr>
          <p:nvPr/>
        </p:nvCxnSpPr>
        <p:spPr>
          <a:xfrm flipH="1">
            <a:off x="3479031" y="4302514"/>
            <a:ext cx="640898" cy="1100759"/>
          </a:xfrm>
          <a:prstGeom prst="straightConnector1">
            <a:avLst/>
          </a:prstGeom>
          <a:ln w="635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s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07701">
            <a:off x="-320717" y="2419160"/>
            <a:ext cx="9675120" cy="1505881"/>
          </a:xfrm>
          <a:prstGeom prst="rect">
            <a:avLst/>
          </a:prstGeom>
        </p:spPr>
      </p:pic>
      <p:sp>
        <p:nvSpPr>
          <p:cNvPr id="3" name="TextBox 2"/>
          <p:cNvSpPr txBox="1"/>
          <p:nvPr/>
        </p:nvSpPr>
        <p:spPr>
          <a:xfrm rot="19707701">
            <a:off x="2663964" y="2962273"/>
            <a:ext cx="3705762" cy="76944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4400" b="1" dirty="0" smtClean="0">
                <a:solidFill>
                  <a:srgbClr val="FF0000"/>
                </a:solidFill>
              </a:rPr>
              <a:t>Thanks </a:t>
            </a:r>
            <a:r>
              <a:rPr lang="en-US" sz="4400" b="1" dirty="0" err="1" smtClean="0">
                <a:solidFill>
                  <a:srgbClr val="FF0000"/>
                </a:solidFill>
              </a:rPr>
              <a:t>Varma</a:t>
            </a:r>
            <a:r>
              <a:rPr lang="en-US" sz="4400" b="1" dirty="0" smtClean="0">
                <a:solidFill>
                  <a:srgbClr val="FF0000"/>
                </a:solidFill>
              </a:rPr>
              <a:t>! </a:t>
            </a:r>
          </a:p>
        </p:txBody>
      </p:sp>
      <p:sp>
        <p:nvSpPr>
          <p:cNvPr id="10" name="TextBox 9"/>
          <p:cNvSpPr txBox="1"/>
          <p:nvPr/>
        </p:nvSpPr>
        <p:spPr>
          <a:xfrm>
            <a:off x="0" y="6421495"/>
            <a:ext cx="3911929" cy="41549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50" dirty="0"/>
              <a:t>Note that data are very similar to KDD CUP 1999</a:t>
            </a:r>
          </a:p>
          <a:p>
            <a:r>
              <a:rPr lang="en-US" sz="1050" dirty="0"/>
              <a:t>dataset: </a:t>
            </a:r>
            <a:r>
              <a:rPr lang="en-US" sz="1050" dirty="0">
                <a:solidFill>
                  <a:srgbClr val="FF0000"/>
                </a:solidFill>
                <a:hlinkClick r:id="rId4"/>
              </a:rPr>
              <a:t>http://kdd.ics.uci.edu/databases/kddcup99/kddcup99.</a:t>
            </a:r>
            <a:r>
              <a:rPr lang="en-US" sz="1050" dirty="0" smtClean="0">
                <a:solidFill>
                  <a:srgbClr val="FF0000"/>
                </a:solidFill>
                <a:hlinkClick r:id="rId4"/>
              </a:rPr>
              <a:t>html</a:t>
            </a:r>
            <a:endParaRPr lang="en-US" sz="1050" dirty="0">
              <a:solidFill>
                <a:srgbClr val="FF0000"/>
              </a:solidFill>
            </a:endParaRPr>
          </a:p>
        </p:txBody>
      </p:sp>
    </p:spTree>
    <p:extLst>
      <p:ext uri="{BB962C8B-B14F-4D97-AF65-F5344CB8AC3E}">
        <p14:creationId xmlns:p14="http://schemas.microsoft.com/office/powerpoint/2010/main" val="3816628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746"/>
            <a:ext cx="8229600" cy="806812"/>
          </a:xfrm>
        </p:spPr>
        <p:txBody>
          <a:bodyPr/>
          <a:lstStyle/>
          <a:p>
            <a:r>
              <a:rPr lang="en-US" dirty="0" smtClean="0"/>
              <a:t>ML “Stack”</a:t>
            </a:r>
            <a:endParaRPr lang="en-US" dirty="0"/>
          </a:p>
        </p:txBody>
      </p:sp>
      <p:pic>
        <p:nvPicPr>
          <p:cNvPr id="4" name="Picture 3" descr="fp_st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 y="1288746"/>
            <a:ext cx="8436864" cy="5260848"/>
          </a:xfrm>
          <a:prstGeom prst="rect">
            <a:avLst/>
          </a:prstGeom>
        </p:spPr>
      </p:pic>
      <p:sp>
        <p:nvSpPr>
          <p:cNvPr id="5" name="Rectangle 4"/>
          <p:cNvSpPr/>
          <p:nvPr/>
        </p:nvSpPr>
        <p:spPr>
          <a:xfrm>
            <a:off x="162140" y="5363459"/>
            <a:ext cx="8628292" cy="594439"/>
          </a:xfrm>
          <a:prstGeom prst="rect">
            <a:avLst/>
          </a:prstGeom>
          <a:solidFill>
            <a:srgbClr val="008000">
              <a:alpha val="22000"/>
            </a:srgbClr>
          </a:solidFill>
          <a:ln>
            <a:solidFill>
              <a:schemeClr val="bg1">
                <a:alpha val="3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45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4380154" y="1149350"/>
            <a:ext cx="3042995" cy="4084500"/>
            <a:chOff x="4380154" y="1149350"/>
            <a:chExt cx="3042995" cy="4084500"/>
          </a:xfrm>
        </p:grpSpPr>
        <p:cxnSp>
          <p:nvCxnSpPr>
            <p:cNvPr id="29" name="Straight Connector 28"/>
            <p:cNvCxnSpPr/>
            <p:nvPr/>
          </p:nvCxnSpPr>
          <p:spPr>
            <a:xfrm>
              <a:off x="4380154" y="1149350"/>
              <a:ext cx="588740" cy="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68894" y="1149350"/>
              <a:ext cx="1621851" cy="408450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590745" y="5233850"/>
              <a:ext cx="832404" cy="0"/>
            </a:xfrm>
            <a:prstGeom prst="straightConnector1">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a:stCxn id="11" idx="2"/>
          </p:cNvCxnSpPr>
          <p:nvPr/>
        </p:nvCxnSpPr>
        <p:spPr>
          <a:xfrm>
            <a:off x="2678113" y="1593850"/>
            <a:ext cx="798512"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20" name="Group 119"/>
          <p:cNvGrpSpPr/>
          <p:nvPr/>
        </p:nvGrpSpPr>
        <p:grpSpPr>
          <a:xfrm>
            <a:off x="6833344" y="1671155"/>
            <a:ext cx="620890" cy="3314343"/>
            <a:chOff x="6929259" y="1671155"/>
            <a:chExt cx="620890" cy="3314343"/>
          </a:xfrm>
        </p:grpSpPr>
        <p:cxnSp>
          <p:nvCxnSpPr>
            <p:cNvPr id="117" name="Straight Connector 116"/>
            <p:cNvCxnSpPr/>
            <p:nvPr/>
          </p:nvCxnSpPr>
          <p:spPr>
            <a:xfrm>
              <a:off x="6929259" y="1671155"/>
              <a:ext cx="0" cy="3314343"/>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6929259" y="4985498"/>
              <a:ext cx="620890"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a:stCxn id="11" idx="2"/>
          </p:cNvCxnSpPr>
          <p:nvPr/>
        </p:nvCxnSpPr>
        <p:spPr>
          <a:xfrm flipH="1">
            <a:off x="1200578" y="1593850"/>
            <a:ext cx="1477535"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p:cNvCxnSpPr>
          <p:nvPr/>
        </p:nvCxnSpPr>
        <p:spPr>
          <a:xfrm>
            <a:off x="2678113" y="1593850"/>
            <a:ext cx="3102706"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27001" y="2288853"/>
            <a:ext cx="4587874" cy="631455"/>
          </a:xfrm>
          <a:prstGeom prst="rect">
            <a:avLst/>
          </a:prstGeom>
          <a:solidFill>
            <a:srgbClr val="3366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Presentation Layer</a:t>
            </a:r>
            <a:endParaRPr lang="en-US" sz="2000" dirty="0"/>
          </a:p>
        </p:txBody>
      </p:sp>
      <p:grpSp>
        <p:nvGrpSpPr>
          <p:cNvPr id="12" name="Group 11"/>
          <p:cNvGrpSpPr/>
          <p:nvPr/>
        </p:nvGrpSpPr>
        <p:grpSpPr>
          <a:xfrm>
            <a:off x="307975" y="247650"/>
            <a:ext cx="4283075" cy="1346200"/>
            <a:chOff x="460375" y="857250"/>
            <a:chExt cx="4283075" cy="1346200"/>
          </a:xfrm>
        </p:grpSpPr>
        <p:sp>
          <p:nvSpPr>
            <p:cNvPr id="8" name="Rectangle 7"/>
            <p:cNvSpPr/>
            <p:nvPr/>
          </p:nvSpPr>
          <p:spPr>
            <a:xfrm>
              <a:off x="460375" y="8572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9" name="Rectangle 8"/>
            <p:cNvSpPr/>
            <p:nvPr/>
          </p:nvSpPr>
          <p:spPr>
            <a:xfrm>
              <a:off x="612775" y="10096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0" name="Rectangle 9"/>
            <p:cNvSpPr/>
            <p:nvPr/>
          </p:nvSpPr>
          <p:spPr>
            <a:xfrm>
              <a:off x="765175" y="11620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1" name="Rectangle 10"/>
            <p:cNvSpPr/>
            <p:nvPr/>
          </p:nvSpPr>
          <p:spPr>
            <a:xfrm>
              <a:off x="917575" y="13144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grpSp>
      <p:sp>
        <p:nvSpPr>
          <p:cNvPr id="13" name="Rectangle 12"/>
          <p:cNvSpPr/>
          <p:nvPr/>
        </p:nvSpPr>
        <p:spPr>
          <a:xfrm>
            <a:off x="127001" y="3000375"/>
            <a:ext cx="2031999"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Data Collection</a:t>
            </a:r>
          </a:p>
          <a:p>
            <a:pPr algn="ctr"/>
            <a:r>
              <a:rPr lang="en-US" sz="1200" dirty="0" smtClean="0"/>
              <a:t>Packet brokers, flow data, …</a:t>
            </a:r>
            <a:endParaRPr lang="en-US" sz="1200" dirty="0"/>
          </a:p>
        </p:txBody>
      </p:sp>
      <p:sp>
        <p:nvSpPr>
          <p:cNvPr id="14" name="Rectangle 13"/>
          <p:cNvSpPr/>
          <p:nvPr/>
        </p:nvSpPr>
        <p:spPr>
          <a:xfrm>
            <a:off x="2279650" y="3000375"/>
            <a:ext cx="2435225"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Preprocessing</a:t>
            </a:r>
            <a:endParaRPr lang="en-US" sz="3200" dirty="0" smtClean="0"/>
          </a:p>
          <a:p>
            <a:pPr algn="ctr"/>
            <a:r>
              <a:rPr lang="en-US" sz="1400" dirty="0" smtClean="0"/>
              <a:t>Big Data, Hadoop, Data Science, …</a:t>
            </a:r>
            <a:endParaRPr lang="en-US" sz="1400" dirty="0"/>
          </a:p>
        </p:txBody>
      </p:sp>
      <p:sp>
        <p:nvSpPr>
          <p:cNvPr id="15" name="Rectangle 14"/>
          <p:cNvSpPr/>
          <p:nvPr/>
        </p:nvSpPr>
        <p:spPr>
          <a:xfrm>
            <a:off x="4835523" y="3000375"/>
            <a:ext cx="258762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Model Generation</a:t>
            </a:r>
          </a:p>
          <a:p>
            <a:pPr algn="ctr"/>
            <a:r>
              <a:rPr lang="en-US" dirty="0" smtClean="0"/>
              <a:t>Machine Learning</a:t>
            </a:r>
            <a:endParaRPr lang="en-US" dirty="0"/>
          </a:p>
        </p:txBody>
      </p:sp>
      <p:sp>
        <p:nvSpPr>
          <p:cNvPr id="17" name="Rectangle 16"/>
          <p:cNvSpPr/>
          <p:nvPr/>
        </p:nvSpPr>
        <p:spPr>
          <a:xfrm>
            <a:off x="7550149" y="300037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p>
          <a:p>
            <a:pPr algn="ctr"/>
            <a:r>
              <a:rPr lang="en-US" sz="2400" dirty="0" smtClean="0"/>
              <a:t>Oracle</a:t>
            </a:r>
            <a:endParaRPr lang="en-US" dirty="0" smtClean="0"/>
          </a:p>
          <a:p>
            <a:pPr algn="ctr"/>
            <a:r>
              <a:rPr lang="en-US" dirty="0" smtClean="0"/>
              <a:t>Model(s)</a:t>
            </a:r>
            <a:endParaRPr lang="en-US" dirty="0"/>
          </a:p>
          <a:p>
            <a:pPr algn="ctr"/>
            <a:endParaRPr lang="en-US" dirty="0" smtClean="0"/>
          </a:p>
        </p:txBody>
      </p:sp>
      <p:sp>
        <p:nvSpPr>
          <p:cNvPr id="19" name="Rectangle 18"/>
          <p:cNvSpPr/>
          <p:nvPr/>
        </p:nvSpPr>
        <p:spPr>
          <a:xfrm>
            <a:off x="7550149" y="487362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Oracle</a:t>
            </a:r>
          </a:p>
          <a:p>
            <a:pPr algn="ctr"/>
            <a:r>
              <a:rPr lang="en-US" sz="2400" dirty="0" smtClean="0"/>
              <a:t>Logic</a:t>
            </a:r>
          </a:p>
        </p:txBody>
      </p:sp>
      <p:grpSp>
        <p:nvGrpSpPr>
          <p:cNvPr id="16" name="Group 15"/>
          <p:cNvGrpSpPr/>
          <p:nvPr/>
        </p:nvGrpSpPr>
        <p:grpSpPr>
          <a:xfrm>
            <a:off x="765175" y="4349750"/>
            <a:ext cx="584200" cy="368300"/>
            <a:chOff x="765175" y="4222750"/>
            <a:chExt cx="584200" cy="368300"/>
          </a:xfrm>
        </p:grpSpPr>
        <p:cxnSp>
          <p:nvCxnSpPr>
            <p:cNvPr id="4" name="Straight Arrow Connector 3"/>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8124825" y="4222750"/>
            <a:ext cx="584200" cy="368300"/>
            <a:chOff x="765175" y="4222750"/>
            <a:chExt cx="584200" cy="368300"/>
          </a:xfrm>
        </p:grpSpPr>
        <p:cxnSp>
          <p:nvCxnSpPr>
            <p:cNvPr id="21" name="Straight Arrow Connector 20"/>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flipH="1">
            <a:off x="2698751" y="5349875"/>
            <a:ext cx="4724398" cy="317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62237" y="4864518"/>
            <a:ext cx="2931662" cy="369332"/>
          </a:xfrm>
          <a:prstGeom prst="rect">
            <a:avLst/>
          </a:prstGeom>
          <a:noFill/>
        </p:spPr>
        <p:txBody>
          <a:bodyPr wrap="none" rtlCol="0">
            <a:spAutoFit/>
          </a:bodyPr>
          <a:lstStyle/>
          <a:p>
            <a:r>
              <a:rPr lang="en-US" dirty="0" smtClean="0"/>
              <a:t>Remediation/Optimization</a:t>
            </a:r>
            <a:r>
              <a:rPr lang="en-US" dirty="0"/>
              <a:t>/</a:t>
            </a:r>
            <a:r>
              <a:rPr lang="en-US" dirty="0" smtClean="0"/>
              <a:t>…</a:t>
            </a:r>
            <a:endParaRPr lang="en-US" dirty="0"/>
          </a:p>
        </p:txBody>
      </p:sp>
      <p:cxnSp>
        <p:nvCxnSpPr>
          <p:cNvPr id="56" name="Straight Arrow Connector 55"/>
          <p:cNvCxnSpPr/>
          <p:nvPr/>
        </p:nvCxnSpPr>
        <p:spPr>
          <a:xfrm>
            <a:off x="1712885"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380154"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993891"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345382" y="857250"/>
            <a:ext cx="3056614" cy="736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3</a:t>
            </a:r>
            <a:r>
              <a:rPr lang="en-US" sz="2400" baseline="30000" dirty="0" smtClean="0"/>
              <a:t>rd</a:t>
            </a:r>
            <a:r>
              <a:rPr lang="en-US" sz="2400" dirty="0" smtClean="0"/>
              <a:t> party Applications</a:t>
            </a:r>
            <a:endParaRPr lang="en-US" sz="2400" dirty="0"/>
          </a:p>
        </p:txBody>
      </p:sp>
      <p:cxnSp>
        <p:nvCxnSpPr>
          <p:cNvPr id="64" name="Straight Arrow Connector 63"/>
          <p:cNvCxnSpPr/>
          <p:nvPr/>
        </p:nvCxnSpPr>
        <p:spPr>
          <a:xfrm flipV="1">
            <a:off x="4830859" y="1729900"/>
            <a:ext cx="1899920" cy="484006"/>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bwMode="gray">
          <a:xfrm>
            <a:off x="4286250" y="1971903"/>
            <a:ext cx="4828148" cy="2135178"/>
            <a:chOff x="4714876" y="2944957"/>
            <a:chExt cx="4429124" cy="1626125"/>
          </a:xfrm>
        </p:grpSpPr>
        <p:sp>
          <p:nvSpPr>
            <p:cNvPr id="47" name="Rounded Rectangle 46"/>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bwMode="gray">
            <a:xfrm>
              <a:off x="5661532" y="2944957"/>
              <a:ext cx="1167383" cy="632877"/>
            </a:xfrm>
            <a:prstGeom prst="rect">
              <a:avLst/>
            </a:prstGeom>
          </p:spPr>
          <p:txBody>
            <a:bodyPr wrap="none">
              <a:spAutoFit/>
            </a:bodyPr>
            <a:lstStyle/>
            <a:p>
              <a:pPr algn="ctr"/>
              <a:endParaRPr lang="en-US" sz="2400" dirty="0" smtClean="0">
                <a:solidFill>
                  <a:schemeClr val="accent2">
                    <a:lumMod val="75000"/>
                  </a:schemeClr>
                </a:solidFill>
              </a:endParaRPr>
            </a:p>
            <a:p>
              <a:pPr algn="ctr"/>
              <a:r>
                <a:rPr lang="en-US" sz="2400" b="1" u="sng" dirty="0" smtClean="0">
                  <a:solidFill>
                    <a:schemeClr val="accent6">
                      <a:lumMod val="75000"/>
                    </a:schemeClr>
                  </a:solidFill>
                </a:rPr>
                <a:t>Learning</a:t>
              </a:r>
              <a:endParaRPr lang="en-US" sz="2400" b="1" u="sng" dirty="0">
                <a:solidFill>
                  <a:schemeClr val="accent6">
                    <a:lumMod val="75000"/>
                  </a:schemeClr>
                </a:solidFill>
              </a:endParaRPr>
            </a:p>
          </p:txBody>
        </p:sp>
      </p:grpSp>
      <p:grpSp>
        <p:nvGrpSpPr>
          <p:cNvPr id="49" name="Group 48"/>
          <p:cNvGrpSpPr/>
          <p:nvPr/>
        </p:nvGrpSpPr>
        <p:grpSpPr bwMode="gray">
          <a:xfrm>
            <a:off x="0" y="1593850"/>
            <a:ext cx="4714875" cy="2513233"/>
            <a:chOff x="4714876" y="3404805"/>
            <a:chExt cx="4429124" cy="1166277"/>
          </a:xfrm>
        </p:grpSpPr>
        <p:sp>
          <p:nvSpPr>
            <p:cNvPr id="50" name="Rounded Rectangle 49"/>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bwMode="gray">
            <a:xfrm>
              <a:off x="5879694" y="3404805"/>
              <a:ext cx="2369428" cy="214238"/>
            </a:xfrm>
            <a:prstGeom prst="rect">
              <a:avLst/>
            </a:prstGeom>
          </p:spPr>
          <p:txBody>
            <a:bodyPr wrap="none">
              <a:spAutoFit/>
            </a:bodyPr>
            <a:lstStyle/>
            <a:p>
              <a:pPr algn="ctr"/>
              <a:r>
                <a:rPr lang="en-US" sz="2400" b="1" u="sng" dirty="0" smtClean="0">
                  <a:solidFill>
                    <a:srgbClr val="E46C0A"/>
                  </a:solidFill>
                </a:rPr>
                <a:t>Analytics Platform</a:t>
              </a:r>
              <a:endParaRPr lang="en-US" sz="2400" b="1" u="sng" dirty="0">
                <a:solidFill>
                  <a:srgbClr val="E46C0A"/>
                </a:solidFill>
              </a:endParaRPr>
            </a:p>
          </p:txBody>
        </p:sp>
      </p:grpSp>
      <p:sp>
        <p:nvSpPr>
          <p:cNvPr id="3" name="TextBox 2"/>
          <p:cNvSpPr txBox="1"/>
          <p:nvPr/>
        </p:nvSpPr>
        <p:spPr>
          <a:xfrm>
            <a:off x="4770888" y="54576"/>
            <a:ext cx="4373112"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Pipeline/Workflow View</a:t>
            </a:r>
            <a:endParaRPr lang="en-US" sz="3200" b="1" dirty="0"/>
          </a:p>
        </p:txBody>
      </p:sp>
      <p:grpSp>
        <p:nvGrpSpPr>
          <p:cNvPr id="52" name="Group 51"/>
          <p:cNvGrpSpPr/>
          <p:nvPr/>
        </p:nvGrpSpPr>
        <p:grpSpPr bwMode="gray">
          <a:xfrm>
            <a:off x="164111" y="4967260"/>
            <a:ext cx="2469317" cy="1728477"/>
            <a:chOff x="219318" y="5055910"/>
            <a:chExt cx="2101326" cy="1470896"/>
          </a:xfrm>
          <a:effectLst/>
        </p:grpSpPr>
        <p:cxnSp>
          <p:nvCxnSpPr>
            <p:cNvPr id="54" name="Straight Connector 53"/>
            <p:cNvCxnSpPr>
              <a:stCxn id="89" idx="0"/>
              <a:endCxn id="85" idx="13"/>
            </p:cNvCxnSpPr>
            <p:nvPr/>
          </p:nvCxnSpPr>
          <p:spPr bwMode="gray">
            <a:xfrm>
              <a:off x="1193565" y="5214121"/>
              <a:ext cx="243118" cy="13300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88" idx="4"/>
              <a:endCxn id="89" idx="18"/>
            </p:cNvCxnSpPr>
            <p:nvPr/>
          </p:nvCxnSpPr>
          <p:spPr bwMode="gray">
            <a:xfrm flipV="1">
              <a:off x="583145" y="5244962"/>
              <a:ext cx="235484" cy="15562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5" idx="20"/>
            </p:cNvCxnSpPr>
            <p:nvPr/>
          </p:nvCxnSpPr>
          <p:spPr bwMode="gray">
            <a:xfrm flipV="1">
              <a:off x="1284496" y="5505104"/>
              <a:ext cx="266666" cy="10879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84" idx="35"/>
            </p:cNvCxnSpPr>
            <p:nvPr/>
          </p:nvCxnSpPr>
          <p:spPr bwMode="gray">
            <a:xfrm>
              <a:off x="1512333" y="5831561"/>
              <a:ext cx="125919" cy="1943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gray">
            <a:xfrm flipV="1">
              <a:off x="722320" y="5876516"/>
              <a:ext cx="227323" cy="10395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83" idx="25"/>
            </p:cNvCxnSpPr>
            <p:nvPr/>
          </p:nvCxnSpPr>
          <p:spPr bwMode="gray">
            <a:xfrm flipH="1" flipV="1">
              <a:off x="1261654" y="5998796"/>
              <a:ext cx="60917" cy="18846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84" idx="29"/>
            </p:cNvCxnSpPr>
            <p:nvPr/>
          </p:nvCxnSpPr>
          <p:spPr bwMode="gray">
            <a:xfrm flipV="1">
              <a:off x="1495065" y="6032442"/>
              <a:ext cx="302809" cy="21497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88" idx="24"/>
            </p:cNvCxnSpPr>
            <p:nvPr/>
          </p:nvCxnSpPr>
          <p:spPr bwMode="gray">
            <a:xfrm flipH="1" flipV="1">
              <a:off x="537063" y="5681375"/>
              <a:ext cx="110961" cy="28288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86" idx="36"/>
            </p:cNvCxnSpPr>
            <p:nvPr/>
          </p:nvCxnSpPr>
          <p:spPr bwMode="gray">
            <a:xfrm>
              <a:off x="977340" y="6243883"/>
              <a:ext cx="172745" cy="3616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85" idx="24"/>
            </p:cNvCxnSpPr>
            <p:nvPr/>
          </p:nvCxnSpPr>
          <p:spPr bwMode="gray">
            <a:xfrm flipH="1" flipV="1">
              <a:off x="1753146" y="5585697"/>
              <a:ext cx="24078" cy="95368"/>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84" idx="39"/>
              <a:endCxn id="89" idx="56"/>
            </p:cNvCxnSpPr>
            <p:nvPr/>
          </p:nvCxnSpPr>
          <p:spPr bwMode="gray">
            <a:xfrm flipH="1" flipV="1">
              <a:off x="1137618" y="5323334"/>
              <a:ext cx="552327" cy="40979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88" idx="25"/>
            </p:cNvCxnSpPr>
            <p:nvPr/>
          </p:nvCxnSpPr>
          <p:spPr bwMode="gray">
            <a:xfrm flipH="1" flipV="1">
              <a:off x="550070" y="5680412"/>
              <a:ext cx="567366" cy="55522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84" idx="31"/>
            </p:cNvCxnSpPr>
            <p:nvPr/>
          </p:nvCxnSpPr>
          <p:spPr bwMode="gray">
            <a:xfrm flipV="1">
              <a:off x="954953" y="5973833"/>
              <a:ext cx="753593" cy="16868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83" idx="41"/>
              <a:endCxn id="89" idx="26"/>
            </p:cNvCxnSpPr>
            <p:nvPr/>
          </p:nvCxnSpPr>
          <p:spPr bwMode="gray">
            <a:xfrm flipH="1" flipV="1">
              <a:off x="986603" y="5334816"/>
              <a:ext cx="41892" cy="20765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88" idx="59"/>
              <a:endCxn id="83" idx="39"/>
            </p:cNvCxnSpPr>
            <p:nvPr/>
          </p:nvCxnSpPr>
          <p:spPr bwMode="gray">
            <a:xfrm>
              <a:off x="734713" y="5569316"/>
              <a:ext cx="146921" cy="17704"/>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76" name="Picture 2" descr="C:\Users\jheuser\Documents\jim\presentations\DaveMeyer_Feb2015\ge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549975" y="5268817"/>
              <a:ext cx="293100" cy="2931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jheuser\Documents\jim\presentations\DaveMeyer_Feb2015\m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99530" y="5634343"/>
              <a:ext cx="317866" cy="24033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C:\Users\jheuser\Documents\jim\presentations\DaveMeyer_Feb2015\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90590" y="6227095"/>
              <a:ext cx="221743" cy="23478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jheuser\Documents\jim\presentations\DaveMeyer_Feb2015\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0080" y="5384992"/>
              <a:ext cx="187189" cy="25069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C:\Users\jheuser\Documents\jim\presentations\DaveMeyer_Feb2015\spee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90882" y="5774869"/>
              <a:ext cx="315352" cy="26838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7" descr="C:\Users\jheuser\Documents\jim\presentations\DaveMeyer_Feb2015\stor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98898" y="5994698"/>
              <a:ext cx="276146" cy="2761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C:\Users\jheuser\Documents\jim\presentations\DaveMeyer_Feb2015\bl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90457" y="5100105"/>
              <a:ext cx="227625" cy="210446"/>
            </a:xfrm>
            <a:prstGeom prst="rect">
              <a:avLst/>
            </a:prstGeom>
            <a:noFill/>
            <a:extLst>
              <a:ext uri="{909E8E84-426E-40dd-AFC4-6F175D3DCCD1}">
                <a14:hiddenFill xmlns:a14="http://schemas.microsoft.com/office/drawing/2010/main">
                  <a:solidFill>
                    <a:srgbClr val="FFFFFF"/>
                  </a:solidFill>
                </a14:hiddenFill>
              </a:ext>
            </a:extLst>
          </p:spPr>
        </p:pic>
        <p:sp>
          <p:nvSpPr>
            <p:cNvPr id="83" name="Freeform 34"/>
            <p:cNvSpPr>
              <a:spLocks noChangeArrowheads="1"/>
            </p:cNvSpPr>
            <p:nvPr/>
          </p:nvSpPr>
          <p:spPr bwMode="gray">
            <a:xfrm>
              <a:off x="816099" y="5524518"/>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4" name="Freeform 34"/>
            <p:cNvSpPr>
              <a:spLocks noChangeArrowheads="1"/>
            </p:cNvSpPr>
            <p:nvPr/>
          </p:nvSpPr>
          <p:spPr bwMode="gray">
            <a:xfrm>
              <a:off x="1624410" y="5670624"/>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5" name="Freeform 34"/>
            <p:cNvSpPr>
              <a:spLocks noChangeArrowheads="1"/>
            </p:cNvSpPr>
            <p:nvPr/>
          </p:nvSpPr>
          <p:spPr bwMode="gray">
            <a:xfrm>
              <a:off x="1435399" y="5232660"/>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6" name="Freeform 34"/>
            <p:cNvSpPr>
              <a:spLocks noChangeArrowheads="1"/>
            </p:cNvSpPr>
            <p:nvPr/>
          </p:nvSpPr>
          <p:spPr bwMode="gray">
            <a:xfrm>
              <a:off x="1135474" y="6172806"/>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7" name="Freeform 34"/>
            <p:cNvSpPr>
              <a:spLocks noChangeArrowheads="1"/>
            </p:cNvSpPr>
            <p:nvPr/>
          </p:nvSpPr>
          <p:spPr bwMode="gray">
            <a:xfrm>
              <a:off x="279397" y="5899369"/>
              <a:ext cx="709999" cy="486301"/>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8" name="Freeform 34"/>
            <p:cNvSpPr>
              <a:spLocks noChangeArrowheads="1"/>
            </p:cNvSpPr>
            <p:nvPr/>
          </p:nvSpPr>
          <p:spPr bwMode="gray">
            <a:xfrm>
              <a:off x="219318" y="5328339"/>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9" name="Freeform 34"/>
            <p:cNvSpPr>
              <a:spLocks noChangeArrowheads="1"/>
            </p:cNvSpPr>
            <p:nvPr/>
          </p:nvSpPr>
          <p:spPr bwMode="gray">
            <a:xfrm>
              <a:off x="773899" y="5055910"/>
              <a:ext cx="429814" cy="29439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grpSp>
      <p:grpSp>
        <p:nvGrpSpPr>
          <p:cNvPr id="5" name="Group 4"/>
          <p:cNvGrpSpPr/>
          <p:nvPr/>
        </p:nvGrpSpPr>
        <p:grpSpPr>
          <a:xfrm>
            <a:off x="6757838" y="2322272"/>
            <a:ext cx="2402561" cy="4464209"/>
            <a:chOff x="6757838" y="2322272"/>
            <a:chExt cx="2402561" cy="4464209"/>
          </a:xfrm>
        </p:grpSpPr>
        <p:grpSp>
          <p:nvGrpSpPr>
            <p:cNvPr id="43" name="Group 42"/>
            <p:cNvGrpSpPr/>
            <p:nvPr/>
          </p:nvGrpSpPr>
          <p:grpSpPr bwMode="gray">
            <a:xfrm>
              <a:off x="7459081" y="2322272"/>
              <a:ext cx="1670049" cy="3671297"/>
              <a:chOff x="7426021" y="3034703"/>
              <a:chExt cx="1711362" cy="2633009"/>
            </a:xfrm>
          </p:grpSpPr>
          <p:sp>
            <p:nvSpPr>
              <p:cNvPr id="44" name="Rounded Rectangle 43"/>
              <p:cNvSpPr/>
              <p:nvPr/>
            </p:nvSpPr>
            <p:spPr bwMode="gray">
              <a:xfrm>
                <a:off x="7451947" y="3475501"/>
                <a:ext cx="1667495" cy="2192211"/>
              </a:xfrm>
              <a:prstGeom prst="roundRect">
                <a:avLst>
                  <a:gd name="adj" fmla="val 7025"/>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p:cNvSpPr/>
              <p:nvPr/>
            </p:nvSpPr>
            <p:spPr bwMode="gray">
              <a:xfrm>
                <a:off x="7426021" y="3034703"/>
                <a:ext cx="1711362" cy="331100"/>
              </a:xfrm>
              <a:prstGeom prst="rect">
                <a:avLst/>
              </a:prstGeom>
            </p:spPr>
            <p:txBody>
              <a:bodyPr wrap="none">
                <a:spAutoFit/>
              </a:bodyPr>
              <a:lstStyle/>
              <a:p>
                <a:pPr algn="ctr"/>
                <a:r>
                  <a:rPr lang="en-US" sz="2400" b="1" u="sng" dirty="0" smtClean="0">
                    <a:solidFill>
                      <a:schemeClr val="accent6">
                        <a:lumMod val="75000"/>
                      </a:schemeClr>
                    </a:solidFill>
                  </a:rPr>
                  <a:t>Intelligence</a:t>
                </a:r>
                <a:endParaRPr lang="en-US" sz="2400" b="1" u="sng" dirty="0">
                  <a:solidFill>
                    <a:schemeClr val="accent6">
                      <a:lumMod val="75000"/>
                    </a:schemeClr>
                  </a:solidFill>
                </a:endParaRPr>
              </a:p>
            </p:txBody>
          </p:sp>
        </p:grpSp>
        <p:sp>
          <p:nvSpPr>
            <p:cNvPr id="2" name="TextBox 1"/>
            <p:cNvSpPr txBox="1"/>
            <p:nvPr/>
          </p:nvSpPr>
          <p:spPr>
            <a:xfrm>
              <a:off x="6757838" y="6047817"/>
              <a:ext cx="2402561"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smtClean="0"/>
                <a:t>Topology, Anomaly Detection, </a:t>
              </a:r>
            </a:p>
            <a:p>
              <a:r>
                <a:rPr lang="en-US" sz="1400" dirty="0" smtClean="0"/>
                <a:t>Root Cause Analysis, </a:t>
              </a:r>
            </a:p>
            <a:p>
              <a:r>
                <a:rPr lang="en-US" sz="1400" dirty="0" smtClean="0"/>
                <a:t>Predictive Insight, ….</a:t>
              </a:r>
              <a:endParaRPr lang="en-US" sz="1400" dirty="0"/>
            </a:p>
          </p:txBody>
        </p:sp>
      </p:grpSp>
      <p:pic>
        <p:nvPicPr>
          <p:cNvPr id="18" name="Picture 17" descr="recommender_system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5726" y="5525227"/>
            <a:ext cx="1704601" cy="1204558"/>
          </a:xfrm>
          <a:prstGeom prst="rect">
            <a:avLst/>
          </a:prstGeom>
        </p:spPr>
      </p:pic>
    </p:spTree>
    <p:extLst>
      <p:ext uri="{BB962C8B-B14F-4D97-AF65-F5344CB8AC3E}">
        <p14:creationId xmlns:p14="http://schemas.microsoft.com/office/powerpoint/2010/main" val="36724091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96516"/>
          </a:xfrm>
        </p:spPr>
        <p:txBody>
          <a:bodyPr>
            <a:normAutofit/>
          </a:bodyPr>
          <a:lstStyle/>
          <a:p>
            <a:r>
              <a:rPr lang="en-US" sz="3600" dirty="0" smtClean="0"/>
              <a:t>BTW, what would it take to run </a:t>
            </a:r>
            <a:r>
              <a:rPr lang="en-US" sz="3600" dirty="0" err="1" smtClean="0"/>
              <a:t>KMeans</a:t>
            </a:r>
            <a:r>
              <a:rPr lang="en-US" sz="3600" dirty="0" smtClean="0"/>
              <a:t> on </a:t>
            </a:r>
            <a:r>
              <a:rPr lang="en-US" sz="3600" dirty="0" err="1" smtClean="0"/>
              <a:t>Varma’s</a:t>
            </a:r>
            <a:r>
              <a:rPr lang="en-US" sz="3600" dirty="0" smtClean="0"/>
              <a:t> data (Spark/</a:t>
            </a:r>
            <a:r>
              <a:rPr lang="en-US" sz="3600" dirty="0" err="1" smtClean="0"/>
              <a:t>Mllib</a:t>
            </a:r>
            <a:r>
              <a:rPr lang="en-US" sz="3600" dirty="0" smtClean="0"/>
              <a:t>/</a:t>
            </a:r>
            <a:r>
              <a:rPr lang="en-US" sz="3600" dirty="0" err="1" smtClean="0"/>
              <a:t>Scala</a:t>
            </a:r>
            <a:r>
              <a:rPr lang="en-US" sz="3600" dirty="0" smtClean="0"/>
              <a:t>)?</a:t>
            </a:r>
            <a:endParaRPr lang="en-US" sz="3600" dirty="0"/>
          </a:p>
        </p:txBody>
      </p:sp>
      <p:sp>
        <p:nvSpPr>
          <p:cNvPr id="4" name="TextBox 3"/>
          <p:cNvSpPr txBox="1"/>
          <p:nvPr/>
        </p:nvSpPr>
        <p:spPr>
          <a:xfrm>
            <a:off x="1436974" y="3392443"/>
            <a:ext cx="184666" cy="369332"/>
          </a:xfrm>
          <a:prstGeom prst="rect">
            <a:avLst/>
          </a:prstGeom>
          <a:noFill/>
        </p:spPr>
        <p:txBody>
          <a:bodyPr wrap="none" rtlCol="0">
            <a:spAutoFit/>
          </a:bodyPr>
          <a:lstStyle/>
          <a:p>
            <a:endParaRPr lang="en-US" dirty="0"/>
          </a:p>
        </p:txBody>
      </p:sp>
      <p:sp>
        <p:nvSpPr>
          <p:cNvPr id="5" name="TextBox 4"/>
          <p:cNvSpPr txBox="1"/>
          <p:nvPr/>
        </p:nvSpPr>
        <p:spPr>
          <a:xfrm>
            <a:off x="138579" y="2132571"/>
            <a:ext cx="8866843" cy="3877984"/>
          </a:xfrm>
          <a:prstGeom prst="rect">
            <a:avLst/>
          </a:prstGeom>
          <a:noFill/>
        </p:spPr>
        <p:txBody>
          <a:bodyPr wrap="none" rtlCol="0">
            <a:spAutoFit/>
          </a:bodyPr>
          <a:lstStyle/>
          <a:p>
            <a:endParaRPr lang="it-IT" dirty="0"/>
          </a:p>
          <a:p>
            <a:r>
              <a:rPr lang="it-IT" sz="2100" dirty="0" smtClean="0"/>
              <a:t>val </a:t>
            </a:r>
            <a:r>
              <a:rPr lang="it-IT" sz="2100" dirty="0" err="1"/>
              <a:t>kmeans</a:t>
            </a:r>
            <a:r>
              <a:rPr lang="it-IT" sz="2100" dirty="0"/>
              <a:t> = new </a:t>
            </a:r>
            <a:r>
              <a:rPr lang="it-IT" sz="2100" dirty="0" err="1"/>
              <a:t>KMeans</a:t>
            </a:r>
            <a:r>
              <a:rPr lang="it-IT" sz="2100" dirty="0"/>
              <a:t>(</a:t>
            </a:r>
            <a:r>
              <a:rPr lang="it-IT" sz="2100" dirty="0" smtClean="0"/>
              <a:t>)</a:t>
            </a:r>
          </a:p>
          <a:p>
            <a:r>
              <a:rPr lang="it-IT" sz="2100" dirty="0" err="1" smtClean="0"/>
              <a:t>kmeans.setK</a:t>
            </a:r>
            <a:r>
              <a:rPr lang="it-IT" sz="2100" dirty="0" smtClean="0"/>
              <a:t>(K)</a:t>
            </a:r>
          </a:p>
          <a:p>
            <a:r>
              <a:rPr lang="it-IT" sz="2100" dirty="0" err="1" smtClean="0"/>
              <a:t>kmeans.setRuns</a:t>
            </a:r>
            <a:r>
              <a:rPr lang="it-IT" sz="2100" dirty="0"/>
              <a:t>(</a:t>
            </a:r>
            <a:r>
              <a:rPr lang="it-IT" sz="2100" dirty="0" err="1"/>
              <a:t>runs</a:t>
            </a:r>
            <a:r>
              <a:rPr lang="it-IT" sz="2100" dirty="0" smtClean="0"/>
              <a:t>) </a:t>
            </a:r>
            <a:endParaRPr lang="it-IT" sz="2100" dirty="0"/>
          </a:p>
          <a:p>
            <a:r>
              <a:rPr lang="it-IT" sz="2100" dirty="0" err="1"/>
              <a:t>kmeans.setEpsilon</a:t>
            </a:r>
            <a:r>
              <a:rPr lang="it-IT" sz="2100" dirty="0"/>
              <a:t>(epsilon)</a:t>
            </a:r>
          </a:p>
          <a:p>
            <a:r>
              <a:rPr lang="it-IT" sz="2100" dirty="0"/>
              <a:t>val model = </a:t>
            </a:r>
            <a:r>
              <a:rPr lang="it-IT" sz="2100" dirty="0" err="1"/>
              <a:t>kmeans.run</a:t>
            </a:r>
            <a:r>
              <a:rPr lang="it-IT" sz="2100" dirty="0"/>
              <a:t>(</a:t>
            </a:r>
            <a:r>
              <a:rPr lang="it-IT" sz="2100" dirty="0" err="1"/>
              <a:t>normalizedData</a:t>
            </a:r>
            <a:r>
              <a:rPr lang="it-IT" sz="2100" dirty="0"/>
              <a:t>)</a:t>
            </a:r>
          </a:p>
          <a:p>
            <a:r>
              <a:rPr lang="it-IT" sz="2100" dirty="0"/>
              <a:t>val </a:t>
            </a:r>
            <a:r>
              <a:rPr lang="it-IT" sz="2100" dirty="0" err="1"/>
              <a:t>clusterAndLabel</a:t>
            </a:r>
            <a:r>
              <a:rPr lang="it-IT" sz="2100" dirty="0"/>
              <a:t> = </a:t>
            </a:r>
            <a:r>
              <a:rPr lang="it-IT" sz="2100" dirty="0" err="1"/>
              <a:t>rdataAndLabel.map</a:t>
            </a:r>
            <a:r>
              <a:rPr lang="it-IT" sz="2100" dirty="0"/>
              <a:t> {</a:t>
            </a:r>
          </a:p>
          <a:p>
            <a:r>
              <a:rPr lang="it-IT" sz="2100" dirty="0"/>
              <a:t>     case (</a:t>
            </a:r>
            <a:r>
              <a:rPr lang="it-IT" sz="2100" dirty="0" err="1"/>
              <a:t>normalizedData,label</a:t>
            </a:r>
            <a:r>
              <a:rPr lang="it-IT" sz="2100" dirty="0"/>
              <a:t>) =&gt; (</a:t>
            </a:r>
            <a:r>
              <a:rPr lang="it-IT" sz="2100" dirty="0" err="1"/>
              <a:t>model.predict</a:t>
            </a:r>
            <a:r>
              <a:rPr lang="it-IT" sz="2100" dirty="0"/>
              <a:t>(</a:t>
            </a:r>
            <a:r>
              <a:rPr lang="it-IT" sz="2100" dirty="0" err="1"/>
              <a:t>normalizedData</a:t>
            </a:r>
            <a:r>
              <a:rPr lang="it-IT" sz="2100" dirty="0"/>
              <a:t>), </a:t>
            </a:r>
            <a:r>
              <a:rPr lang="it-IT" sz="2100" dirty="0" err="1"/>
              <a:t>label</a:t>
            </a:r>
            <a:r>
              <a:rPr lang="it-IT" sz="2100" dirty="0"/>
              <a:t>)}</a:t>
            </a:r>
          </a:p>
          <a:p>
            <a:r>
              <a:rPr lang="it-IT" sz="2100" dirty="0"/>
              <a:t>val </a:t>
            </a:r>
            <a:r>
              <a:rPr lang="it-IT" sz="2100" dirty="0" err="1"/>
              <a:t>clusterLabelCount</a:t>
            </a:r>
            <a:r>
              <a:rPr lang="it-IT" sz="2100" dirty="0"/>
              <a:t> = </a:t>
            </a:r>
            <a:r>
              <a:rPr lang="it-IT" sz="2100" dirty="0" err="1"/>
              <a:t>clusterAndLabel.countByValue</a:t>
            </a:r>
            <a:endParaRPr lang="it-IT" sz="2100" dirty="0"/>
          </a:p>
          <a:p>
            <a:r>
              <a:rPr lang="it-IT" sz="2100" dirty="0" err="1"/>
              <a:t>clusterLabelCount.toList.sorted.foreach</a:t>
            </a:r>
            <a:r>
              <a:rPr lang="it-IT" sz="2100" dirty="0"/>
              <a:t> </a:t>
            </a:r>
            <a:r>
              <a:rPr lang="it-IT" sz="2100" dirty="0" smtClean="0"/>
              <a:t>{  </a:t>
            </a:r>
            <a:endParaRPr lang="it-IT" sz="2100" dirty="0"/>
          </a:p>
          <a:p>
            <a:r>
              <a:rPr lang="it-IT" sz="2100" dirty="0"/>
              <a:t>     case ((</a:t>
            </a:r>
            <a:r>
              <a:rPr lang="it-IT" sz="2100" dirty="0" err="1"/>
              <a:t>cluster,label</a:t>
            </a:r>
            <a:r>
              <a:rPr lang="it-IT" sz="2100" dirty="0"/>
              <a:t>), </a:t>
            </a:r>
            <a:r>
              <a:rPr lang="it-IT" sz="2100" dirty="0" err="1"/>
              <a:t>count</a:t>
            </a:r>
            <a:r>
              <a:rPr lang="it-IT" sz="2100" dirty="0"/>
              <a:t>) =&gt; </a:t>
            </a:r>
            <a:r>
              <a:rPr lang="it-IT" sz="2100" dirty="0" err="1"/>
              <a:t>println</a:t>
            </a:r>
            <a:r>
              <a:rPr lang="it-IT" sz="2100" dirty="0"/>
              <a:t>(f"$cluster%1s$label%18s$count%8s")}</a:t>
            </a:r>
          </a:p>
          <a:p>
            <a:endParaRPr lang="it-IT" dirty="0"/>
          </a:p>
        </p:txBody>
      </p:sp>
      <p:sp>
        <p:nvSpPr>
          <p:cNvPr id="3" name="TextBox 2"/>
          <p:cNvSpPr txBox="1"/>
          <p:nvPr/>
        </p:nvSpPr>
        <p:spPr>
          <a:xfrm>
            <a:off x="0" y="6304002"/>
            <a:ext cx="6723828" cy="369332"/>
          </a:xfrm>
          <a:prstGeom prst="rect">
            <a:avLst/>
          </a:prstGeom>
          <a:noFill/>
        </p:spPr>
        <p:txBody>
          <a:bodyPr wrap="none" rtlCol="0">
            <a:spAutoFit/>
          </a:bodyPr>
          <a:lstStyle/>
          <a:p>
            <a:r>
              <a:rPr lang="en-US" dirty="0" smtClean="0"/>
              <a:t>Complete code: </a:t>
            </a:r>
            <a:r>
              <a:rPr lang="en-US" dirty="0" smtClean="0">
                <a:hlinkClick r:id="rId2"/>
              </a:rPr>
              <a:t>http://www.1-4-5.net/~dmm/code/ml/pca+km.scala</a:t>
            </a:r>
            <a:endParaRPr lang="en-US" dirty="0"/>
          </a:p>
        </p:txBody>
      </p:sp>
      <p:pic>
        <p:nvPicPr>
          <p:cNvPr id="6" name="Picture 5" descr="kmean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24" y="1902010"/>
            <a:ext cx="3714376" cy="2476251"/>
          </a:xfrm>
          <a:prstGeom prst="rect">
            <a:avLst/>
          </a:prstGeom>
        </p:spPr>
      </p:pic>
    </p:spTree>
    <p:extLst>
      <p:ext uri="{BB962C8B-B14F-4D97-AF65-F5344CB8AC3E}">
        <p14:creationId xmlns:p14="http://schemas.microsoft.com/office/powerpoint/2010/main" val="24177835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851078"/>
            <a:ext cx="8229600" cy="4525963"/>
          </a:xfrm>
        </p:spPr>
        <p:txBody>
          <a:bodyPr>
            <a:normAutofit/>
          </a:bodyPr>
          <a:lstStyle/>
          <a:p>
            <a:r>
              <a:rPr lang="en-US" strike="sngStrike" dirty="0" smtClean="0"/>
              <a:t>What is all the (ML) excitement about?</a:t>
            </a:r>
          </a:p>
          <a:p>
            <a:endParaRPr lang="en-US" dirty="0"/>
          </a:p>
          <a:p>
            <a:r>
              <a:rPr lang="en-US" strike="sngStrike" dirty="0"/>
              <a:t>Review: What is ML (and why do we care)</a:t>
            </a:r>
            <a:r>
              <a:rPr lang="en-US" strike="sngStrike" dirty="0" smtClean="0"/>
              <a:t>?</a:t>
            </a:r>
          </a:p>
          <a:p>
            <a:endParaRPr lang="en-US" dirty="0" smtClean="0"/>
          </a:p>
          <a:p>
            <a:r>
              <a:rPr lang="en-US" dirty="0" smtClean="0"/>
              <a:t>ML Projects Underway @ Brocade</a:t>
            </a:r>
          </a:p>
          <a:p>
            <a:endParaRPr lang="en-US" dirty="0"/>
          </a:p>
          <a:p>
            <a:r>
              <a:rPr lang="en-US" dirty="0" err="1" smtClean="0"/>
              <a:t>Derick</a:t>
            </a:r>
            <a:r>
              <a:rPr lang="en-US" dirty="0" smtClean="0"/>
              <a:t> on “ML tools for </a:t>
            </a:r>
            <a:r>
              <a:rPr lang="en-US" dirty="0" err="1" smtClean="0"/>
              <a:t>DevOps</a:t>
            </a:r>
            <a:r>
              <a:rPr lang="en-US" dirty="0" smtClean="0"/>
              <a:t>”</a:t>
            </a:r>
          </a:p>
          <a:p>
            <a:endParaRPr lang="en-US" dirty="0"/>
          </a:p>
          <a:p>
            <a:endParaRPr lang="en-US" dirty="0"/>
          </a:p>
        </p:txBody>
      </p:sp>
    </p:spTree>
    <p:extLst>
      <p:ext uri="{BB962C8B-B14F-4D97-AF65-F5344CB8AC3E}">
        <p14:creationId xmlns:p14="http://schemas.microsoft.com/office/powerpoint/2010/main" val="31309288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all the Excitement </a:t>
            </a:r>
            <a:r>
              <a:rPr lang="en-US" dirty="0" err="1" smtClean="0"/>
              <a:t>About?</a:t>
            </a:r>
            <a:r>
              <a:rPr lang="en-US" sz="3600" dirty="0" err="1" smtClean="0"/>
              <a:t>Context</a:t>
            </a:r>
            <a:r>
              <a:rPr lang="en-US" sz="3600" dirty="0" smtClean="0"/>
              <a:t> and Framing</a:t>
            </a:r>
            <a:endParaRPr lang="en-US" sz="3600" dirty="0"/>
          </a:p>
        </p:txBody>
      </p:sp>
      <p:pic>
        <p:nvPicPr>
          <p:cNvPr id="4" name="Content Placeholder 3" descr="analytics_cartoon.jpeg"/>
          <p:cNvPicPr>
            <a:picLocks noGrp="1" noChangeAspect="1"/>
          </p:cNvPicPr>
          <p:nvPr>
            <p:ph idx="1"/>
          </p:nvPr>
        </p:nvPicPr>
        <p:blipFill>
          <a:blip r:embed="rId2">
            <a:extLst>
              <a:ext uri="{28A0092B-C50C-407E-A947-70E740481C1C}">
                <a14:useLocalDpi xmlns:a14="http://schemas.microsoft.com/office/drawing/2010/main" val="0"/>
              </a:ext>
            </a:extLst>
          </a:blip>
          <a:srcRect t="13289" b="13289"/>
          <a:stretch>
            <a:fillRect/>
          </a:stretch>
        </p:blipFill>
        <p:spPr>
          <a:xfrm>
            <a:off x="2445558" y="2121490"/>
            <a:ext cx="3813425" cy="2097237"/>
          </a:xfrm>
        </p:spPr>
      </p:pic>
      <p:sp>
        <p:nvSpPr>
          <p:cNvPr id="5" name="TextBox 4"/>
          <p:cNvSpPr txBox="1"/>
          <p:nvPr/>
        </p:nvSpPr>
        <p:spPr>
          <a:xfrm>
            <a:off x="903202" y="4631134"/>
            <a:ext cx="7193715" cy="954107"/>
          </a:xfrm>
          <a:prstGeom prst="rect">
            <a:avLst/>
          </a:prstGeom>
          <a:noFill/>
        </p:spPr>
        <p:txBody>
          <a:bodyPr wrap="square" rtlCol="0">
            <a:spAutoFit/>
          </a:bodyPr>
          <a:lstStyle/>
          <a:p>
            <a:r>
              <a:rPr lang="en-US" sz="2800" dirty="0" smtClean="0"/>
              <a:t>Lots of excitement around “analytics” and machine learning</a:t>
            </a:r>
            <a:endParaRPr lang="en-US" sz="2800" dirty="0"/>
          </a:p>
        </p:txBody>
      </p:sp>
      <p:sp>
        <p:nvSpPr>
          <p:cNvPr id="6" name="TextBox 5"/>
          <p:cNvSpPr txBox="1"/>
          <p:nvPr/>
        </p:nvSpPr>
        <p:spPr>
          <a:xfrm>
            <a:off x="903202" y="5771981"/>
            <a:ext cx="7265656" cy="954107"/>
          </a:xfrm>
          <a:prstGeom prst="rect">
            <a:avLst/>
          </a:prstGeom>
          <a:noFill/>
        </p:spPr>
        <p:txBody>
          <a:bodyPr wrap="none" rtlCol="0">
            <a:spAutoFit/>
          </a:bodyPr>
          <a:lstStyle/>
          <a:p>
            <a:r>
              <a:rPr lang="en-US" sz="2800" dirty="0" smtClean="0"/>
              <a:t>But what are “analytics”, and what use cases are</a:t>
            </a:r>
          </a:p>
          <a:p>
            <a:r>
              <a:rPr lang="en-US" sz="2800" dirty="0" smtClean="0"/>
              <a:t>near term (vs longer term)?</a:t>
            </a:r>
            <a:endParaRPr lang="en-US" sz="2800" dirty="0"/>
          </a:p>
        </p:txBody>
      </p:sp>
    </p:spTree>
    <p:extLst>
      <p:ext uri="{BB962C8B-B14F-4D97-AF65-F5344CB8AC3E}">
        <p14:creationId xmlns:p14="http://schemas.microsoft.com/office/powerpoint/2010/main" val="341207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182"/>
            <a:ext cx="8229600" cy="1143000"/>
          </a:xfrm>
        </p:spPr>
        <p:txBody>
          <a:bodyPr/>
          <a:lstStyle/>
          <a:p>
            <a:r>
              <a:rPr lang="en-US" dirty="0" smtClean="0"/>
              <a:t>Active ML Projects @ Brocade</a:t>
            </a:r>
            <a:endParaRPr lang="en-US" dirty="0"/>
          </a:p>
        </p:txBody>
      </p:sp>
      <p:sp>
        <p:nvSpPr>
          <p:cNvPr id="3" name="Content Placeholder 2"/>
          <p:cNvSpPr>
            <a:spLocks noGrp="1"/>
          </p:cNvSpPr>
          <p:nvPr>
            <p:ph idx="1"/>
          </p:nvPr>
        </p:nvSpPr>
        <p:spPr>
          <a:xfrm>
            <a:off x="457200" y="1316182"/>
            <a:ext cx="8229600" cy="5353279"/>
          </a:xfrm>
        </p:spPr>
        <p:txBody>
          <a:bodyPr>
            <a:normAutofit fontScale="70000" lnSpcReduction="20000"/>
          </a:bodyPr>
          <a:lstStyle/>
          <a:p>
            <a:r>
              <a:rPr lang="en-US" dirty="0" err="1" smtClean="0"/>
              <a:t>INFusion</a:t>
            </a:r>
            <a:r>
              <a:rPr lang="en-US" dirty="0" smtClean="0"/>
              <a:t> Labs</a:t>
            </a:r>
          </a:p>
          <a:p>
            <a:pPr lvl="1"/>
            <a:r>
              <a:rPr lang="en-US" dirty="0" err="1" smtClean="0"/>
              <a:t>Varun</a:t>
            </a:r>
            <a:r>
              <a:rPr lang="en-US" dirty="0" smtClean="0"/>
              <a:t> (</a:t>
            </a:r>
            <a:r>
              <a:rPr lang="en-US" dirty="0" err="1" smtClean="0"/>
              <a:t>dmm</a:t>
            </a:r>
            <a:r>
              <a:rPr lang="en-US" dirty="0" smtClean="0"/>
              <a:t> standing in)</a:t>
            </a:r>
          </a:p>
          <a:p>
            <a:pPr lvl="1"/>
            <a:r>
              <a:rPr lang="en-US" dirty="0"/>
              <a:t>A</a:t>
            </a:r>
            <a:r>
              <a:rPr lang="en-US" dirty="0" smtClean="0"/>
              <a:t>nomaly </a:t>
            </a:r>
            <a:r>
              <a:rPr lang="en-US" dirty="0"/>
              <a:t>D</a:t>
            </a:r>
            <a:r>
              <a:rPr lang="en-US" dirty="0" smtClean="0"/>
              <a:t>etection using </a:t>
            </a:r>
            <a:r>
              <a:rPr lang="en-US" dirty="0"/>
              <a:t>Multivariate </a:t>
            </a:r>
            <a:r>
              <a:rPr lang="en-US" dirty="0" err="1"/>
              <a:t>Guassian</a:t>
            </a:r>
            <a:r>
              <a:rPr lang="en-US" dirty="0"/>
              <a:t> </a:t>
            </a:r>
            <a:r>
              <a:rPr lang="en-US" dirty="0" smtClean="0"/>
              <a:t>distribution(s)</a:t>
            </a:r>
          </a:p>
          <a:p>
            <a:pPr lvl="2"/>
            <a:r>
              <a:rPr lang="en-US" dirty="0" smtClean="0"/>
              <a:t>Learn </a:t>
            </a:r>
            <a:r>
              <a:rPr lang="en-US" i="1" dirty="0" smtClean="0"/>
              <a:t>p</a:t>
            </a:r>
            <a:r>
              <a:rPr lang="en-US" dirty="0" smtClean="0"/>
              <a:t>(</a:t>
            </a:r>
            <a:r>
              <a:rPr lang="en-US" dirty="0" err="1" smtClean="0"/>
              <a:t>X;μ,Σ</a:t>
            </a:r>
            <a:r>
              <a:rPr lang="en-US" dirty="0" smtClean="0"/>
              <a:t>)</a:t>
            </a:r>
            <a:r>
              <a:rPr lang="en-US" i="1" dirty="0" smtClean="0"/>
              <a:t> ~ N</a:t>
            </a:r>
            <a:r>
              <a:rPr lang="en-US" dirty="0" smtClean="0"/>
              <a:t>(</a:t>
            </a:r>
            <a:r>
              <a:rPr lang="en-US" dirty="0" err="1" smtClean="0"/>
              <a:t>μ,Σ</a:t>
            </a:r>
            <a:r>
              <a:rPr lang="en-US" dirty="0" smtClean="0"/>
              <a:t>)</a:t>
            </a:r>
          </a:p>
          <a:p>
            <a:pPr lvl="2"/>
            <a:r>
              <a:rPr lang="en-US" dirty="0" smtClean="0"/>
              <a:t>Declare X an anomaly if </a:t>
            </a:r>
            <a:r>
              <a:rPr lang="en-US" i="1" dirty="0" smtClean="0"/>
              <a:t>p</a:t>
            </a:r>
            <a:r>
              <a:rPr lang="en-US" dirty="0" smtClean="0"/>
              <a:t>(X) &lt; </a:t>
            </a:r>
            <a:r>
              <a:rPr lang="en-US" dirty="0" err="1" smtClean="0"/>
              <a:t>ε</a:t>
            </a:r>
            <a:endParaRPr lang="en-US" dirty="0" smtClean="0"/>
          </a:p>
          <a:p>
            <a:r>
              <a:rPr lang="en-US" dirty="0"/>
              <a:t>ML Tools for </a:t>
            </a:r>
            <a:r>
              <a:rPr lang="en-US" dirty="0" err="1"/>
              <a:t>DevOps</a:t>
            </a:r>
            <a:endParaRPr lang="en-US" dirty="0"/>
          </a:p>
          <a:p>
            <a:pPr lvl="1"/>
            <a:r>
              <a:rPr lang="en-US" dirty="0" err="1" smtClean="0"/>
              <a:t>Derick</a:t>
            </a:r>
            <a:endParaRPr lang="en-US" dirty="0" smtClean="0"/>
          </a:p>
          <a:p>
            <a:pPr lvl="1"/>
            <a:r>
              <a:rPr lang="en-US" dirty="0" err="1" smtClean="0"/>
              <a:t>KMeans</a:t>
            </a:r>
            <a:r>
              <a:rPr lang="en-US" dirty="0" smtClean="0"/>
              <a:t>, FP Growth, others</a:t>
            </a:r>
          </a:p>
          <a:p>
            <a:pPr lvl="1"/>
            <a:r>
              <a:rPr lang="en-US" dirty="0" smtClean="0"/>
              <a:t>Sync with </a:t>
            </a:r>
            <a:r>
              <a:rPr lang="en-US" dirty="0" err="1" smtClean="0"/>
              <a:t>Bushong’s</a:t>
            </a:r>
            <a:r>
              <a:rPr lang="en-US" dirty="0" smtClean="0"/>
              <a:t> off-box/data collection strategies</a:t>
            </a:r>
          </a:p>
          <a:p>
            <a:r>
              <a:rPr lang="en-US" dirty="0"/>
              <a:t>Converged </a:t>
            </a:r>
            <a:r>
              <a:rPr lang="en-US" dirty="0" smtClean="0"/>
              <a:t>Infrastructure &amp; </a:t>
            </a:r>
            <a:r>
              <a:rPr lang="en-US" dirty="0"/>
              <a:t>Machine </a:t>
            </a:r>
            <a:r>
              <a:rPr lang="en-US" dirty="0" smtClean="0"/>
              <a:t>Learning/Control Plane AD</a:t>
            </a:r>
          </a:p>
          <a:p>
            <a:pPr lvl="1"/>
            <a:r>
              <a:rPr lang="en-US" dirty="0" smtClean="0"/>
              <a:t>PG</a:t>
            </a:r>
          </a:p>
          <a:p>
            <a:r>
              <a:rPr lang="en-US" dirty="0" smtClean="0"/>
              <a:t>Data Management/Anomaly detection</a:t>
            </a:r>
          </a:p>
          <a:p>
            <a:pPr lvl="1"/>
            <a:r>
              <a:rPr lang="en-US" dirty="0" err="1" smtClean="0"/>
              <a:t>Varma</a:t>
            </a:r>
            <a:endParaRPr lang="en-US" dirty="0" smtClean="0"/>
          </a:p>
          <a:p>
            <a:r>
              <a:rPr lang="en-US" smtClean="0"/>
              <a:t>Connectem</a:t>
            </a:r>
            <a:endParaRPr lang="en-US" dirty="0" smtClean="0"/>
          </a:p>
          <a:p>
            <a:pPr lvl="1"/>
            <a:r>
              <a:rPr lang="en-US" dirty="0" smtClean="0"/>
              <a:t>Nishi/</a:t>
            </a:r>
            <a:r>
              <a:rPr lang="en-US" dirty="0" err="1"/>
              <a:t>Sachin</a:t>
            </a:r>
            <a:endParaRPr lang="en-US" dirty="0" smtClean="0"/>
          </a:p>
          <a:p>
            <a:r>
              <a:rPr lang="en-US" dirty="0" smtClean="0"/>
              <a:t>Lots of ideas for controller applications (e.g., PCE)</a:t>
            </a:r>
          </a:p>
          <a:p>
            <a:r>
              <a:rPr lang="en-US" dirty="0" smtClean="0"/>
              <a:t>Others (</a:t>
            </a:r>
            <a:r>
              <a:rPr lang="en-US" dirty="0" err="1" smtClean="0"/>
              <a:t>Vistapointe</a:t>
            </a:r>
            <a:r>
              <a:rPr lang="en-US" dirty="0" smtClean="0"/>
              <a:t>, Brass, manufacturing)</a:t>
            </a:r>
            <a:r>
              <a:rPr lang="en-US" dirty="0"/>
              <a:t>?</a:t>
            </a:r>
            <a:endParaRPr lang="en-US" dirty="0" smtClean="0"/>
          </a:p>
        </p:txBody>
      </p:sp>
    </p:spTree>
    <p:extLst>
      <p:ext uri="{BB962C8B-B14F-4D97-AF65-F5344CB8AC3E}">
        <p14:creationId xmlns:p14="http://schemas.microsoft.com/office/powerpoint/2010/main" val="2731079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BCC8D0D-EAEC-449D-9161-023DFF90F2E2}" type="slidenum">
              <a:rPr lang="en-US" smtClean="0"/>
              <a:pPr/>
              <a:t>31</a:t>
            </a:fld>
            <a:endParaRPr lang="en-US" dirty="0"/>
          </a:p>
        </p:txBody>
      </p:sp>
      <p:grpSp>
        <p:nvGrpSpPr>
          <p:cNvPr id="2" name="Group 1"/>
          <p:cNvGrpSpPr/>
          <p:nvPr/>
        </p:nvGrpSpPr>
        <p:grpSpPr>
          <a:xfrm>
            <a:off x="327583" y="898489"/>
            <a:ext cx="8816417" cy="5444263"/>
            <a:chOff x="327583" y="537619"/>
            <a:chExt cx="8816417" cy="5444263"/>
          </a:xfrm>
        </p:grpSpPr>
        <p:graphicFrame>
          <p:nvGraphicFramePr>
            <p:cNvPr id="5" name="Diagram 4"/>
            <p:cNvGraphicFramePr/>
            <p:nvPr>
              <p:extLst>
                <p:ext uri="{D42A27DB-BD31-4B8C-83A1-F6EECF244321}">
                  <p14:modId xmlns:p14="http://schemas.microsoft.com/office/powerpoint/2010/main" val="3044798407"/>
                </p:ext>
              </p:extLst>
            </p:nvPr>
          </p:nvGraphicFramePr>
          <p:xfrm>
            <a:off x="1090670" y="537619"/>
            <a:ext cx="6521986" cy="5131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1336" y="1618327"/>
              <a:ext cx="1404507" cy="1910213"/>
            </a:xfrm>
            <a:prstGeom prst="ellipse">
              <a:avLst/>
            </a:prstGeom>
            <a:ln>
              <a:noFill/>
            </a:ln>
            <a:effectLst>
              <a:softEdge rad="112500"/>
            </a:effectLst>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1051" y="1618327"/>
              <a:ext cx="1373709" cy="1883813"/>
            </a:xfrm>
            <a:prstGeom prst="ellipse">
              <a:avLst/>
            </a:prstGeom>
            <a:ln>
              <a:noFill/>
            </a:ln>
            <a:effectLst>
              <a:softEdge rad="112500"/>
            </a:effectLst>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9812" y="3502141"/>
              <a:ext cx="1600941" cy="1840631"/>
            </a:xfrm>
            <a:prstGeom prst="ellipse">
              <a:avLst/>
            </a:prstGeom>
            <a:solidFill>
              <a:srgbClr val="FFFFFF"/>
            </a:solidFill>
            <a:ln>
              <a:noFill/>
            </a:ln>
            <a:effectLst>
              <a:softEdge rad="112500"/>
            </a:effectLst>
          </p:spPr>
        </p:pic>
        <p:sp>
          <p:nvSpPr>
            <p:cNvPr id="9" name="TextBox 8"/>
            <p:cNvSpPr txBox="1"/>
            <p:nvPr/>
          </p:nvSpPr>
          <p:spPr>
            <a:xfrm>
              <a:off x="6454803" y="2119572"/>
              <a:ext cx="2689197" cy="799706"/>
            </a:xfrm>
            <a:prstGeom prst="rect">
              <a:avLst/>
            </a:prstGeom>
            <a:noFill/>
          </p:spPr>
          <p:txBody>
            <a:bodyPr wrap="square" rtlCol="0">
              <a:spAutoFit/>
            </a:bodyPr>
            <a:lstStyle/>
            <a:p>
              <a:pPr>
                <a:lnSpc>
                  <a:spcPct val="90000"/>
                </a:lnSpc>
                <a:spcBef>
                  <a:spcPts val="300"/>
                </a:spcBef>
              </a:pPr>
              <a:r>
                <a:rPr lang="en-US" sz="1600" dirty="0">
                  <a:solidFill>
                    <a:srgbClr val="284B95"/>
                  </a:solidFill>
                  <a:latin typeface="Castellar" panose="020A0402060406010301" pitchFamily="18" charset="0"/>
                </a:rPr>
                <a:t>m</a:t>
              </a:r>
              <a:r>
                <a:rPr lang="en-US" sz="1600" dirty="0" smtClean="0">
                  <a:solidFill>
                    <a:srgbClr val="284B95"/>
                  </a:solidFill>
                  <a:latin typeface="Castellar" panose="020A0402060406010301" pitchFamily="18" charset="0"/>
                </a:rPr>
                <a:t>achine Learning Infrastructure</a:t>
              </a:r>
            </a:p>
            <a:p>
              <a:pPr>
                <a:lnSpc>
                  <a:spcPct val="90000"/>
                </a:lnSpc>
                <a:spcBef>
                  <a:spcPts val="300"/>
                </a:spcBef>
              </a:pPr>
              <a:r>
                <a:rPr lang="en-US" sz="1600" dirty="0" smtClean="0">
                  <a:solidFill>
                    <a:srgbClr val="284B95"/>
                  </a:solidFill>
                  <a:latin typeface="Garamond" panose="02020404030301010803" pitchFamily="18" charset="0"/>
                </a:rPr>
                <a:t>(3 SJ + 2 </a:t>
              </a:r>
              <a:r>
                <a:rPr lang="en-US" sz="1600" dirty="0" err="1" smtClean="0">
                  <a:solidFill>
                    <a:srgbClr val="284B95"/>
                  </a:solidFill>
                  <a:latin typeface="Garamond" panose="02020404030301010803" pitchFamily="18" charset="0"/>
                </a:rPr>
                <a:t>Blr</a:t>
              </a:r>
              <a:r>
                <a:rPr lang="en-US" sz="1600" dirty="0">
                  <a:solidFill>
                    <a:srgbClr val="284B95"/>
                  </a:solidFill>
                  <a:latin typeface="Garamond" panose="02020404030301010803" pitchFamily="18" charset="0"/>
                </a:rPr>
                <a:t>)</a:t>
              </a:r>
              <a:endParaRPr lang="en-US" sz="1400" dirty="0">
                <a:solidFill>
                  <a:srgbClr val="284B95"/>
                </a:solidFill>
                <a:latin typeface="Garamond" panose="02020404030301010803" pitchFamily="18" charset="0"/>
              </a:endParaRPr>
            </a:p>
          </p:txBody>
        </p:sp>
        <p:sp>
          <p:nvSpPr>
            <p:cNvPr id="10" name="TextBox 9"/>
            <p:cNvSpPr txBox="1"/>
            <p:nvPr/>
          </p:nvSpPr>
          <p:spPr>
            <a:xfrm>
              <a:off x="3097191" y="5397106"/>
              <a:ext cx="4515465" cy="584776"/>
            </a:xfrm>
            <a:prstGeom prst="rect">
              <a:avLst/>
            </a:prstGeom>
            <a:noFill/>
          </p:spPr>
          <p:txBody>
            <a:bodyPr wrap="square" rtlCol="0">
              <a:spAutoFit/>
            </a:bodyPr>
            <a:lstStyle/>
            <a:p>
              <a:r>
                <a:rPr lang="en-US" sz="1600" dirty="0" smtClean="0">
                  <a:solidFill>
                    <a:schemeClr val="accent5">
                      <a:lumMod val="75000"/>
                    </a:schemeClr>
                  </a:solidFill>
                  <a:latin typeface="Castellar" panose="020A0402060406010301" pitchFamily="18" charset="0"/>
                </a:rPr>
                <a:t>EXTENSIVE python </a:t>
              </a:r>
              <a:r>
                <a:rPr lang="en-US" sz="1600" dirty="0" err="1" smtClean="0">
                  <a:solidFill>
                    <a:schemeClr val="accent5">
                      <a:lumMod val="75000"/>
                    </a:schemeClr>
                  </a:solidFill>
                  <a:latin typeface="Castellar" panose="020A0402060406010301" pitchFamily="18" charset="0"/>
                </a:rPr>
                <a:t>apI</a:t>
              </a:r>
              <a:endParaRPr lang="en-US" sz="1600" dirty="0" smtClean="0">
                <a:solidFill>
                  <a:schemeClr val="accent5">
                    <a:lumMod val="75000"/>
                  </a:schemeClr>
                </a:solidFill>
                <a:latin typeface="Castellar" panose="020A0402060406010301" pitchFamily="18" charset="0"/>
              </a:endParaRPr>
            </a:p>
            <a:p>
              <a:r>
                <a:rPr lang="en-US" sz="1600" dirty="0">
                  <a:solidFill>
                    <a:schemeClr val="accent5">
                      <a:lumMod val="75000"/>
                    </a:schemeClr>
                  </a:solidFill>
                  <a:latin typeface="Garamond" panose="02020404030301010803" pitchFamily="18" charset="0"/>
                </a:rPr>
                <a:t>(</a:t>
              </a:r>
              <a:r>
                <a:rPr lang="en-US" sz="1600" dirty="0" smtClean="0">
                  <a:solidFill>
                    <a:schemeClr val="accent5">
                      <a:lumMod val="75000"/>
                    </a:schemeClr>
                  </a:solidFill>
                  <a:latin typeface="Garamond" panose="02020404030301010803" pitchFamily="18" charset="0"/>
                </a:rPr>
                <a:t>4 </a:t>
              </a:r>
              <a:r>
                <a:rPr lang="en-US" sz="1600" dirty="0">
                  <a:solidFill>
                    <a:schemeClr val="accent5">
                      <a:lumMod val="75000"/>
                    </a:schemeClr>
                  </a:solidFill>
                  <a:latin typeface="Garamond" panose="02020404030301010803" pitchFamily="18" charset="0"/>
                </a:rPr>
                <a:t>SJ + </a:t>
              </a:r>
              <a:r>
                <a:rPr lang="en-US" sz="1600" dirty="0" smtClean="0">
                  <a:solidFill>
                    <a:schemeClr val="accent5">
                      <a:lumMod val="75000"/>
                    </a:schemeClr>
                  </a:solidFill>
                  <a:latin typeface="Garamond" panose="02020404030301010803" pitchFamily="18" charset="0"/>
                </a:rPr>
                <a:t>2 </a:t>
              </a:r>
              <a:r>
                <a:rPr lang="en-US" sz="1600" dirty="0" err="1" smtClean="0">
                  <a:solidFill>
                    <a:schemeClr val="accent5">
                      <a:lumMod val="75000"/>
                    </a:schemeClr>
                  </a:solidFill>
                  <a:latin typeface="Garamond" panose="02020404030301010803" pitchFamily="18" charset="0"/>
                </a:rPr>
                <a:t>Blr</a:t>
              </a:r>
              <a:r>
                <a:rPr lang="en-US" sz="1600" dirty="0" smtClean="0">
                  <a:solidFill>
                    <a:schemeClr val="accent5">
                      <a:lumMod val="75000"/>
                    </a:schemeClr>
                  </a:solidFill>
                  <a:latin typeface="Garamond" panose="02020404030301010803" pitchFamily="18" charset="0"/>
                </a:rPr>
                <a:t> </a:t>
              </a:r>
              <a:r>
                <a:rPr lang="en-US" sz="1600" dirty="0">
                  <a:solidFill>
                    <a:schemeClr val="accent5">
                      <a:lumMod val="75000"/>
                    </a:schemeClr>
                  </a:solidFill>
                  <a:latin typeface="Garamond" panose="02020404030301010803" pitchFamily="18" charset="0"/>
                </a:rPr>
                <a:t>) </a:t>
              </a:r>
            </a:p>
          </p:txBody>
        </p:sp>
        <p:sp>
          <p:nvSpPr>
            <p:cNvPr id="11" name="TextBox 10"/>
            <p:cNvSpPr txBox="1"/>
            <p:nvPr/>
          </p:nvSpPr>
          <p:spPr>
            <a:xfrm>
              <a:off x="327583" y="2122164"/>
              <a:ext cx="2424189" cy="838178"/>
            </a:xfrm>
            <a:prstGeom prst="rect">
              <a:avLst/>
            </a:prstGeom>
            <a:noFill/>
          </p:spPr>
          <p:txBody>
            <a:bodyPr wrap="square" rtlCol="0">
              <a:spAutoFit/>
            </a:bodyPr>
            <a:lstStyle/>
            <a:p>
              <a:pPr>
                <a:lnSpc>
                  <a:spcPct val="90000"/>
                </a:lnSpc>
                <a:spcBef>
                  <a:spcPts val="300"/>
                </a:spcBef>
              </a:pPr>
              <a:r>
                <a:rPr lang="en-US" sz="1600" dirty="0" smtClean="0">
                  <a:solidFill>
                    <a:schemeClr val="accent4"/>
                  </a:solidFill>
                  <a:latin typeface="Castellar" panose="020A0402060406010301" pitchFamily="18" charset="0"/>
                </a:rPr>
                <a:t>Google </a:t>
              </a:r>
              <a:r>
                <a:rPr lang="en-US" sz="1600" dirty="0" smtClean="0">
                  <a:solidFill>
                    <a:schemeClr val="accent4"/>
                  </a:solidFill>
                  <a:latin typeface="Gabriola" panose="04040605051002020D02" pitchFamily="82" charset="0"/>
                </a:rPr>
                <a:t>g</a:t>
              </a:r>
              <a:r>
                <a:rPr lang="en-US" sz="1600" dirty="0" smtClean="0">
                  <a:solidFill>
                    <a:schemeClr val="accent4"/>
                  </a:solidFill>
                  <a:latin typeface="Castellar" panose="020A0402060406010301" pitchFamily="18" charset="0"/>
                </a:rPr>
                <a:t>RPC</a:t>
              </a:r>
            </a:p>
            <a:p>
              <a:pPr>
                <a:lnSpc>
                  <a:spcPct val="90000"/>
                </a:lnSpc>
                <a:spcBef>
                  <a:spcPts val="300"/>
                </a:spcBef>
              </a:pPr>
              <a:r>
                <a:rPr lang="en-US" sz="1600" dirty="0">
                  <a:solidFill>
                    <a:schemeClr val="accent4"/>
                  </a:solidFill>
                  <a:latin typeface="Castellar" panose="020A0402060406010301" pitchFamily="18" charset="0"/>
                </a:rPr>
                <a:t> </a:t>
              </a:r>
              <a:r>
                <a:rPr lang="en-US" sz="1600" dirty="0" smtClean="0">
                  <a:solidFill>
                    <a:schemeClr val="accent4"/>
                  </a:solidFill>
                  <a:latin typeface="Castellar" panose="020A0402060406010301" pitchFamily="18" charset="0"/>
                </a:rPr>
                <a:t>  + open </a:t>
              </a:r>
              <a:r>
                <a:rPr lang="en-US" sz="1600" dirty="0" err="1" smtClean="0">
                  <a:solidFill>
                    <a:schemeClr val="accent4"/>
                  </a:solidFill>
                  <a:latin typeface="Castellar" panose="020A0402060406010301" pitchFamily="18" charset="0"/>
                </a:rPr>
                <a:t>config</a:t>
              </a:r>
              <a:endParaRPr lang="en-US" sz="1600" dirty="0" smtClean="0">
                <a:solidFill>
                  <a:schemeClr val="accent4"/>
                </a:solidFill>
                <a:latin typeface="Castellar" panose="020A0402060406010301" pitchFamily="18" charset="0"/>
              </a:endParaRPr>
            </a:p>
            <a:p>
              <a:pPr>
                <a:lnSpc>
                  <a:spcPct val="90000"/>
                </a:lnSpc>
                <a:spcBef>
                  <a:spcPts val="300"/>
                </a:spcBef>
              </a:pPr>
              <a:r>
                <a:rPr lang="en-US" sz="1600" dirty="0" smtClean="0">
                  <a:solidFill>
                    <a:schemeClr val="accent4"/>
                  </a:solidFill>
                  <a:latin typeface="Garamond" panose="02020404030301010803" pitchFamily="18" charset="0"/>
                </a:rPr>
                <a:t>(4 SJ + 1 </a:t>
              </a:r>
              <a:r>
                <a:rPr lang="en-US" sz="1600" dirty="0" err="1" smtClean="0">
                  <a:solidFill>
                    <a:schemeClr val="accent4"/>
                  </a:solidFill>
                  <a:latin typeface="Garamond" panose="02020404030301010803" pitchFamily="18" charset="0"/>
                </a:rPr>
                <a:t>BLr</a:t>
              </a:r>
              <a:r>
                <a:rPr lang="en-US" sz="1600" dirty="0">
                  <a:solidFill>
                    <a:schemeClr val="accent4"/>
                  </a:solidFill>
                  <a:latin typeface="Garamond" panose="02020404030301010803" pitchFamily="18" charset="0"/>
                </a:rPr>
                <a:t>)</a:t>
              </a:r>
              <a:r>
                <a:rPr lang="en-US" sz="1600" dirty="0" smtClean="0">
                  <a:solidFill>
                    <a:schemeClr val="accent4"/>
                  </a:solidFill>
                  <a:latin typeface="Garamond" panose="02020404030301010803" pitchFamily="18" charset="0"/>
                </a:rPr>
                <a:t>    </a:t>
              </a:r>
            </a:p>
          </p:txBody>
        </p:sp>
        <p:sp>
          <p:nvSpPr>
            <p:cNvPr id="12" name="Oval 11"/>
            <p:cNvSpPr/>
            <p:nvPr/>
          </p:nvSpPr>
          <p:spPr bwMode="auto">
            <a:xfrm>
              <a:off x="3967702" y="2682241"/>
              <a:ext cx="779227" cy="1028369"/>
            </a:xfrm>
            <a:prstGeom prst="ellipse">
              <a:avLst/>
            </a:prstGeom>
            <a:solidFill>
              <a:srgbClr val="C00000"/>
            </a:solidFill>
            <a:ln w="19050" algn="ctr">
              <a:noFill/>
              <a:miter lim="800000"/>
              <a:headEnd/>
              <a:tailEnd/>
            </a:ln>
          </p:spPr>
          <p:txBody>
            <a:bodyPr wrap="none" rtlCol="0" anchor="ctr"/>
            <a:lstStyle/>
            <a:p>
              <a:pPr algn="ctr"/>
              <a:r>
                <a:rPr lang="en-US" sz="1200" dirty="0" smtClean="0">
                  <a:solidFill>
                    <a:schemeClr val="bg1"/>
                  </a:solidFill>
                </a:rPr>
                <a:t>INFusion</a:t>
              </a:r>
            </a:p>
            <a:p>
              <a:pPr algn="ctr"/>
              <a:r>
                <a:rPr lang="en-US" sz="1200" dirty="0" smtClean="0">
                  <a:solidFill>
                    <a:schemeClr val="bg1"/>
                  </a:solidFill>
                </a:rPr>
                <a:t>Labs</a:t>
              </a:r>
              <a:endParaRPr lang="en-US" sz="1200" dirty="0">
                <a:solidFill>
                  <a:schemeClr val="bg1"/>
                </a:solidFill>
              </a:endParaRPr>
            </a:p>
          </p:txBody>
        </p:sp>
      </p:grpSp>
      <p:sp>
        <p:nvSpPr>
          <p:cNvPr id="14" name="Title 1"/>
          <p:cNvSpPr txBox="1">
            <a:spLocks/>
          </p:cNvSpPr>
          <p:nvPr/>
        </p:nvSpPr>
        <p:spPr>
          <a:xfrm>
            <a:off x="43039" y="176748"/>
            <a:ext cx="6411764" cy="721741"/>
          </a:xfrm>
          <a:prstGeom prst="rect">
            <a:avLst/>
          </a:prstGeom>
        </p:spPr>
        <p:txBody>
          <a:bodyPr/>
          <a:lstStyle>
            <a:lvl1pPr algn="l" defTabSz="457154" rtl="0" eaLnBrk="1" latinLnBrk="0" hangingPunct="1">
              <a:lnSpc>
                <a:spcPct val="85000"/>
              </a:lnSpc>
              <a:spcBef>
                <a:spcPct val="0"/>
              </a:spcBef>
              <a:buNone/>
              <a:defRPr sz="3200" b="0" i="0" kern="1200" spc="-30">
                <a:solidFill>
                  <a:schemeClr val="tx1"/>
                </a:solidFill>
                <a:latin typeface="Dual 400" panose="02000603000000020004" pitchFamily="2" charset="0"/>
                <a:ea typeface="+mj-ea"/>
                <a:cs typeface="Dual 400" panose="02000603000000020004" pitchFamily="2" charset="0"/>
              </a:defRPr>
            </a:lvl1pPr>
          </a:lstStyle>
          <a:p>
            <a:r>
              <a:rPr lang="en-US" dirty="0" err="1" smtClean="0"/>
              <a:t>INFusion</a:t>
            </a:r>
            <a:r>
              <a:rPr lang="en-US" dirty="0" smtClean="0"/>
              <a:t> Labs Round 1 Projects</a:t>
            </a:r>
            <a:endParaRPr lang="en-US" dirty="0"/>
          </a:p>
        </p:txBody>
      </p:sp>
      <p:sp>
        <p:nvSpPr>
          <p:cNvPr id="15" name="TextBox 14"/>
          <p:cNvSpPr txBox="1"/>
          <p:nvPr/>
        </p:nvSpPr>
        <p:spPr>
          <a:xfrm>
            <a:off x="43039" y="6452818"/>
            <a:ext cx="2665413" cy="338554"/>
          </a:xfrm>
          <a:prstGeom prst="rect">
            <a:avLst/>
          </a:prstGeom>
          <a:noFill/>
        </p:spPr>
        <p:txBody>
          <a:bodyPr wrap="none" rtlCol="0">
            <a:spAutoFit/>
          </a:bodyPr>
          <a:lstStyle/>
          <a:p>
            <a:pPr marL="0" lvl="1"/>
            <a:r>
              <a:rPr lang="en-US" sz="1600" dirty="0" smtClean="0"/>
              <a:t>Slide courtesy </a:t>
            </a:r>
            <a:r>
              <a:rPr lang="en-US" sz="1600" dirty="0" err="1"/>
              <a:t>Varun</a:t>
            </a:r>
            <a:r>
              <a:rPr lang="en-US" sz="1600" dirty="0"/>
              <a:t> </a:t>
            </a:r>
            <a:r>
              <a:rPr lang="en-US" sz="1600" dirty="0" err="1" smtClean="0"/>
              <a:t>Satrawla</a:t>
            </a:r>
            <a:endParaRPr lang="en-US" sz="1600" dirty="0"/>
          </a:p>
        </p:txBody>
      </p:sp>
    </p:spTree>
    <p:extLst>
      <p:ext uri="{BB962C8B-B14F-4D97-AF65-F5344CB8AC3E}">
        <p14:creationId xmlns:p14="http://schemas.microsoft.com/office/powerpoint/2010/main" val="18683854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592506" y="1511303"/>
            <a:ext cx="2162612" cy="3987880"/>
          </a:xfrm>
          <a:prstGeom prst="rect">
            <a:avLst/>
          </a:prstGeom>
          <a:noFill/>
          <a:ln w="15875">
            <a:gradFill flip="none" rotWithShape="1">
              <a:gsLst>
                <a:gs pos="31000">
                  <a:schemeClr val="tx1">
                    <a:lumMod val="60000"/>
                    <a:lumOff val="40000"/>
                  </a:schemeClr>
                </a:gs>
                <a:gs pos="23000">
                  <a:schemeClr val="accent1">
                    <a:lumMod val="89000"/>
                  </a:schemeClr>
                </a:gs>
                <a:gs pos="69000">
                  <a:schemeClr val="accent1">
                    <a:lumMod val="75000"/>
                  </a:schemeClr>
                </a:gs>
                <a:gs pos="97000">
                  <a:schemeClr val="accent1">
                    <a:lumMod val="70000"/>
                  </a:schemeClr>
                </a:gs>
              </a:gsLst>
              <a:path path="shape">
                <a:fillToRect l="50000" t="50000" r="50000" b="5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1000" b="1" dirty="0" smtClean="0">
                <a:solidFill>
                  <a:schemeClr val="bg1">
                    <a:lumMod val="50000"/>
                  </a:schemeClr>
                </a:solidFill>
              </a:rPr>
              <a:t>3</a:t>
            </a:r>
            <a:r>
              <a:rPr lang="en-US" sz="1000" b="1" baseline="30000" dirty="0" smtClean="0">
                <a:solidFill>
                  <a:schemeClr val="bg1">
                    <a:lumMod val="50000"/>
                  </a:schemeClr>
                </a:solidFill>
              </a:rPr>
              <a:t>rd</a:t>
            </a:r>
            <a:r>
              <a:rPr lang="en-US" sz="1000" b="1" dirty="0" smtClean="0">
                <a:solidFill>
                  <a:schemeClr val="bg1">
                    <a:lumMod val="50000"/>
                  </a:schemeClr>
                </a:solidFill>
              </a:rPr>
              <a:t> party VM</a:t>
            </a: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p:txBody>
      </p:sp>
      <p:sp>
        <p:nvSpPr>
          <p:cNvPr id="128" name="Rectangle 127"/>
          <p:cNvSpPr/>
          <p:nvPr/>
        </p:nvSpPr>
        <p:spPr>
          <a:xfrm>
            <a:off x="6761856" y="2037743"/>
            <a:ext cx="1600231" cy="861267"/>
          </a:xfrm>
          <a:prstGeom prst="rect">
            <a:avLst/>
          </a:prstGeom>
          <a:noFill/>
          <a:ln w="22225" cmpd="sng">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prstDash val="sysDash"/>
            <a:beve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1000" b="1" dirty="0">
              <a:solidFill>
                <a:schemeClr val="bg1">
                  <a:lumMod val="50000"/>
                </a:schemeClr>
              </a:solidFill>
            </a:endParaRPr>
          </a:p>
        </p:txBody>
      </p:sp>
      <p:sp>
        <p:nvSpPr>
          <p:cNvPr id="91" name="Rectangle 90"/>
          <p:cNvSpPr/>
          <p:nvPr/>
        </p:nvSpPr>
        <p:spPr>
          <a:xfrm>
            <a:off x="4209652" y="1523129"/>
            <a:ext cx="2231142" cy="3987880"/>
          </a:xfrm>
          <a:prstGeom prst="rect">
            <a:avLst/>
          </a:prstGeom>
          <a:noFill/>
          <a:ln w="15875">
            <a:gradFill flip="none" rotWithShape="1">
              <a:gsLst>
                <a:gs pos="31000">
                  <a:schemeClr val="tx1">
                    <a:lumMod val="60000"/>
                    <a:lumOff val="40000"/>
                  </a:schemeClr>
                </a:gs>
                <a:gs pos="23000">
                  <a:schemeClr val="accent1">
                    <a:lumMod val="89000"/>
                  </a:schemeClr>
                </a:gs>
                <a:gs pos="69000">
                  <a:schemeClr val="accent1">
                    <a:lumMod val="75000"/>
                  </a:schemeClr>
                </a:gs>
                <a:gs pos="97000">
                  <a:schemeClr val="accent1">
                    <a:lumMod val="70000"/>
                  </a:schemeClr>
                </a:gs>
              </a:gsLst>
              <a:path path="shape">
                <a:fillToRect l="50000" t="50000" r="50000" b="5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1000" b="1" dirty="0" smtClean="0">
                <a:solidFill>
                  <a:schemeClr val="bg1">
                    <a:lumMod val="50000"/>
                  </a:schemeClr>
                </a:solidFill>
              </a:rPr>
              <a:t>NOS VM</a:t>
            </a: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p:txBody>
      </p:sp>
      <p:sp>
        <p:nvSpPr>
          <p:cNvPr id="94" name="Rectangle 93"/>
          <p:cNvSpPr/>
          <p:nvPr/>
        </p:nvSpPr>
        <p:spPr>
          <a:xfrm>
            <a:off x="4296944" y="2006186"/>
            <a:ext cx="2099844" cy="908596"/>
          </a:xfrm>
          <a:prstGeom prst="rect">
            <a:avLst/>
          </a:prstGeom>
          <a:noFill/>
          <a:ln w="22225" cmpd="sng">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prstDash val="sysDash"/>
            <a:beve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1000" b="1" dirty="0">
              <a:solidFill>
                <a:schemeClr val="bg1">
                  <a:lumMod val="50000"/>
                </a:schemeClr>
              </a:solidFill>
            </a:endParaRPr>
          </a:p>
        </p:txBody>
      </p:sp>
      <p:sp>
        <p:nvSpPr>
          <p:cNvPr id="2" name="Title 1"/>
          <p:cNvSpPr>
            <a:spLocks noGrp="1"/>
          </p:cNvSpPr>
          <p:nvPr>
            <p:ph type="title"/>
          </p:nvPr>
        </p:nvSpPr>
        <p:spPr>
          <a:xfrm>
            <a:off x="687251" y="449671"/>
            <a:ext cx="7960670" cy="678728"/>
          </a:xfrm>
        </p:spPr>
        <p:txBody>
          <a:bodyPr/>
          <a:lstStyle/>
          <a:p>
            <a:r>
              <a:rPr lang="en-US" dirty="0" smtClean="0"/>
              <a:t>Anomaly Detection Project Framework</a:t>
            </a:r>
            <a:endParaRPr lang="en-US" dirty="0"/>
          </a:p>
        </p:txBody>
      </p:sp>
      <p:sp>
        <p:nvSpPr>
          <p:cNvPr id="3" name="Text Placeholder 2"/>
          <p:cNvSpPr>
            <a:spLocks noGrp="1"/>
          </p:cNvSpPr>
          <p:nvPr>
            <p:ph type="body" sz="quarter" idx="14"/>
          </p:nvPr>
        </p:nvSpPr>
        <p:spPr>
          <a:xfrm>
            <a:off x="262759" y="1828799"/>
            <a:ext cx="3753699" cy="4225160"/>
          </a:xfrm>
        </p:spPr>
        <p:txBody>
          <a:bodyPr>
            <a:normAutofit fontScale="85000" lnSpcReduction="10000"/>
          </a:bodyPr>
          <a:lstStyle/>
          <a:p>
            <a:pPr marL="457200" indent="-457200">
              <a:buFont typeface="+mj-lt"/>
              <a:buAutoNum type="arabicPeriod"/>
            </a:pPr>
            <a:r>
              <a:rPr lang="en-US" dirty="0" smtClean="0"/>
              <a:t>Create data-sets of state for processes</a:t>
            </a:r>
          </a:p>
          <a:p>
            <a:pPr marL="457200" indent="-457200">
              <a:buFont typeface="+mj-lt"/>
              <a:buAutoNum type="arabicPeriod"/>
            </a:pPr>
            <a:r>
              <a:rPr lang="en-US" dirty="0" smtClean="0"/>
              <a:t>Python client streams new samples to sever</a:t>
            </a:r>
          </a:p>
          <a:p>
            <a:pPr marL="457200" indent="-457200">
              <a:buFont typeface="+mj-lt"/>
              <a:buAutoNum type="arabicPeriod"/>
            </a:pPr>
            <a:r>
              <a:rPr lang="en-US" dirty="0" smtClean="0"/>
              <a:t>Apply AD (multivariate ND) to </a:t>
            </a:r>
            <a:r>
              <a:rPr lang="en-US" dirty="0"/>
              <a:t>detect abnormalities and takes </a:t>
            </a:r>
            <a:r>
              <a:rPr lang="en-US" dirty="0" smtClean="0"/>
              <a:t>action </a:t>
            </a:r>
          </a:p>
          <a:p>
            <a:pPr marL="457200" indent="-457200">
              <a:buFont typeface="+mj-lt"/>
              <a:buAutoNum type="arabicPeriod"/>
            </a:pPr>
            <a:r>
              <a:rPr lang="en-US" dirty="0" smtClean="0"/>
              <a:t>Update datasets</a:t>
            </a:r>
          </a:p>
          <a:p>
            <a:pPr marL="457200" indent="-457200">
              <a:buFont typeface="+mj-lt"/>
              <a:buAutoNum type="arabicPeriod"/>
            </a:pPr>
            <a:r>
              <a:rPr lang="en-US" dirty="0" smtClean="0"/>
              <a:t>Repeat</a:t>
            </a:r>
            <a:endParaRPr lang="en-US" dirty="0"/>
          </a:p>
        </p:txBody>
      </p:sp>
      <p:sp>
        <p:nvSpPr>
          <p:cNvPr id="6" name="Slide Number Placeholder 5"/>
          <p:cNvSpPr>
            <a:spLocks noGrp="1"/>
          </p:cNvSpPr>
          <p:nvPr>
            <p:ph type="sldNum" sz="quarter" idx="4"/>
          </p:nvPr>
        </p:nvSpPr>
        <p:spPr/>
        <p:txBody>
          <a:bodyPr/>
          <a:lstStyle/>
          <a:p>
            <a:fld id="{7BCC8D0D-EAEC-449D-9161-023DFF90F2E2}" type="slidenum">
              <a:rPr lang="en-US" smtClean="0"/>
              <a:pPr/>
              <a:t>32</a:t>
            </a:fld>
            <a:endParaRPr lang="en-US" dirty="0"/>
          </a:p>
        </p:txBody>
      </p:sp>
      <p:sp>
        <p:nvSpPr>
          <p:cNvPr id="93" name="Rectangle 92"/>
          <p:cNvSpPr/>
          <p:nvPr/>
        </p:nvSpPr>
        <p:spPr>
          <a:xfrm>
            <a:off x="4209652" y="5913303"/>
            <a:ext cx="4545466" cy="394428"/>
          </a:xfrm>
          <a:prstGeom prst="rect">
            <a:avLst/>
          </a:prstGeom>
          <a:noFill/>
          <a:ln w="15875">
            <a:gradFill flip="none" rotWithShape="1">
              <a:gsLst>
                <a:gs pos="31000">
                  <a:schemeClr val="tx1">
                    <a:lumMod val="60000"/>
                    <a:lumOff val="40000"/>
                  </a:schemeClr>
                </a:gs>
                <a:gs pos="23000">
                  <a:schemeClr val="accent1">
                    <a:lumMod val="89000"/>
                  </a:schemeClr>
                </a:gs>
                <a:gs pos="69000">
                  <a:schemeClr val="accent1">
                    <a:lumMod val="75000"/>
                  </a:schemeClr>
                </a:gs>
                <a:gs pos="97000">
                  <a:schemeClr val="accent1">
                    <a:lumMod val="70000"/>
                  </a:schemeClr>
                </a:gs>
              </a:gsLst>
              <a:path path="shape">
                <a:fillToRect l="50000" t="50000" r="50000" b="5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r>
              <a:rPr lang="en-US" sz="800" dirty="0" smtClean="0">
                <a:solidFill>
                  <a:schemeClr val="bg1">
                    <a:lumMod val="50000"/>
                  </a:schemeClr>
                </a:solidFill>
              </a:rPr>
              <a:t>Linux Host (</a:t>
            </a:r>
            <a:r>
              <a:rPr lang="en-US" sz="800" dirty="0" err="1" smtClean="0">
                <a:solidFill>
                  <a:schemeClr val="bg1">
                    <a:lumMod val="50000"/>
                  </a:schemeClr>
                </a:solidFill>
              </a:rPr>
              <a:t>kvm</a:t>
            </a:r>
            <a:r>
              <a:rPr lang="en-US" sz="800" dirty="0" smtClean="0">
                <a:solidFill>
                  <a:schemeClr val="bg1">
                    <a:lumMod val="50000"/>
                  </a:schemeClr>
                </a:solidFill>
              </a:rPr>
              <a:t>)</a:t>
            </a:r>
            <a:endParaRPr lang="en-US" sz="800" dirty="0">
              <a:solidFill>
                <a:schemeClr val="bg1">
                  <a:lumMod val="50000"/>
                </a:schemeClr>
              </a:solidFill>
            </a:endParaRPr>
          </a:p>
        </p:txBody>
      </p:sp>
      <p:sp>
        <p:nvSpPr>
          <p:cNvPr id="95" name="Rectangle 94"/>
          <p:cNvSpPr/>
          <p:nvPr/>
        </p:nvSpPr>
        <p:spPr>
          <a:xfrm>
            <a:off x="4914605" y="2322149"/>
            <a:ext cx="588173" cy="404473"/>
          </a:xfrm>
          <a:prstGeom prst="rect">
            <a:avLst/>
          </a:prstGeom>
          <a:noFill/>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800" dirty="0" smtClean="0">
                <a:solidFill>
                  <a:schemeClr val="bg1">
                    <a:lumMod val="50000"/>
                  </a:schemeClr>
                </a:solidFill>
              </a:rPr>
              <a:t>HSLUA</a:t>
            </a:r>
          </a:p>
        </p:txBody>
      </p:sp>
      <p:sp>
        <p:nvSpPr>
          <p:cNvPr id="96" name="Rectangle 95"/>
          <p:cNvSpPr/>
          <p:nvPr/>
        </p:nvSpPr>
        <p:spPr>
          <a:xfrm>
            <a:off x="5574280" y="2325501"/>
            <a:ext cx="542077" cy="374452"/>
          </a:xfrm>
          <a:prstGeom prst="rect">
            <a:avLst/>
          </a:prstGeom>
          <a:noFill/>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800" dirty="0" smtClean="0">
                <a:solidFill>
                  <a:schemeClr val="bg1">
                    <a:lumMod val="50000"/>
                  </a:schemeClr>
                </a:solidFill>
              </a:rPr>
              <a:t>L2SYS</a:t>
            </a:r>
          </a:p>
        </p:txBody>
      </p:sp>
      <p:sp>
        <p:nvSpPr>
          <p:cNvPr id="97" name="Rectangle 96"/>
          <p:cNvSpPr/>
          <p:nvPr/>
        </p:nvSpPr>
        <p:spPr>
          <a:xfrm>
            <a:off x="4375002" y="2311101"/>
            <a:ext cx="445004" cy="495552"/>
          </a:xfrm>
          <a:prstGeom prst="rect">
            <a:avLst/>
          </a:prstGeom>
          <a:noFill/>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800" dirty="0" smtClean="0">
                <a:solidFill>
                  <a:schemeClr val="bg1">
                    <a:lumMod val="50000"/>
                  </a:schemeClr>
                </a:solidFill>
              </a:rPr>
              <a:t>L3 </a:t>
            </a:r>
            <a:r>
              <a:rPr lang="en-US" sz="800" dirty="0" err="1" smtClean="0">
                <a:solidFill>
                  <a:schemeClr val="bg1">
                    <a:lumMod val="50000"/>
                  </a:schemeClr>
                </a:solidFill>
              </a:rPr>
              <a:t>Mgr</a:t>
            </a:r>
            <a:endParaRPr lang="en-US" sz="800" dirty="0" smtClean="0">
              <a:solidFill>
                <a:schemeClr val="bg1">
                  <a:lumMod val="50000"/>
                </a:schemeClr>
              </a:solidFill>
            </a:endParaRPr>
          </a:p>
        </p:txBody>
      </p:sp>
      <p:sp>
        <p:nvSpPr>
          <p:cNvPr id="99" name="Rectangle 98"/>
          <p:cNvSpPr/>
          <p:nvPr/>
        </p:nvSpPr>
        <p:spPr>
          <a:xfrm>
            <a:off x="4431621" y="1792109"/>
            <a:ext cx="1869183" cy="214077"/>
          </a:xfrm>
          <a:prstGeom prst="rect">
            <a:avLst/>
          </a:prstGeom>
          <a:no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1050" dirty="0" smtClean="0">
                <a:solidFill>
                  <a:schemeClr val="bg1">
                    <a:lumMod val="50000"/>
                  </a:schemeClr>
                </a:solidFill>
              </a:rPr>
              <a:t>NOS processes</a:t>
            </a:r>
          </a:p>
        </p:txBody>
      </p:sp>
      <p:sp>
        <p:nvSpPr>
          <p:cNvPr id="100" name="TextBox 99"/>
          <p:cNvSpPr txBox="1"/>
          <p:nvPr/>
        </p:nvSpPr>
        <p:spPr>
          <a:xfrm rot="5400000">
            <a:off x="6084375" y="2329901"/>
            <a:ext cx="406400" cy="430887"/>
          </a:xfrm>
          <a:prstGeom prst="rect">
            <a:avLst/>
          </a:prstGeom>
          <a:noFill/>
        </p:spPr>
        <p:txBody>
          <a:bodyPr wrap="square" rtlCol="0">
            <a:spAutoFit/>
          </a:bodyPr>
          <a:lstStyle/>
          <a:p>
            <a:pPr>
              <a:lnSpc>
                <a:spcPct val="90000"/>
              </a:lnSpc>
              <a:spcBef>
                <a:spcPts val="300"/>
              </a:spcBef>
            </a:pPr>
            <a:r>
              <a:rPr lang="en-US" sz="2400" b="1" dirty="0" smtClean="0">
                <a:latin typeface="Dual 400" panose="02000603000000020004" pitchFamily="2" charset="0"/>
              </a:rPr>
              <a:t>:</a:t>
            </a:r>
          </a:p>
        </p:txBody>
      </p:sp>
      <p:sp>
        <p:nvSpPr>
          <p:cNvPr id="102" name="Rectangle 101"/>
          <p:cNvSpPr/>
          <p:nvPr/>
        </p:nvSpPr>
        <p:spPr>
          <a:xfrm>
            <a:off x="6761856" y="3489952"/>
            <a:ext cx="600871" cy="659421"/>
          </a:xfrm>
          <a:prstGeom prst="rect">
            <a:avLst/>
          </a:prstGeom>
          <a:noFill/>
          <a:ln w="15875">
            <a:gradFill flip="none" rotWithShape="1">
              <a:gsLst>
                <a:gs pos="0">
                  <a:schemeClr val="tx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r>
              <a:rPr lang="en-US" sz="700" dirty="0" smtClean="0">
                <a:solidFill>
                  <a:schemeClr val="bg1"/>
                </a:solidFill>
              </a:rPr>
              <a:t>Anomaly </a:t>
            </a:r>
          </a:p>
          <a:p>
            <a:pPr algn="ctr" defTabSz="914360">
              <a:lnSpc>
                <a:spcPct val="90000"/>
              </a:lnSpc>
              <a:spcBef>
                <a:spcPts val="300"/>
              </a:spcBef>
            </a:pPr>
            <a:r>
              <a:rPr lang="en-US" sz="700" dirty="0" smtClean="0">
                <a:solidFill>
                  <a:schemeClr val="bg1"/>
                </a:solidFill>
              </a:rPr>
              <a:t>Detection</a:t>
            </a:r>
          </a:p>
          <a:p>
            <a:pPr algn="ctr" defTabSz="914360">
              <a:lnSpc>
                <a:spcPct val="90000"/>
              </a:lnSpc>
              <a:spcBef>
                <a:spcPts val="300"/>
              </a:spcBef>
            </a:pPr>
            <a:r>
              <a:rPr lang="en-US" sz="700" dirty="0" smtClean="0">
                <a:solidFill>
                  <a:schemeClr val="bg1">
                    <a:lumMod val="50000"/>
                  </a:schemeClr>
                </a:solidFill>
              </a:rPr>
              <a:t>Anomaly </a:t>
            </a:r>
          </a:p>
          <a:p>
            <a:pPr algn="ctr" defTabSz="914360">
              <a:lnSpc>
                <a:spcPct val="90000"/>
              </a:lnSpc>
              <a:spcBef>
                <a:spcPts val="300"/>
              </a:spcBef>
            </a:pPr>
            <a:r>
              <a:rPr lang="en-US" sz="700" dirty="0" smtClean="0">
                <a:solidFill>
                  <a:schemeClr val="bg1">
                    <a:lumMod val="50000"/>
                  </a:schemeClr>
                </a:solidFill>
              </a:rPr>
              <a:t>Detection</a:t>
            </a: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p:txBody>
      </p:sp>
      <p:sp>
        <p:nvSpPr>
          <p:cNvPr id="103" name="Rounded Rectangle 102"/>
          <p:cNvSpPr/>
          <p:nvPr/>
        </p:nvSpPr>
        <p:spPr>
          <a:xfrm>
            <a:off x="4849748" y="4594793"/>
            <a:ext cx="1084848" cy="670083"/>
          </a:xfrm>
          <a:prstGeom prst="roundRect">
            <a:avLst>
              <a:gd name="adj" fmla="val 9575"/>
            </a:avLst>
          </a:prstGeom>
          <a:noFill/>
          <a:ln w="19050" cmpd="sng">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800" dirty="0" smtClean="0">
              <a:solidFill>
                <a:schemeClr val="tx1">
                  <a:lumMod val="75000"/>
                </a:schemeClr>
              </a:solidFill>
              <a:latin typeface="Dual 300" panose="02000503020000020004" pitchFamily="2" charset="0"/>
            </a:endParaRPr>
          </a:p>
          <a:p>
            <a:pPr algn="ctr" defTabSz="914360">
              <a:lnSpc>
                <a:spcPct val="90000"/>
              </a:lnSpc>
              <a:spcBef>
                <a:spcPts val="300"/>
              </a:spcBef>
            </a:pPr>
            <a:r>
              <a:rPr lang="en-US" sz="800" dirty="0" smtClean="0">
                <a:solidFill>
                  <a:schemeClr val="tx1">
                    <a:lumMod val="75000"/>
                  </a:schemeClr>
                </a:solidFill>
                <a:latin typeface="Dual 300" panose="02000503020000020004" pitchFamily="2" charset="0"/>
              </a:rPr>
              <a:t>Python Based </a:t>
            </a:r>
          </a:p>
          <a:p>
            <a:pPr algn="ctr" defTabSz="914360">
              <a:lnSpc>
                <a:spcPct val="90000"/>
              </a:lnSpc>
              <a:spcBef>
                <a:spcPts val="300"/>
              </a:spcBef>
            </a:pPr>
            <a:r>
              <a:rPr lang="en-US" sz="800" dirty="0" smtClean="0">
                <a:solidFill>
                  <a:schemeClr val="tx1">
                    <a:lumMod val="75000"/>
                  </a:schemeClr>
                </a:solidFill>
                <a:latin typeface="Dual 300" panose="02000503020000020004" pitchFamily="2" charset="0"/>
              </a:rPr>
              <a:t>Client</a:t>
            </a:r>
          </a:p>
          <a:p>
            <a:pPr algn="ctr" defTabSz="914360">
              <a:lnSpc>
                <a:spcPct val="90000"/>
              </a:lnSpc>
              <a:spcBef>
                <a:spcPts val="300"/>
              </a:spcBef>
            </a:pPr>
            <a:endParaRPr lang="en-US" sz="8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7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p:txBody>
      </p:sp>
      <p:graphicFrame>
        <p:nvGraphicFramePr>
          <p:cNvPr id="105" name="Table 104"/>
          <p:cNvGraphicFramePr>
            <a:graphicFrameLocks noGrp="1"/>
          </p:cNvGraphicFramePr>
          <p:nvPr>
            <p:extLst>
              <p:ext uri="{D42A27DB-BD31-4B8C-83A1-F6EECF244321}">
                <p14:modId xmlns:p14="http://schemas.microsoft.com/office/powerpoint/2010/main" val="537466018"/>
              </p:ext>
            </p:extLst>
          </p:nvPr>
        </p:nvGraphicFramePr>
        <p:xfrm>
          <a:off x="5015684" y="3322443"/>
          <a:ext cx="714076" cy="1341120"/>
        </p:xfrm>
        <a:graphic>
          <a:graphicData uri="http://schemas.openxmlformats.org/drawingml/2006/table">
            <a:tbl>
              <a:tblPr firstRow="1" bandRow="1">
                <a:tableStyleId>{BC89EF96-8CEA-46FF-86C4-4CE0E7609802}</a:tableStyleId>
              </a:tblPr>
              <a:tblGrid>
                <a:gridCol w="714076"/>
              </a:tblGrid>
              <a:tr h="243840">
                <a:tc>
                  <a:txBody>
                    <a:bodyPr/>
                    <a:lstStyle/>
                    <a:p>
                      <a:r>
                        <a:rPr lang="en-US" sz="800" b="0" dirty="0" smtClean="0">
                          <a:solidFill>
                            <a:srgbClr val="232F8C"/>
                          </a:solidFill>
                        </a:rPr>
                        <a:t>CPU</a:t>
                      </a:r>
                      <a:r>
                        <a:rPr lang="en-US" sz="800" b="0" baseline="0" dirty="0" smtClean="0">
                          <a:solidFill>
                            <a:srgbClr val="232F8C"/>
                          </a:solidFill>
                        </a:rPr>
                        <a:t> </a:t>
                      </a:r>
                      <a:r>
                        <a:rPr lang="en-US" sz="800" b="0" dirty="0" smtClean="0">
                          <a:solidFill>
                            <a:srgbClr val="232F8C"/>
                          </a:solidFill>
                        </a:rPr>
                        <a:t>usage</a:t>
                      </a:r>
                      <a:endParaRPr lang="en-US" sz="800" b="0" dirty="0">
                        <a:solidFill>
                          <a:srgbClr val="232F8C"/>
                        </a:solidFill>
                      </a:endParaRPr>
                    </a:p>
                  </a:txBody>
                  <a:tcPr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mpd="sng">
                      <a:noFill/>
                    </a:lnB>
                    <a:lnTlToBr w="12700" cmpd="sng">
                      <a:noFill/>
                      <a:prstDash val="solid"/>
                    </a:lnTlToBr>
                    <a:lnBlToTr w="12700" cmpd="sng">
                      <a:noFill/>
                      <a:prstDash val="solid"/>
                    </a:lnBlToTr>
                    <a:cell3D prstMaterial="dkEdge">
                      <a:bevel w="50800" prst="hardEdge"/>
                      <a:lightRig rig="flood" dir="t"/>
                    </a:cell3D>
                  </a:tcPr>
                </a:tc>
              </a:tr>
              <a:tr h="243840">
                <a:tc>
                  <a:txBody>
                    <a:bodyPr/>
                    <a:lstStyle/>
                    <a:p>
                      <a:r>
                        <a:rPr lang="en-US" sz="800" dirty="0" smtClean="0">
                          <a:solidFill>
                            <a:srgbClr val="232F8C"/>
                          </a:solidFill>
                        </a:rPr>
                        <a:t>Memory</a:t>
                      </a:r>
                      <a:r>
                        <a:rPr lang="en-US" sz="800" baseline="0" dirty="0" smtClean="0">
                          <a:solidFill>
                            <a:srgbClr val="232F8C"/>
                          </a:solidFill>
                        </a:rPr>
                        <a:t> usage</a:t>
                      </a:r>
                      <a:endParaRPr lang="en-US" sz="800" dirty="0">
                        <a:solidFill>
                          <a:srgbClr val="232F8C"/>
                        </a:solidFill>
                      </a:endParaRPr>
                    </a:p>
                  </a:txBody>
                  <a:tcPr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cell3D prstMaterial="dkEdge">
                      <a:bevel w="50800" prst="hardEdge"/>
                      <a:lightRig rig="flood" dir="t"/>
                    </a:cell3D>
                  </a:tcPr>
                </a:tc>
              </a:tr>
              <a:tr h="243840">
                <a:tc>
                  <a:txBody>
                    <a:bodyPr/>
                    <a:lstStyle/>
                    <a:p>
                      <a:r>
                        <a:rPr lang="en-US" sz="800" dirty="0" smtClean="0">
                          <a:solidFill>
                            <a:srgbClr val="232F8C"/>
                          </a:solidFill>
                        </a:rPr>
                        <a:t>Critical errors</a:t>
                      </a:r>
                      <a:endParaRPr lang="en-US" sz="800" dirty="0">
                        <a:solidFill>
                          <a:srgbClr val="232F8C"/>
                        </a:solidFill>
                      </a:endParaRPr>
                    </a:p>
                  </a:txBody>
                  <a:tcPr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cell3D prstMaterial="dkEdge">
                      <a:bevel w="50800" prst="hardEdge"/>
                      <a:lightRig rig="flood" dir="t"/>
                    </a:cell3D>
                  </a:tcPr>
                </a:tc>
              </a:tr>
              <a:tr h="243840">
                <a:tc>
                  <a:txBody>
                    <a:bodyPr/>
                    <a:lstStyle/>
                    <a:p>
                      <a:r>
                        <a:rPr lang="en-US" sz="800" dirty="0" smtClean="0">
                          <a:solidFill>
                            <a:srgbClr val="232F8C"/>
                          </a:solidFill>
                        </a:rPr>
                        <a:t>Protocol state</a:t>
                      </a:r>
                      <a:endParaRPr lang="en-US" sz="800" dirty="0">
                        <a:solidFill>
                          <a:srgbClr val="232F8C"/>
                        </a:solidFill>
                      </a:endParaRPr>
                    </a:p>
                  </a:txBody>
                  <a:tcPr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cell3D prstMaterial="dkEdge">
                      <a:bevel w="50800" prst="hardEdge"/>
                      <a:lightRig rig="flood" dir="t"/>
                    </a:cell3D>
                  </a:tcPr>
                </a:tc>
              </a:tr>
            </a:tbl>
          </a:graphicData>
        </a:graphic>
      </p:graphicFrame>
      <p:grpSp>
        <p:nvGrpSpPr>
          <p:cNvPr id="106" name="Group 105"/>
          <p:cNvGrpSpPr/>
          <p:nvPr/>
        </p:nvGrpSpPr>
        <p:grpSpPr>
          <a:xfrm>
            <a:off x="5254067" y="2840333"/>
            <a:ext cx="248710" cy="551891"/>
            <a:chOff x="8742363" y="3143250"/>
            <a:chExt cx="1401762" cy="952500"/>
          </a:xfrm>
          <a:solidFill>
            <a:srgbClr val="A1A194"/>
          </a:solidFill>
        </p:grpSpPr>
        <p:sp>
          <p:nvSpPr>
            <p:cNvPr id="107" name="Freeform 2"/>
            <p:cNvSpPr>
              <a:spLocks noChangeArrowheads="1"/>
            </p:cNvSpPr>
            <p:nvPr/>
          </p:nvSpPr>
          <p:spPr bwMode="auto">
            <a:xfrm>
              <a:off x="8742363" y="4076700"/>
              <a:ext cx="1401762" cy="19050"/>
            </a:xfrm>
            <a:custGeom>
              <a:avLst/>
              <a:gdLst>
                <a:gd name="T0" fmla="*/ 3850 w 3893"/>
                <a:gd name="T1" fmla="*/ 25 h 54"/>
                <a:gd name="T2" fmla="*/ 3727 w 3893"/>
                <a:gd name="T3" fmla="*/ 19 h 54"/>
                <a:gd name="T4" fmla="*/ 3534 w 3893"/>
                <a:gd name="T5" fmla="*/ 16 h 54"/>
                <a:gd name="T6" fmla="*/ 3285 w 3893"/>
                <a:gd name="T7" fmla="*/ 11 h 54"/>
                <a:gd name="T8" fmla="*/ 2991 w 3893"/>
                <a:gd name="T9" fmla="*/ 5 h 54"/>
                <a:gd name="T10" fmla="*/ 2661 w 3893"/>
                <a:gd name="T11" fmla="*/ 2 h 54"/>
                <a:gd name="T12" fmla="*/ 2311 w 3893"/>
                <a:gd name="T13" fmla="*/ 0 h 54"/>
                <a:gd name="T14" fmla="*/ 1948 w 3893"/>
                <a:gd name="T15" fmla="*/ 0 h 54"/>
                <a:gd name="T16" fmla="*/ 1584 w 3893"/>
                <a:gd name="T17" fmla="*/ 0 h 54"/>
                <a:gd name="T18" fmla="*/ 1231 w 3893"/>
                <a:gd name="T19" fmla="*/ 2 h 54"/>
                <a:gd name="T20" fmla="*/ 904 w 3893"/>
                <a:gd name="T21" fmla="*/ 5 h 54"/>
                <a:gd name="T22" fmla="*/ 610 w 3893"/>
                <a:gd name="T23" fmla="*/ 11 h 54"/>
                <a:gd name="T24" fmla="*/ 361 w 3893"/>
                <a:gd name="T25" fmla="*/ 16 h 54"/>
                <a:gd name="T26" fmla="*/ 168 w 3893"/>
                <a:gd name="T27" fmla="*/ 19 h 54"/>
                <a:gd name="T28" fmla="*/ 45 w 3893"/>
                <a:gd name="T29" fmla="*/ 25 h 54"/>
                <a:gd name="T30" fmla="*/ 0 w 3893"/>
                <a:gd name="T31" fmla="*/ 25 h 54"/>
                <a:gd name="T32" fmla="*/ 45 w 3893"/>
                <a:gd name="T33" fmla="*/ 28 h 54"/>
                <a:gd name="T34" fmla="*/ 168 w 3893"/>
                <a:gd name="T35" fmla="*/ 30 h 54"/>
                <a:gd name="T36" fmla="*/ 361 w 3893"/>
                <a:gd name="T37" fmla="*/ 36 h 54"/>
                <a:gd name="T38" fmla="*/ 610 w 3893"/>
                <a:gd name="T39" fmla="*/ 41 h 54"/>
                <a:gd name="T40" fmla="*/ 904 w 3893"/>
                <a:gd name="T41" fmla="*/ 47 h 54"/>
                <a:gd name="T42" fmla="*/ 1231 w 3893"/>
                <a:gd name="T43" fmla="*/ 50 h 54"/>
                <a:gd name="T44" fmla="*/ 1584 w 3893"/>
                <a:gd name="T45" fmla="*/ 53 h 54"/>
                <a:gd name="T46" fmla="*/ 1948 w 3893"/>
                <a:gd name="T47" fmla="*/ 53 h 54"/>
                <a:gd name="T48" fmla="*/ 2311 w 3893"/>
                <a:gd name="T49" fmla="*/ 53 h 54"/>
                <a:gd name="T50" fmla="*/ 2661 w 3893"/>
                <a:gd name="T51" fmla="*/ 50 h 54"/>
                <a:gd name="T52" fmla="*/ 2991 w 3893"/>
                <a:gd name="T53" fmla="*/ 47 h 54"/>
                <a:gd name="T54" fmla="*/ 3285 w 3893"/>
                <a:gd name="T55" fmla="*/ 41 h 54"/>
                <a:gd name="T56" fmla="*/ 3534 w 3893"/>
                <a:gd name="T57" fmla="*/ 36 h 54"/>
                <a:gd name="T58" fmla="*/ 3727 w 3893"/>
                <a:gd name="T59" fmla="*/ 30 h 54"/>
                <a:gd name="T60" fmla="*/ 3850 w 3893"/>
                <a:gd name="T61" fmla="*/ 28 h 54"/>
                <a:gd name="T62" fmla="*/ 3892 w 3893"/>
                <a:gd name="T63"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3" h="54">
                  <a:moveTo>
                    <a:pt x="3850" y="25"/>
                  </a:moveTo>
                  <a:lnTo>
                    <a:pt x="3850" y="25"/>
                  </a:lnTo>
                  <a:lnTo>
                    <a:pt x="3727" y="19"/>
                  </a:lnTo>
                  <a:lnTo>
                    <a:pt x="3727" y="19"/>
                  </a:lnTo>
                  <a:lnTo>
                    <a:pt x="3534" y="16"/>
                  </a:lnTo>
                  <a:lnTo>
                    <a:pt x="3534" y="16"/>
                  </a:lnTo>
                  <a:lnTo>
                    <a:pt x="3285" y="11"/>
                  </a:lnTo>
                  <a:lnTo>
                    <a:pt x="3285" y="11"/>
                  </a:lnTo>
                  <a:lnTo>
                    <a:pt x="2991" y="5"/>
                  </a:lnTo>
                  <a:lnTo>
                    <a:pt x="2991" y="5"/>
                  </a:lnTo>
                  <a:lnTo>
                    <a:pt x="2661" y="2"/>
                  </a:lnTo>
                  <a:lnTo>
                    <a:pt x="2661" y="2"/>
                  </a:lnTo>
                  <a:lnTo>
                    <a:pt x="2311" y="0"/>
                  </a:lnTo>
                  <a:lnTo>
                    <a:pt x="2311" y="0"/>
                  </a:lnTo>
                  <a:lnTo>
                    <a:pt x="1948" y="0"/>
                  </a:lnTo>
                  <a:lnTo>
                    <a:pt x="1948" y="0"/>
                  </a:lnTo>
                  <a:lnTo>
                    <a:pt x="1584" y="0"/>
                  </a:lnTo>
                  <a:lnTo>
                    <a:pt x="1584" y="0"/>
                  </a:lnTo>
                  <a:lnTo>
                    <a:pt x="1231" y="2"/>
                  </a:lnTo>
                  <a:lnTo>
                    <a:pt x="1231" y="2"/>
                  </a:lnTo>
                  <a:lnTo>
                    <a:pt x="904" y="5"/>
                  </a:lnTo>
                  <a:lnTo>
                    <a:pt x="904" y="5"/>
                  </a:lnTo>
                  <a:lnTo>
                    <a:pt x="610" y="11"/>
                  </a:lnTo>
                  <a:lnTo>
                    <a:pt x="610" y="11"/>
                  </a:lnTo>
                  <a:lnTo>
                    <a:pt x="361" y="16"/>
                  </a:lnTo>
                  <a:lnTo>
                    <a:pt x="361" y="16"/>
                  </a:lnTo>
                  <a:lnTo>
                    <a:pt x="168" y="19"/>
                  </a:lnTo>
                  <a:lnTo>
                    <a:pt x="168" y="19"/>
                  </a:lnTo>
                  <a:lnTo>
                    <a:pt x="45" y="25"/>
                  </a:lnTo>
                  <a:lnTo>
                    <a:pt x="45" y="25"/>
                  </a:lnTo>
                  <a:lnTo>
                    <a:pt x="0" y="25"/>
                  </a:lnTo>
                  <a:lnTo>
                    <a:pt x="0" y="25"/>
                  </a:lnTo>
                  <a:lnTo>
                    <a:pt x="45" y="28"/>
                  </a:lnTo>
                  <a:lnTo>
                    <a:pt x="45" y="28"/>
                  </a:lnTo>
                  <a:lnTo>
                    <a:pt x="168" y="30"/>
                  </a:lnTo>
                  <a:lnTo>
                    <a:pt x="168" y="30"/>
                  </a:lnTo>
                  <a:lnTo>
                    <a:pt x="361" y="36"/>
                  </a:lnTo>
                  <a:lnTo>
                    <a:pt x="361" y="36"/>
                  </a:lnTo>
                  <a:lnTo>
                    <a:pt x="610" y="41"/>
                  </a:lnTo>
                  <a:lnTo>
                    <a:pt x="610" y="41"/>
                  </a:lnTo>
                  <a:lnTo>
                    <a:pt x="904" y="47"/>
                  </a:lnTo>
                  <a:lnTo>
                    <a:pt x="904" y="47"/>
                  </a:lnTo>
                  <a:lnTo>
                    <a:pt x="1231" y="50"/>
                  </a:lnTo>
                  <a:lnTo>
                    <a:pt x="1231" y="50"/>
                  </a:lnTo>
                  <a:lnTo>
                    <a:pt x="1584" y="53"/>
                  </a:lnTo>
                  <a:lnTo>
                    <a:pt x="1584" y="53"/>
                  </a:lnTo>
                  <a:lnTo>
                    <a:pt x="1948" y="53"/>
                  </a:lnTo>
                  <a:lnTo>
                    <a:pt x="1948" y="53"/>
                  </a:lnTo>
                  <a:lnTo>
                    <a:pt x="2311" y="53"/>
                  </a:lnTo>
                  <a:lnTo>
                    <a:pt x="2311" y="53"/>
                  </a:lnTo>
                  <a:lnTo>
                    <a:pt x="2661" y="50"/>
                  </a:lnTo>
                  <a:lnTo>
                    <a:pt x="2661" y="50"/>
                  </a:lnTo>
                  <a:lnTo>
                    <a:pt x="2991" y="47"/>
                  </a:lnTo>
                  <a:lnTo>
                    <a:pt x="2991" y="47"/>
                  </a:lnTo>
                  <a:lnTo>
                    <a:pt x="3285" y="41"/>
                  </a:lnTo>
                  <a:lnTo>
                    <a:pt x="3285" y="41"/>
                  </a:lnTo>
                  <a:lnTo>
                    <a:pt x="3534" y="36"/>
                  </a:lnTo>
                  <a:lnTo>
                    <a:pt x="3534" y="36"/>
                  </a:lnTo>
                  <a:lnTo>
                    <a:pt x="3727" y="30"/>
                  </a:lnTo>
                  <a:lnTo>
                    <a:pt x="3727" y="30"/>
                  </a:lnTo>
                  <a:lnTo>
                    <a:pt x="3850" y="28"/>
                  </a:lnTo>
                  <a:lnTo>
                    <a:pt x="3850" y="28"/>
                  </a:lnTo>
                  <a:lnTo>
                    <a:pt x="3892" y="25"/>
                  </a:lnTo>
                  <a:lnTo>
                    <a:pt x="3892" y="25"/>
                  </a:lnTo>
                  <a:lnTo>
                    <a:pt x="3850" y="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3"/>
            <p:cNvSpPr>
              <a:spLocks noChangeArrowheads="1"/>
            </p:cNvSpPr>
            <p:nvPr/>
          </p:nvSpPr>
          <p:spPr bwMode="auto">
            <a:xfrm>
              <a:off x="9088438" y="3143250"/>
              <a:ext cx="701675" cy="893763"/>
            </a:xfrm>
            <a:custGeom>
              <a:avLst/>
              <a:gdLst>
                <a:gd name="T0" fmla="*/ 294 w 1951"/>
                <a:gd name="T1" fmla="*/ 1879 h 2482"/>
                <a:gd name="T2" fmla="*/ 713 w 1951"/>
                <a:gd name="T3" fmla="*/ 2299 h 2482"/>
                <a:gd name="T4" fmla="*/ 856 w 1951"/>
                <a:gd name="T5" fmla="*/ 2439 h 2482"/>
                <a:gd name="T6" fmla="*/ 876 w 1951"/>
                <a:gd name="T7" fmla="*/ 2453 h 2482"/>
                <a:gd name="T8" fmla="*/ 940 w 1951"/>
                <a:gd name="T9" fmla="*/ 2478 h 2482"/>
                <a:gd name="T10" fmla="*/ 1013 w 1951"/>
                <a:gd name="T11" fmla="*/ 2472 h 2482"/>
                <a:gd name="T12" fmla="*/ 1074 w 1951"/>
                <a:gd name="T13" fmla="*/ 2436 h 2482"/>
                <a:gd name="T14" fmla="*/ 1281 w 1951"/>
                <a:gd name="T15" fmla="*/ 2237 h 2482"/>
                <a:gd name="T16" fmla="*/ 1877 w 1951"/>
                <a:gd name="T17" fmla="*/ 1662 h 2482"/>
                <a:gd name="T18" fmla="*/ 1922 w 1951"/>
                <a:gd name="T19" fmla="*/ 1620 h 2482"/>
                <a:gd name="T20" fmla="*/ 1939 w 1951"/>
                <a:gd name="T21" fmla="*/ 1594 h 2482"/>
                <a:gd name="T22" fmla="*/ 1950 w 1951"/>
                <a:gd name="T23" fmla="*/ 1558 h 2482"/>
                <a:gd name="T24" fmla="*/ 1944 w 1951"/>
                <a:gd name="T25" fmla="*/ 1528 h 2482"/>
                <a:gd name="T26" fmla="*/ 1936 w 1951"/>
                <a:gd name="T27" fmla="*/ 1513 h 2482"/>
                <a:gd name="T28" fmla="*/ 1913 w 1951"/>
                <a:gd name="T29" fmla="*/ 1496 h 2482"/>
                <a:gd name="T30" fmla="*/ 1883 w 1951"/>
                <a:gd name="T31" fmla="*/ 1488 h 2482"/>
                <a:gd name="T32" fmla="*/ 1804 w 1951"/>
                <a:gd name="T33" fmla="*/ 1485 h 2482"/>
                <a:gd name="T34" fmla="*/ 1446 w 1951"/>
                <a:gd name="T35" fmla="*/ 1488 h 2482"/>
                <a:gd name="T36" fmla="*/ 1441 w 1951"/>
                <a:gd name="T37" fmla="*/ 1488 h 2482"/>
                <a:gd name="T38" fmla="*/ 1418 w 1951"/>
                <a:gd name="T39" fmla="*/ 1483 h 2482"/>
                <a:gd name="T40" fmla="*/ 1371 w 1951"/>
                <a:gd name="T41" fmla="*/ 1446 h 2482"/>
                <a:gd name="T42" fmla="*/ 1357 w 1951"/>
                <a:gd name="T43" fmla="*/ 1410 h 2482"/>
                <a:gd name="T44" fmla="*/ 1357 w 1951"/>
                <a:gd name="T45" fmla="*/ 1385 h 2482"/>
                <a:gd name="T46" fmla="*/ 1349 w 1951"/>
                <a:gd name="T47" fmla="*/ 791 h 2482"/>
                <a:gd name="T48" fmla="*/ 1335 w 1951"/>
                <a:gd name="T49" fmla="*/ 218 h 2482"/>
                <a:gd name="T50" fmla="*/ 1323 w 1951"/>
                <a:gd name="T51" fmla="*/ 58 h 2482"/>
                <a:gd name="T52" fmla="*/ 1312 w 1951"/>
                <a:gd name="T53" fmla="*/ 467 h 2482"/>
                <a:gd name="T54" fmla="*/ 1298 w 1951"/>
                <a:gd name="T55" fmla="*/ 1175 h 2482"/>
                <a:gd name="T56" fmla="*/ 1295 w 1951"/>
                <a:gd name="T57" fmla="*/ 1407 h 2482"/>
                <a:gd name="T58" fmla="*/ 1304 w 1951"/>
                <a:gd name="T59" fmla="*/ 1446 h 2482"/>
                <a:gd name="T60" fmla="*/ 1337 w 1951"/>
                <a:gd name="T61" fmla="*/ 1505 h 2482"/>
                <a:gd name="T62" fmla="*/ 1396 w 1951"/>
                <a:gd name="T63" fmla="*/ 1544 h 2482"/>
                <a:gd name="T64" fmla="*/ 1432 w 1951"/>
                <a:gd name="T65" fmla="*/ 1553 h 2482"/>
                <a:gd name="T66" fmla="*/ 1460 w 1951"/>
                <a:gd name="T67" fmla="*/ 1553 h 2482"/>
                <a:gd name="T68" fmla="*/ 1833 w 1951"/>
                <a:gd name="T69" fmla="*/ 1555 h 2482"/>
                <a:gd name="T70" fmla="*/ 1869 w 1951"/>
                <a:gd name="T71" fmla="*/ 1555 h 2482"/>
                <a:gd name="T72" fmla="*/ 1877 w 1951"/>
                <a:gd name="T73" fmla="*/ 1561 h 2482"/>
                <a:gd name="T74" fmla="*/ 1863 w 1951"/>
                <a:gd name="T75" fmla="*/ 1578 h 2482"/>
                <a:gd name="T76" fmla="*/ 1830 w 1951"/>
                <a:gd name="T77" fmla="*/ 1611 h 2482"/>
                <a:gd name="T78" fmla="*/ 1234 w 1951"/>
                <a:gd name="T79" fmla="*/ 2187 h 2482"/>
                <a:gd name="T80" fmla="*/ 1027 w 1951"/>
                <a:gd name="T81" fmla="*/ 2388 h 2482"/>
                <a:gd name="T82" fmla="*/ 951 w 1951"/>
                <a:gd name="T83" fmla="*/ 2413 h 2482"/>
                <a:gd name="T84" fmla="*/ 906 w 1951"/>
                <a:gd name="T85" fmla="*/ 2397 h 2482"/>
                <a:gd name="T86" fmla="*/ 895 w 1951"/>
                <a:gd name="T87" fmla="*/ 2386 h 2482"/>
                <a:gd name="T88" fmla="*/ 755 w 1951"/>
                <a:gd name="T89" fmla="*/ 2254 h 2482"/>
                <a:gd name="T90" fmla="*/ 322 w 1951"/>
                <a:gd name="T91" fmla="*/ 1849 h 2482"/>
                <a:gd name="T92" fmla="*/ 36 w 1951"/>
                <a:gd name="T93" fmla="*/ 1583 h 2482"/>
                <a:gd name="T94" fmla="*/ 25 w 1951"/>
                <a:gd name="T95" fmla="*/ 1550 h 2482"/>
                <a:gd name="T96" fmla="*/ 84 w 1951"/>
                <a:gd name="T97" fmla="*/ 1530 h 2482"/>
                <a:gd name="T98" fmla="*/ 302 w 1951"/>
                <a:gd name="T99" fmla="*/ 1525 h 2482"/>
                <a:gd name="T100" fmla="*/ 140 w 1951"/>
                <a:gd name="T101" fmla="*/ 1516 h 2482"/>
                <a:gd name="T102" fmla="*/ 70 w 1951"/>
                <a:gd name="T103" fmla="*/ 1513 h 2482"/>
                <a:gd name="T104" fmla="*/ 22 w 1951"/>
                <a:gd name="T105" fmla="*/ 1525 h 2482"/>
                <a:gd name="T106" fmla="*/ 0 w 1951"/>
                <a:gd name="T107" fmla="*/ 1561 h 2482"/>
                <a:gd name="T108" fmla="*/ 17 w 1951"/>
                <a:gd name="T109" fmla="*/ 1597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51" h="2482">
                  <a:moveTo>
                    <a:pt x="39" y="1622"/>
                  </a:moveTo>
                  <a:lnTo>
                    <a:pt x="39" y="1622"/>
                  </a:lnTo>
                  <a:lnTo>
                    <a:pt x="64" y="1651"/>
                  </a:lnTo>
                  <a:lnTo>
                    <a:pt x="64" y="1651"/>
                  </a:lnTo>
                  <a:lnTo>
                    <a:pt x="294" y="1879"/>
                  </a:lnTo>
                  <a:lnTo>
                    <a:pt x="294" y="1879"/>
                  </a:lnTo>
                  <a:lnTo>
                    <a:pt x="565" y="2150"/>
                  </a:lnTo>
                  <a:lnTo>
                    <a:pt x="565" y="2150"/>
                  </a:lnTo>
                  <a:lnTo>
                    <a:pt x="713" y="2299"/>
                  </a:lnTo>
                  <a:lnTo>
                    <a:pt x="713" y="2299"/>
                  </a:lnTo>
                  <a:lnTo>
                    <a:pt x="792" y="2374"/>
                  </a:lnTo>
                  <a:lnTo>
                    <a:pt x="792" y="2374"/>
                  </a:lnTo>
                  <a:lnTo>
                    <a:pt x="831" y="2411"/>
                  </a:lnTo>
                  <a:lnTo>
                    <a:pt x="851" y="2430"/>
                  </a:lnTo>
                  <a:lnTo>
                    <a:pt x="856" y="2439"/>
                  </a:lnTo>
                  <a:lnTo>
                    <a:pt x="862" y="2441"/>
                  </a:lnTo>
                  <a:lnTo>
                    <a:pt x="865" y="2444"/>
                  </a:lnTo>
                  <a:lnTo>
                    <a:pt x="865" y="2444"/>
                  </a:lnTo>
                  <a:lnTo>
                    <a:pt x="867" y="2447"/>
                  </a:lnTo>
                  <a:lnTo>
                    <a:pt x="876" y="2453"/>
                  </a:lnTo>
                  <a:lnTo>
                    <a:pt x="876" y="2453"/>
                  </a:lnTo>
                  <a:lnTo>
                    <a:pt x="890" y="2461"/>
                  </a:lnTo>
                  <a:lnTo>
                    <a:pt x="906" y="2470"/>
                  </a:lnTo>
                  <a:lnTo>
                    <a:pt x="923" y="2475"/>
                  </a:lnTo>
                  <a:lnTo>
                    <a:pt x="940" y="2478"/>
                  </a:lnTo>
                  <a:lnTo>
                    <a:pt x="940" y="2478"/>
                  </a:lnTo>
                  <a:lnTo>
                    <a:pt x="960" y="2481"/>
                  </a:lnTo>
                  <a:lnTo>
                    <a:pt x="976" y="2481"/>
                  </a:lnTo>
                  <a:lnTo>
                    <a:pt x="993" y="2478"/>
                  </a:lnTo>
                  <a:lnTo>
                    <a:pt x="1013" y="2472"/>
                  </a:lnTo>
                  <a:lnTo>
                    <a:pt x="1013" y="2472"/>
                  </a:lnTo>
                  <a:lnTo>
                    <a:pt x="1029" y="2467"/>
                  </a:lnTo>
                  <a:lnTo>
                    <a:pt x="1043" y="2458"/>
                  </a:lnTo>
                  <a:lnTo>
                    <a:pt x="1060" y="2450"/>
                  </a:lnTo>
                  <a:lnTo>
                    <a:pt x="1074" y="2436"/>
                  </a:lnTo>
                  <a:lnTo>
                    <a:pt x="1074" y="2436"/>
                  </a:lnTo>
                  <a:lnTo>
                    <a:pt x="1116" y="2397"/>
                  </a:lnTo>
                  <a:lnTo>
                    <a:pt x="1116" y="2397"/>
                  </a:lnTo>
                  <a:lnTo>
                    <a:pt x="1281" y="2237"/>
                  </a:lnTo>
                  <a:lnTo>
                    <a:pt x="1281" y="2237"/>
                  </a:lnTo>
                  <a:lnTo>
                    <a:pt x="1623" y="1910"/>
                  </a:lnTo>
                  <a:lnTo>
                    <a:pt x="1623" y="1910"/>
                  </a:lnTo>
                  <a:lnTo>
                    <a:pt x="1793" y="1746"/>
                  </a:lnTo>
                  <a:lnTo>
                    <a:pt x="1793" y="1746"/>
                  </a:lnTo>
                  <a:lnTo>
                    <a:pt x="1877" y="1662"/>
                  </a:lnTo>
                  <a:lnTo>
                    <a:pt x="1900" y="1642"/>
                  </a:lnTo>
                  <a:lnTo>
                    <a:pt x="1911" y="1631"/>
                  </a:lnTo>
                  <a:lnTo>
                    <a:pt x="1913" y="1628"/>
                  </a:lnTo>
                  <a:lnTo>
                    <a:pt x="1916" y="1625"/>
                  </a:lnTo>
                  <a:lnTo>
                    <a:pt x="1922" y="1620"/>
                  </a:lnTo>
                  <a:lnTo>
                    <a:pt x="1922" y="1620"/>
                  </a:lnTo>
                  <a:lnTo>
                    <a:pt x="1933" y="1603"/>
                  </a:lnTo>
                  <a:lnTo>
                    <a:pt x="1933" y="1603"/>
                  </a:lnTo>
                  <a:lnTo>
                    <a:pt x="1939" y="1594"/>
                  </a:lnTo>
                  <a:lnTo>
                    <a:pt x="1939" y="1594"/>
                  </a:lnTo>
                  <a:lnTo>
                    <a:pt x="1944" y="1586"/>
                  </a:lnTo>
                  <a:lnTo>
                    <a:pt x="1944" y="1586"/>
                  </a:lnTo>
                  <a:lnTo>
                    <a:pt x="1950" y="1572"/>
                  </a:lnTo>
                  <a:lnTo>
                    <a:pt x="1950" y="1572"/>
                  </a:lnTo>
                  <a:lnTo>
                    <a:pt x="1950" y="1558"/>
                  </a:lnTo>
                  <a:lnTo>
                    <a:pt x="1950" y="1558"/>
                  </a:lnTo>
                  <a:lnTo>
                    <a:pt x="1950" y="1544"/>
                  </a:lnTo>
                  <a:lnTo>
                    <a:pt x="1950" y="1544"/>
                  </a:lnTo>
                  <a:lnTo>
                    <a:pt x="1947" y="1536"/>
                  </a:lnTo>
                  <a:lnTo>
                    <a:pt x="1944" y="1528"/>
                  </a:lnTo>
                  <a:lnTo>
                    <a:pt x="1944" y="1528"/>
                  </a:lnTo>
                  <a:lnTo>
                    <a:pt x="1939" y="1519"/>
                  </a:lnTo>
                  <a:lnTo>
                    <a:pt x="1939" y="1519"/>
                  </a:lnTo>
                  <a:lnTo>
                    <a:pt x="1936" y="1513"/>
                  </a:lnTo>
                  <a:lnTo>
                    <a:pt x="1936" y="1513"/>
                  </a:lnTo>
                  <a:lnTo>
                    <a:pt x="1930" y="1508"/>
                  </a:lnTo>
                  <a:lnTo>
                    <a:pt x="1930" y="1508"/>
                  </a:lnTo>
                  <a:lnTo>
                    <a:pt x="1925" y="1505"/>
                  </a:lnTo>
                  <a:lnTo>
                    <a:pt x="1925" y="1505"/>
                  </a:lnTo>
                  <a:lnTo>
                    <a:pt x="1913" y="1496"/>
                  </a:lnTo>
                  <a:lnTo>
                    <a:pt x="1913" y="1496"/>
                  </a:lnTo>
                  <a:lnTo>
                    <a:pt x="1908" y="1494"/>
                  </a:lnTo>
                  <a:lnTo>
                    <a:pt x="1902" y="1491"/>
                  </a:lnTo>
                  <a:lnTo>
                    <a:pt x="1902" y="1491"/>
                  </a:lnTo>
                  <a:lnTo>
                    <a:pt x="1883" y="1488"/>
                  </a:lnTo>
                  <a:lnTo>
                    <a:pt x="1863" y="1485"/>
                  </a:lnTo>
                  <a:lnTo>
                    <a:pt x="1855" y="1485"/>
                  </a:lnTo>
                  <a:lnTo>
                    <a:pt x="1847" y="1485"/>
                  </a:lnTo>
                  <a:lnTo>
                    <a:pt x="1833" y="1485"/>
                  </a:lnTo>
                  <a:lnTo>
                    <a:pt x="1804" y="1485"/>
                  </a:lnTo>
                  <a:lnTo>
                    <a:pt x="1804" y="1485"/>
                  </a:lnTo>
                  <a:lnTo>
                    <a:pt x="1687" y="1485"/>
                  </a:lnTo>
                  <a:lnTo>
                    <a:pt x="1687" y="1485"/>
                  </a:lnTo>
                  <a:lnTo>
                    <a:pt x="1460" y="1488"/>
                  </a:lnTo>
                  <a:lnTo>
                    <a:pt x="1446" y="1488"/>
                  </a:lnTo>
                  <a:lnTo>
                    <a:pt x="1446" y="1488"/>
                  </a:lnTo>
                  <a:lnTo>
                    <a:pt x="1446" y="1488"/>
                  </a:lnTo>
                  <a:lnTo>
                    <a:pt x="1446" y="1488"/>
                  </a:lnTo>
                  <a:lnTo>
                    <a:pt x="1441" y="1488"/>
                  </a:lnTo>
                  <a:lnTo>
                    <a:pt x="1441" y="1488"/>
                  </a:lnTo>
                  <a:lnTo>
                    <a:pt x="1435" y="1488"/>
                  </a:lnTo>
                  <a:lnTo>
                    <a:pt x="1435" y="1488"/>
                  </a:lnTo>
                  <a:lnTo>
                    <a:pt x="1427" y="1485"/>
                  </a:lnTo>
                  <a:lnTo>
                    <a:pt x="1427" y="1485"/>
                  </a:lnTo>
                  <a:lnTo>
                    <a:pt x="1418" y="1483"/>
                  </a:lnTo>
                  <a:lnTo>
                    <a:pt x="1418" y="1483"/>
                  </a:lnTo>
                  <a:lnTo>
                    <a:pt x="1399" y="1474"/>
                  </a:lnTo>
                  <a:lnTo>
                    <a:pt x="1382" y="1463"/>
                  </a:lnTo>
                  <a:lnTo>
                    <a:pt x="1382" y="1463"/>
                  </a:lnTo>
                  <a:lnTo>
                    <a:pt x="1371" y="1446"/>
                  </a:lnTo>
                  <a:lnTo>
                    <a:pt x="1363" y="1427"/>
                  </a:lnTo>
                  <a:lnTo>
                    <a:pt x="1363" y="1427"/>
                  </a:lnTo>
                  <a:lnTo>
                    <a:pt x="1360" y="1418"/>
                  </a:lnTo>
                  <a:lnTo>
                    <a:pt x="1360" y="1418"/>
                  </a:lnTo>
                  <a:lnTo>
                    <a:pt x="1357" y="1410"/>
                  </a:lnTo>
                  <a:lnTo>
                    <a:pt x="1357" y="1404"/>
                  </a:lnTo>
                  <a:lnTo>
                    <a:pt x="1357" y="1404"/>
                  </a:lnTo>
                  <a:lnTo>
                    <a:pt x="1357" y="1399"/>
                  </a:lnTo>
                  <a:lnTo>
                    <a:pt x="1357" y="1385"/>
                  </a:lnTo>
                  <a:lnTo>
                    <a:pt x="1357" y="1385"/>
                  </a:lnTo>
                  <a:lnTo>
                    <a:pt x="1354" y="1175"/>
                  </a:lnTo>
                  <a:lnTo>
                    <a:pt x="1354" y="1175"/>
                  </a:lnTo>
                  <a:lnTo>
                    <a:pt x="1351" y="976"/>
                  </a:lnTo>
                  <a:lnTo>
                    <a:pt x="1351" y="976"/>
                  </a:lnTo>
                  <a:lnTo>
                    <a:pt x="1349" y="791"/>
                  </a:lnTo>
                  <a:lnTo>
                    <a:pt x="1349" y="791"/>
                  </a:lnTo>
                  <a:lnTo>
                    <a:pt x="1340" y="467"/>
                  </a:lnTo>
                  <a:lnTo>
                    <a:pt x="1340" y="467"/>
                  </a:lnTo>
                  <a:lnTo>
                    <a:pt x="1335" y="218"/>
                  </a:lnTo>
                  <a:lnTo>
                    <a:pt x="1335" y="218"/>
                  </a:lnTo>
                  <a:lnTo>
                    <a:pt x="1329" y="58"/>
                  </a:lnTo>
                  <a:lnTo>
                    <a:pt x="1329" y="58"/>
                  </a:lnTo>
                  <a:lnTo>
                    <a:pt x="1326" y="0"/>
                  </a:lnTo>
                  <a:lnTo>
                    <a:pt x="1326" y="0"/>
                  </a:lnTo>
                  <a:lnTo>
                    <a:pt x="1323" y="58"/>
                  </a:lnTo>
                  <a:lnTo>
                    <a:pt x="1323" y="58"/>
                  </a:lnTo>
                  <a:lnTo>
                    <a:pt x="1318" y="218"/>
                  </a:lnTo>
                  <a:lnTo>
                    <a:pt x="1318" y="218"/>
                  </a:lnTo>
                  <a:lnTo>
                    <a:pt x="1312" y="467"/>
                  </a:lnTo>
                  <a:lnTo>
                    <a:pt x="1312" y="467"/>
                  </a:lnTo>
                  <a:lnTo>
                    <a:pt x="1306" y="791"/>
                  </a:lnTo>
                  <a:lnTo>
                    <a:pt x="1306" y="791"/>
                  </a:lnTo>
                  <a:lnTo>
                    <a:pt x="1301" y="976"/>
                  </a:lnTo>
                  <a:lnTo>
                    <a:pt x="1301" y="976"/>
                  </a:lnTo>
                  <a:lnTo>
                    <a:pt x="1298" y="1175"/>
                  </a:lnTo>
                  <a:lnTo>
                    <a:pt x="1298" y="1175"/>
                  </a:lnTo>
                  <a:lnTo>
                    <a:pt x="1295" y="1385"/>
                  </a:lnTo>
                  <a:lnTo>
                    <a:pt x="1295" y="1399"/>
                  </a:lnTo>
                  <a:lnTo>
                    <a:pt x="1295" y="1399"/>
                  </a:lnTo>
                  <a:lnTo>
                    <a:pt x="1295" y="1407"/>
                  </a:lnTo>
                  <a:lnTo>
                    <a:pt x="1295" y="1416"/>
                  </a:lnTo>
                  <a:lnTo>
                    <a:pt x="1295" y="1416"/>
                  </a:lnTo>
                  <a:lnTo>
                    <a:pt x="1298" y="1432"/>
                  </a:lnTo>
                  <a:lnTo>
                    <a:pt x="1298" y="1432"/>
                  </a:lnTo>
                  <a:lnTo>
                    <a:pt x="1304" y="1446"/>
                  </a:lnTo>
                  <a:lnTo>
                    <a:pt x="1304" y="1446"/>
                  </a:lnTo>
                  <a:lnTo>
                    <a:pt x="1309" y="1463"/>
                  </a:lnTo>
                  <a:lnTo>
                    <a:pt x="1318" y="1480"/>
                  </a:lnTo>
                  <a:lnTo>
                    <a:pt x="1326" y="1494"/>
                  </a:lnTo>
                  <a:lnTo>
                    <a:pt x="1337" y="1505"/>
                  </a:lnTo>
                  <a:lnTo>
                    <a:pt x="1337" y="1505"/>
                  </a:lnTo>
                  <a:lnTo>
                    <a:pt x="1351" y="1516"/>
                  </a:lnTo>
                  <a:lnTo>
                    <a:pt x="1365" y="1528"/>
                  </a:lnTo>
                  <a:lnTo>
                    <a:pt x="1379" y="1536"/>
                  </a:lnTo>
                  <a:lnTo>
                    <a:pt x="1396" y="1544"/>
                  </a:lnTo>
                  <a:lnTo>
                    <a:pt x="1396" y="1544"/>
                  </a:lnTo>
                  <a:lnTo>
                    <a:pt x="1413" y="1547"/>
                  </a:lnTo>
                  <a:lnTo>
                    <a:pt x="1413" y="1547"/>
                  </a:lnTo>
                  <a:lnTo>
                    <a:pt x="1432" y="1553"/>
                  </a:lnTo>
                  <a:lnTo>
                    <a:pt x="1432" y="1553"/>
                  </a:lnTo>
                  <a:lnTo>
                    <a:pt x="1438" y="1553"/>
                  </a:lnTo>
                  <a:lnTo>
                    <a:pt x="1441" y="1553"/>
                  </a:lnTo>
                  <a:lnTo>
                    <a:pt x="1444" y="1553"/>
                  </a:lnTo>
                  <a:lnTo>
                    <a:pt x="1446" y="1553"/>
                  </a:lnTo>
                  <a:lnTo>
                    <a:pt x="1460" y="1553"/>
                  </a:lnTo>
                  <a:lnTo>
                    <a:pt x="1460" y="1553"/>
                  </a:lnTo>
                  <a:lnTo>
                    <a:pt x="1687" y="1555"/>
                  </a:lnTo>
                  <a:lnTo>
                    <a:pt x="1687" y="1555"/>
                  </a:lnTo>
                  <a:lnTo>
                    <a:pt x="1804" y="1555"/>
                  </a:lnTo>
                  <a:lnTo>
                    <a:pt x="1833" y="1555"/>
                  </a:lnTo>
                  <a:lnTo>
                    <a:pt x="1847" y="1555"/>
                  </a:lnTo>
                  <a:lnTo>
                    <a:pt x="1855" y="1555"/>
                  </a:lnTo>
                  <a:lnTo>
                    <a:pt x="1861" y="1555"/>
                  </a:lnTo>
                  <a:lnTo>
                    <a:pt x="1861" y="1555"/>
                  </a:lnTo>
                  <a:lnTo>
                    <a:pt x="1869" y="1555"/>
                  </a:lnTo>
                  <a:lnTo>
                    <a:pt x="1869" y="1555"/>
                  </a:lnTo>
                  <a:lnTo>
                    <a:pt x="1877" y="1558"/>
                  </a:lnTo>
                  <a:lnTo>
                    <a:pt x="1877" y="1558"/>
                  </a:lnTo>
                  <a:lnTo>
                    <a:pt x="1877" y="1561"/>
                  </a:lnTo>
                  <a:lnTo>
                    <a:pt x="1877" y="1561"/>
                  </a:lnTo>
                  <a:lnTo>
                    <a:pt x="1874" y="1564"/>
                  </a:lnTo>
                  <a:lnTo>
                    <a:pt x="1874" y="1564"/>
                  </a:lnTo>
                  <a:lnTo>
                    <a:pt x="1869" y="1572"/>
                  </a:lnTo>
                  <a:lnTo>
                    <a:pt x="1866" y="1575"/>
                  </a:lnTo>
                  <a:lnTo>
                    <a:pt x="1863" y="1578"/>
                  </a:lnTo>
                  <a:lnTo>
                    <a:pt x="1861" y="1581"/>
                  </a:lnTo>
                  <a:lnTo>
                    <a:pt x="1861" y="1581"/>
                  </a:lnTo>
                  <a:lnTo>
                    <a:pt x="1849" y="1592"/>
                  </a:lnTo>
                  <a:lnTo>
                    <a:pt x="1830" y="1611"/>
                  </a:lnTo>
                  <a:lnTo>
                    <a:pt x="1830" y="1611"/>
                  </a:lnTo>
                  <a:lnTo>
                    <a:pt x="1743" y="1692"/>
                  </a:lnTo>
                  <a:lnTo>
                    <a:pt x="1743" y="1692"/>
                  </a:lnTo>
                  <a:lnTo>
                    <a:pt x="1572" y="1858"/>
                  </a:lnTo>
                  <a:lnTo>
                    <a:pt x="1572" y="1858"/>
                  </a:lnTo>
                  <a:lnTo>
                    <a:pt x="1234" y="2187"/>
                  </a:lnTo>
                  <a:lnTo>
                    <a:pt x="1234" y="2187"/>
                  </a:lnTo>
                  <a:lnTo>
                    <a:pt x="1069" y="2349"/>
                  </a:lnTo>
                  <a:lnTo>
                    <a:pt x="1069" y="2349"/>
                  </a:lnTo>
                  <a:lnTo>
                    <a:pt x="1027" y="2388"/>
                  </a:lnTo>
                  <a:lnTo>
                    <a:pt x="1027" y="2388"/>
                  </a:lnTo>
                  <a:lnTo>
                    <a:pt x="1010" y="2402"/>
                  </a:lnTo>
                  <a:lnTo>
                    <a:pt x="990" y="2411"/>
                  </a:lnTo>
                  <a:lnTo>
                    <a:pt x="990" y="2411"/>
                  </a:lnTo>
                  <a:lnTo>
                    <a:pt x="971" y="2413"/>
                  </a:lnTo>
                  <a:lnTo>
                    <a:pt x="951" y="2413"/>
                  </a:lnTo>
                  <a:lnTo>
                    <a:pt x="931" y="2408"/>
                  </a:lnTo>
                  <a:lnTo>
                    <a:pt x="912" y="2399"/>
                  </a:lnTo>
                  <a:lnTo>
                    <a:pt x="909" y="2397"/>
                  </a:lnTo>
                  <a:lnTo>
                    <a:pt x="909" y="2397"/>
                  </a:lnTo>
                  <a:lnTo>
                    <a:pt x="906" y="2397"/>
                  </a:lnTo>
                  <a:lnTo>
                    <a:pt x="904" y="2394"/>
                  </a:lnTo>
                  <a:lnTo>
                    <a:pt x="898" y="2388"/>
                  </a:lnTo>
                  <a:lnTo>
                    <a:pt x="898" y="2388"/>
                  </a:lnTo>
                  <a:lnTo>
                    <a:pt x="898" y="2388"/>
                  </a:lnTo>
                  <a:lnTo>
                    <a:pt x="895" y="2386"/>
                  </a:lnTo>
                  <a:lnTo>
                    <a:pt x="876" y="2366"/>
                  </a:lnTo>
                  <a:lnTo>
                    <a:pt x="876" y="2366"/>
                  </a:lnTo>
                  <a:lnTo>
                    <a:pt x="834" y="2329"/>
                  </a:lnTo>
                  <a:lnTo>
                    <a:pt x="834" y="2329"/>
                  </a:lnTo>
                  <a:lnTo>
                    <a:pt x="755" y="2254"/>
                  </a:lnTo>
                  <a:lnTo>
                    <a:pt x="755" y="2254"/>
                  </a:lnTo>
                  <a:lnTo>
                    <a:pt x="604" y="2111"/>
                  </a:lnTo>
                  <a:lnTo>
                    <a:pt x="604" y="2111"/>
                  </a:lnTo>
                  <a:lnTo>
                    <a:pt x="322" y="1849"/>
                  </a:lnTo>
                  <a:lnTo>
                    <a:pt x="322" y="1849"/>
                  </a:lnTo>
                  <a:lnTo>
                    <a:pt x="84" y="1628"/>
                  </a:lnTo>
                  <a:lnTo>
                    <a:pt x="84" y="1628"/>
                  </a:lnTo>
                  <a:lnTo>
                    <a:pt x="59" y="1606"/>
                  </a:lnTo>
                  <a:lnTo>
                    <a:pt x="59" y="1606"/>
                  </a:lnTo>
                  <a:lnTo>
                    <a:pt x="36" y="1583"/>
                  </a:lnTo>
                  <a:lnTo>
                    <a:pt x="36" y="1583"/>
                  </a:lnTo>
                  <a:lnTo>
                    <a:pt x="28" y="1569"/>
                  </a:lnTo>
                  <a:lnTo>
                    <a:pt x="25" y="1558"/>
                  </a:lnTo>
                  <a:lnTo>
                    <a:pt x="25" y="1558"/>
                  </a:lnTo>
                  <a:lnTo>
                    <a:pt x="25" y="1550"/>
                  </a:lnTo>
                  <a:lnTo>
                    <a:pt x="33" y="1542"/>
                  </a:lnTo>
                  <a:lnTo>
                    <a:pt x="33" y="1542"/>
                  </a:lnTo>
                  <a:lnTo>
                    <a:pt x="45" y="1536"/>
                  </a:lnTo>
                  <a:lnTo>
                    <a:pt x="56" y="1533"/>
                  </a:lnTo>
                  <a:lnTo>
                    <a:pt x="84" y="1530"/>
                  </a:lnTo>
                  <a:lnTo>
                    <a:pt x="84" y="1530"/>
                  </a:lnTo>
                  <a:lnTo>
                    <a:pt x="140" y="1530"/>
                  </a:lnTo>
                  <a:lnTo>
                    <a:pt x="140" y="1530"/>
                  </a:lnTo>
                  <a:lnTo>
                    <a:pt x="302" y="1525"/>
                  </a:lnTo>
                  <a:lnTo>
                    <a:pt x="302" y="1525"/>
                  </a:lnTo>
                  <a:lnTo>
                    <a:pt x="358" y="1522"/>
                  </a:lnTo>
                  <a:lnTo>
                    <a:pt x="358" y="1522"/>
                  </a:lnTo>
                  <a:lnTo>
                    <a:pt x="302" y="1522"/>
                  </a:lnTo>
                  <a:lnTo>
                    <a:pt x="302" y="1522"/>
                  </a:lnTo>
                  <a:lnTo>
                    <a:pt x="140" y="1516"/>
                  </a:lnTo>
                  <a:lnTo>
                    <a:pt x="140" y="1516"/>
                  </a:lnTo>
                  <a:lnTo>
                    <a:pt x="84" y="1513"/>
                  </a:lnTo>
                  <a:lnTo>
                    <a:pt x="84" y="1513"/>
                  </a:lnTo>
                  <a:lnTo>
                    <a:pt x="70" y="1513"/>
                  </a:lnTo>
                  <a:lnTo>
                    <a:pt x="70" y="1513"/>
                  </a:lnTo>
                  <a:lnTo>
                    <a:pt x="56" y="1513"/>
                  </a:lnTo>
                  <a:lnTo>
                    <a:pt x="56" y="1513"/>
                  </a:lnTo>
                  <a:lnTo>
                    <a:pt x="39" y="1516"/>
                  </a:lnTo>
                  <a:lnTo>
                    <a:pt x="22" y="1525"/>
                  </a:lnTo>
                  <a:lnTo>
                    <a:pt x="22" y="1525"/>
                  </a:lnTo>
                  <a:lnTo>
                    <a:pt x="14" y="1530"/>
                  </a:lnTo>
                  <a:lnTo>
                    <a:pt x="6" y="1539"/>
                  </a:lnTo>
                  <a:lnTo>
                    <a:pt x="6" y="1539"/>
                  </a:lnTo>
                  <a:lnTo>
                    <a:pt x="3" y="1550"/>
                  </a:lnTo>
                  <a:lnTo>
                    <a:pt x="0" y="1561"/>
                  </a:lnTo>
                  <a:lnTo>
                    <a:pt x="0" y="1561"/>
                  </a:lnTo>
                  <a:lnTo>
                    <a:pt x="3" y="1569"/>
                  </a:lnTo>
                  <a:lnTo>
                    <a:pt x="6" y="1581"/>
                  </a:lnTo>
                  <a:lnTo>
                    <a:pt x="17" y="1597"/>
                  </a:lnTo>
                  <a:lnTo>
                    <a:pt x="17" y="1597"/>
                  </a:lnTo>
                  <a:lnTo>
                    <a:pt x="28" y="1611"/>
                  </a:lnTo>
                  <a:lnTo>
                    <a:pt x="39" y="16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4"/>
            <p:cNvSpPr>
              <a:spLocks noChangeArrowheads="1"/>
            </p:cNvSpPr>
            <p:nvPr/>
          </p:nvSpPr>
          <p:spPr bwMode="auto">
            <a:xfrm>
              <a:off x="9293225" y="3143250"/>
              <a:ext cx="26988" cy="547688"/>
            </a:xfrm>
            <a:custGeom>
              <a:avLst/>
              <a:gdLst>
                <a:gd name="T0" fmla="*/ 5 w 73"/>
                <a:gd name="T1" fmla="*/ 1040 h 1520"/>
                <a:gd name="T2" fmla="*/ 11 w 73"/>
                <a:gd name="T3" fmla="*/ 1166 h 1520"/>
                <a:gd name="T4" fmla="*/ 17 w 73"/>
                <a:gd name="T5" fmla="*/ 1284 h 1520"/>
                <a:gd name="T6" fmla="*/ 25 w 73"/>
                <a:gd name="T7" fmla="*/ 1379 h 1520"/>
                <a:gd name="T8" fmla="*/ 31 w 73"/>
                <a:gd name="T9" fmla="*/ 1455 h 1520"/>
                <a:gd name="T10" fmla="*/ 36 w 73"/>
                <a:gd name="T11" fmla="*/ 1502 h 1520"/>
                <a:gd name="T12" fmla="*/ 39 w 73"/>
                <a:gd name="T13" fmla="*/ 1519 h 1520"/>
                <a:gd name="T14" fmla="*/ 42 w 73"/>
                <a:gd name="T15" fmla="*/ 1502 h 1520"/>
                <a:gd name="T16" fmla="*/ 45 w 73"/>
                <a:gd name="T17" fmla="*/ 1455 h 1520"/>
                <a:gd name="T18" fmla="*/ 53 w 73"/>
                <a:gd name="T19" fmla="*/ 1379 h 1520"/>
                <a:gd name="T20" fmla="*/ 58 w 73"/>
                <a:gd name="T21" fmla="*/ 1284 h 1520"/>
                <a:gd name="T22" fmla="*/ 64 w 73"/>
                <a:gd name="T23" fmla="*/ 1166 h 1520"/>
                <a:gd name="T24" fmla="*/ 70 w 73"/>
                <a:gd name="T25" fmla="*/ 1040 h 1520"/>
                <a:gd name="T26" fmla="*/ 72 w 73"/>
                <a:gd name="T27" fmla="*/ 900 h 1520"/>
                <a:gd name="T28" fmla="*/ 72 w 73"/>
                <a:gd name="T29" fmla="*/ 761 h 1520"/>
                <a:gd name="T30" fmla="*/ 72 w 73"/>
                <a:gd name="T31" fmla="*/ 618 h 1520"/>
                <a:gd name="T32" fmla="*/ 70 w 73"/>
                <a:gd name="T33" fmla="*/ 481 h 1520"/>
                <a:gd name="T34" fmla="*/ 64 w 73"/>
                <a:gd name="T35" fmla="*/ 352 h 1520"/>
                <a:gd name="T36" fmla="*/ 58 w 73"/>
                <a:gd name="T37" fmla="*/ 238 h 1520"/>
                <a:gd name="T38" fmla="*/ 50 w 73"/>
                <a:gd name="T39" fmla="*/ 140 h 1520"/>
                <a:gd name="T40" fmla="*/ 45 w 73"/>
                <a:gd name="T41" fmla="*/ 67 h 1520"/>
                <a:gd name="T42" fmla="*/ 39 w 73"/>
                <a:gd name="T43" fmla="*/ 16 h 1520"/>
                <a:gd name="T44" fmla="*/ 36 w 73"/>
                <a:gd name="T45" fmla="*/ 0 h 1520"/>
                <a:gd name="T46" fmla="*/ 33 w 73"/>
                <a:gd name="T47" fmla="*/ 16 h 1520"/>
                <a:gd name="T48" fmla="*/ 28 w 73"/>
                <a:gd name="T49" fmla="*/ 67 h 1520"/>
                <a:gd name="T50" fmla="*/ 22 w 73"/>
                <a:gd name="T51" fmla="*/ 140 h 1520"/>
                <a:gd name="T52" fmla="*/ 17 w 73"/>
                <a:gd name="T53" fmla="*/ 238 h 1520"/>
                <a:gd name="T54" fmla="*/ 8 w 73"/>
                <a:gd name="T55" fmla="*/ 352 h 1520"/>
                <a:gd name="T56" fmla="*/ 5 w 73"/>
                <a:gd name="T57" fmla="*/ 481 h 1520"/>
                <a:gd name="T58" fmla="*/ 2 w 73"/>
                <a:gd name="T59" fmla="*/ 618 h 1520"/>
                <a:gd name="T60" fmla="*/ 0 w 73"/>
                <a:gd name="T61" fmla="*/ 761 h 1520"/>
                <a:gd name="T62" fmla="*/ 2 w 73"/>
                <a:gd name="T63" fmla="*/ 903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520">
                  <a:moveTo>
                    <a:pt x="5" y="1040"/>
                  </a:moveTo>
                  <a:lnTo>
                    <a:pt x="5" y="1040"/>
                  </a:lnTo>
                  <a:lnTo>
                    <a:pt x="11" y="1166"/>
                  </a:lnTo>
                  <a:lnTo>
                    <a:pt x="11" y="1166"/>
                  </a:lnTo>
                  <a:lnTo>
                    <a:pt x="17" y="1284"/>
                  </a:lnTo>
                  <a:lnTo>
                    <a:pt x="17" y="1284"/>
                  </a:lnTo>
                  <a:lnTo>
                    <a:pt x="25" y="1379"/>
                  </a:lnTo>
                  <a:lnTo>
                    <a:pt x="25" y="1379"/>
                  </a:lnTo>
                  <a:lnTo>
                    <a:pt x="31" y="1455"/>
                  </a:lnTo>
                  <a:lnTo>
                    <a:pt x="31" y="1455"/>
                  </a:lnTo>
                  <a:lnTo>
                    <a:pt x="36" y="1502"/>
                  </a:lnTo>
                  <a:lnTo>
                    <a:pt x="36" y="1502"/>
                  </a:lnTo>
                  <a:lnTo>
                    <a:pt x="39" y="1519"/>
                  </a:lnTo>
                  <a:lnTo>
                    <a:pt x="39" y="1519"/>
                  </a:lnTo>
                  <a:lnTo>
                    <a:pt x="42" y="1502"/>
                  </a:lnTo>
                  <a:lnTo>
                    <a:pt x="42" y="1502"/>
                  </a:lnTo>
                  <a:lnTo>
                    <a:pt x="45" y="1455"/>
                  </a:lnTo>
                  <a:lnTo>
                    <a:pt x="45" y="1455"/>
                  </a:lnTo>
                  <a:lnTo>
                    <a:pt x="53" y="1379"/>
                  </a:lnTo>
                  <a:lnTo>
                    <a:pt x="53" y="1379"/>
                  </a:lnTo>
                  <a:lnTo>
                    <a:pt x="58" y="1284"/>
                  </a:lnTo>
                  <a:lnTo>
                    <a:pt x="58" y="1284"/>
                  </a:lnTo>
                  <a:lnTo>
                    <a:pt x="64" y="1166"/>
                  </a:lnTo>
                  <a:lnTo>
                    <a:pt x="64" y="1166"/>
                  </a:lnTo>
                  <a:lnTo>
                    <a:pt x="70" y="1040"/>
                  </a:lnTo>
                  <a:lnTo>
                    <a:pt x="70" y="1040"/>
                  </a:lnTo>
                  <a:lnTo>
                    <a:pt x="72" y="900"/>
                  </a:lnTo>
                  <a:lnTo>
                    <a:pt x="72" y="900"/>
                  </a:lnTo>
                  <a:lnTo>
                    <a:pt x="72" y="761"/>
                  </a:lnTo>
                  <a:lnTo>
                    <a:pt x="72" y="761"/>
                  </a:lnTo>
                  <a:lnTo>
                    <a:pt x="72" y="618"/>
                  </a:lnTo>
                  <a:lnTo>
                    <a:pt x="72" y="618"/>
                  </a:lnTo>
                  <a:lnTo>
                    <a:pt x="70" y="481"/>
                  </a:lnTo>
                  <a:lnTo>
                    <a:pt x="70" y="481"/>
                  </a:lnTo>
                  <a:lnTo>
                    <a:pt x="64" y="352"/>
                  </a:lnTo>
                  <a:lnTo>
                    <a:pt x="64" y="352"/>
                  </a:lnTo>
                  <a:lnTo>
                    <a:pt x="58" y="238"/>
                  </a:lnTo>
                  <a:lnTo>
                    <a:pt x="58" y="238"/>
                  </a:lnTo>
                  <a:lnTo>
                    <a:pt x="50" y="140"/>
                  </a:lnTo>
                  <a:lnTo>
                    <a:pt x="50" y="140"/>
                  </a:lnTo>
                  <a:lnTo>
                    <a:pt x="45" y="67"/>
                  </a:lnTo>
                  <a:lnTo>
                    <a:pt x="45" y="67"/>
                  </a:lnTo>
                  <a:lnTo>
                    <a:pt x="39" y="16"/>
                  </a:lnTo>
                  <a:lnTo>
                    <a:pt x="39" y="16"/>
                  </a:lnTo>
                  <a:lnTo>
                    <a:pt x="36" y="0"/>
                  </a:lnTo>
                  <a:lnTo>
                    <a:pt x="36" y="0"/>
                  </a:lnTo>
                  <a:lnTo>
                    <a:pt x="33" y="16"/>
                  </a:lnTo>
                  <a:lnTo>
                    <a:pt x="33" y="16"/>
                  </a:lnTo>
                  <a:lnTo>
                    <a:pt x="28" y="67"/>
                  </a:lnTo>
                  <a:lnTo>
                    <a:pt x="28" y="67"/>
                  </a:lnTo>
                  <a:lnTo>
                    <a:pt x="22" y="140"/>
                  </a:lnTo>
                  <a:lnTo>
                    <a:pt x="22" y="140"/>
                  </a:lnTo>
                  <a:lnTo>
                    <a:pt x="17" y="238"/>
                  </a:lnTo>
                  <a:lnTo>
                    <a:pt x="17" y="238"/>
                  </a:lnTo>
                  <a:lnTo>
                    <a:pt x="8" y="352"/>
                  </a:lnTo>
                  <a:lnTo>
                    <a:pt x="8" y="352"/>
                  </a:lnTo>
                  <a:lnTo>
                    <a:pt x="5" y="481"/>
                  </a:lnTo>
                  <a:lnTo>
                    <a:pt x="5" y="481"/>
                  </a:lnTo>
                  <a:lnTo>
                    <a:pt x="2" y="618"/>
                  </a:lnTo>
                  <a:lnTo>
                    <a:pt x="2" y="618"/>
                  </a:lnTo>
                  <a:lnTo>
                    <a:pt x="0" y="761"/>
                  </a:lnTo>
                  <a:lnTo>
                    <a:pt x="0" y="761"/>
                  </a:lnTo>
                  <a:lnTo>
                    <a:pt x="2" y="903"/>
                  </a:lnTo>
                  <a:lnTo>
                    <a:pt x="2" y="903"/>
                  </a:lnTo>
                  <a:lnTo>
                    <a:pt x="5" y="10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110" name="Group 109"/>
          <p:cNvGrpSpPr/>
          <p:nvPr/>
        </p:nvGrpSpPr>
        <p:grpSpPr>
          <a:xfrm>
            <a:off x="5244284" y="4147831"/>
            <a:ext cx="295776" cy="445928"/>
            <a:chOff x="8742363" y="3143250"/>
            <a:chExt cx="1401762" cy="952500"/>
          </a:xfrm>
          <a:solidFill>
            <a:srgbClr val="A1A194"/>
          </a:solidFill>
        </p:grpSpPr>
        <p:sp>
          <p:nvSpPr>
            <p:cNvPr id="111" name="Freeform 2"/>
            <p:cNvSpPr>
              <a:spLocks noChangeArrowheads="1"/>
            </p:cNvSpPr>
            <p:nvPr/>
          </p:nvSpPr>
          <p:spPr bwMode="auto">
            <a:xfrm>
              <a:off x="8742363" y="4076700"/>
              <a:ext cx="1401762" cy="19050"/>
            </a:xfrm>
            <a:custGeom>
              <a:avLst/>
              <a:gdLst>
                <a:gd name="T0" fmla="*/ 3850 w 3893"/>
                <a:gd name="T1" fmla="*/ 25 h 54"/>
                <a:gd name="T2" fmla="*/ 3727 w 3893"/>
                <a:gd name="T3" fmla="*/ 19 h 54"/>
                <a:gd name="T4" fmla="*/ 3534 w 3893"/>
                <a:gd name="T5" fmla="*/ 16 h 54"/>
                <a:gd name="T6" fmla="*/ 3285 w 3893"/>
                <a:gd name="T7" fmla="*/ 11 h 54"/>
                <a:gd name="T8" fmla="*/ 2991 w 3893"/>
                <a:gd name="T9" fmla="*/ 5 h 54"/>
                <a:gd name="T10" fmla="*/ 2661 w 3893"/>
                <a:gd name="T11" fmla="*/ 2 h 54"/>
                <a:gd name="T12" fmla="*/ 2311 w 3893"/>
                <a:gd name="T13" fmla="*/ 0 h 54"/>
                <a:gd name="T14" fmla="*/ 1948 w 3893"/>
                <a:gd name="T15" fmla="*/ 0 h 54"/>
                <a:gd name="T16" fmla="*/ 1584 w 3893"/>
                <a:gd name="T17" fmla="*/ 0 h 54"/>
                <a:gd name="T18" fmla="*/ 1231 w 3893"/>
                <a:gd name="T19" fmla="*/ 2 h 54"/>
                <a:gd name="T20" fmla="*/ 904 w 3893"/>
                <a:gd name="T21" fmla="*/ 5 h 54"/>
                <a:gd name="T22" fmla="*/ 610 w 3893"/>
                <a:gd name="T23" fmla="*/ 11 h 54"/>
                <a:gd name="T24" fmla="*/ 361 w 3893"/>
                <a:gd name="T25" fmla="*/ 16 h 54"/>
                <a:gd name="T26" fmla="*/ 168 w 3893"/>
                <a:gd name="T27" fmla="*/ 19 h 54"/>
                <a:gd name="T28" fmla="*/ 45 w 3893"/>
                <a:gd name="T29" fmla="*/ 25 h 54"/>
                <a:gd name="T30" fmla="*/ 0 w 3893"/>
                <a:gd name="T31" fmla="*/ 25 h 54"/>
                <a:gd name="T32" fmla="*/ 45 w 3893"/>
                <a:gd name="T33" fmla="*/ 28 h 54"/>
                <a:gd name="T34" fmla="*/ 168 w 3893"/>
                <a:gd name="T35" fmla="*/ 30 h 54"/>
                <a:gd name="T36" fmla="*/ 361 w 3893"/>
                <a:gd name="T37" fmla="*/ 36 h 54"/>
                <a:gd name="T38" fmla="*/ 610 w 3893"/>
                <a:gd name="T39" fmla="*/ 41 h 54"/>
                <a:gd name="T40" fmla="*/ 904 w 3893"/>
                <a:gd name="T41" fmla="*/ 47 h 54"/>
                <a:gd name="T42" fmla="*/ 1231 w 3893"/>
                <a:gd name="T43" fmla="*/ 50 h 54"/>
                <a:gd name="T44" fmla="*/ 1584 w 3893"/>
                <a:gd name="T45" fmla="*/ 53 h 54"/>
                <a:gd name="T46" fmla="*/ 1948 w 3893"/>
                <a:gd name="T47" fmla="*/ 53 h 54"/>
                <a:gd name="T48" fmla="*/ 2311 w 3893"/>
                <a:gd name="T49" fmla="*/ 53 h 54"/>
                <a:gd name="T50" fmla="*/ 2661 w 3893"/>
                <a:gd name="T51" fmla="*/ 50 h 54"/>
                <a:gd name="T52" fmla="*/ 2991 w 3893"/>
                <a:gd name="T53" fmla="*/ 47 h 54"/>
                <a:gd name="T54" fmla="*/ 3285 w 3893"/>
                <a:gd name="T55" fmla="*/ 41 h 54"/>
                <a:gd name="T56" fmla="*/ 3534 w 3893"/>
                <a:gd name="T57" fmla="*/ 36 h 54"/>
                <a:gd name="T58" fmla="*/ 3727 w 3893"/>
                <a:gd name="T59" fmla="*/ 30 h 54"/>
                <a:gd name="T60" fmla="*/ 3850 w 3893"/>
                <a:gd name="T61" fmla="*/ 28 h 54"/>
                <a:gd name="T62" fmla="*/ 3892 w 3893"/>
                <a:gd name="T63"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3" h="54">
                  <a:moveTo>
                    <a:pt x="3850" y="25"/>
                  </a:moveTo>
                  <a:lnTo>
                    <a:pt x="3850" y="25"/>
                  </a:lnTo>
                  <a:lnTo>
                    <a:pt x="3727" y="19"/>
                  </a:lnTo>
                  <a:lnTo>
                    <a:pt x="3727" y="19"/>
                  </a:lnTo>
                  <a:lnTo>
                    <a:pt x="3534" y="16"/>
                  </a:lnTo>
                  <a:lnTo>
                    <a:pt x="3534" y="16"/>
                  </a:lnTo>
                  <a:lnTo>
                    <a:pt x="3285" y="11"/>
                  </a:lnTo>
                  <a:lnTo>
                    <a:pt x="3285" y="11"/>
                  </a:lnTo>
                  <a:lnTo>
                    <a:pt x="2991" y="5"/>
                  </a:lnTo>
                  <a:lnTo>
                    <a:pt x="2991" y="5"/>
                  </a:lnTo>
                  <a:lnTo>
                    <a:pt x="2661" y="2"/>
                  </a:lnTo>
                  <a:lnTo>
                    <a:pt x="2661" y="2"/>
                  </a:lnTo>
                  <a:lnTo>
                    <a:pt x="2311" y="0"/>
                  </a:lnTo>
                  <a:lnTo>
                    <a:pt x="2311" y="0"/>
                  </a:lnTo>
                  <a:lnTo>
                    <a:pt x="1948" y="0"/>
                  </a:lnTo>
                  <a:lnTo>
                    <a:pt x="1948" y="0"/>
                  </a:lnTo>
                  <a:lnTo>
                    <a:pt x="1584" y="0"/>
                  </a:lnTo>
                  <a:lnTo>
                    <a:pt x="1584" y="0"/>
                  </a:lnTo>
                  <a:lnTo>
                    <a:pt x="1231" y="2"/>
                  </a:lnTo>
                  <a:lnTo>
                    <a:pt x="1231" y="2"/>
                  </a:lnTo>
                  <a:lnTo>
                    <a:pt x="904" y="5"/>
                  </a:lnTo>
                  <a:lnTo>
                    <a:pt x="904" y="5"/>
                  </a:lnTo>
                  <a:lnTo>
                    <a:pt x="610" y="11"/>
                  </a:lnTo>
                  <a:lnTo>
                    <a:pt x="610" y="11"/>
                  </a:lnTo>
                  <a:lnTo>
                    <a:pt x="361" y="16"/>
                  </a:lnTo>
                  <a:lnTo>
                    <a:pt x="361" y="16"/>
                  </a:lnTo>
                  <a:lnTo>
                    <a:pt x="168" y="19"/>
                  </a:lnTo>
                  <a:lnTo>
                    <a:pt x="168" y="19"/>
                  </a:lnTo>
                  <a:lnTo>
                    <a:pt x="45" y="25"/>
                  </a:lnTo>
                  <a:lnTo>
                    <a:pt x="45" y="25"/>
                  </a:lnTo>
                  <a:lnTo>
                    <a:pt x="0" y="25"/>
                  </a:lnTo>
                  <a:lnTo>
                    <a:pt x="0" y="25"/>
                  </a:lnTo>
                  <a:lnTo>
                    <a:pt x="45" y="28"/>
                  </a:lnTo>
                  <a:lnTo>
                    <a:pt x="45" y="28"/>
                  </a:lnTo>
                  <a:lnTo>
                    <a:pt x="168" y="30"/>
                  </a:lnTo>
                  <a:lnTo>
                    <a:pt x="168" y="30"/>
                  </a:lnTo>
                  <a:lnTo>
                    <a:pt x="361" y="36"/>
                  </a:lnTo>
                  <a:lnTo>
                    <a:pt x="361" y="36"/>
                  </a:lnTo>
                  <a:lnTo>
                    <a:pt x="610" y="41"/>
                  </a:lnTo>
                  <a:lnTo>
                    <a:pt x="610" y="41"/>
                  </a:lnTo>
                  <a:lnTo>
                    <a:pt x="904" y="47"/>
                  </a:lnTo>
                  <a:lnTo>
                    <a:pt x="904" y="47"/>
                  </a:lnTo>
                  <a:lnTo>
                    <a:pt x="1231" y="50"/>
                  </a:lnTo>
                  <a:lnTo>
                    <a:pt x="1231" y="50"/>
                  </a:lnTo>
                  <a:lnTo>
                    <a:pt x="1584" y="53"/>
                  </a:lnTo>
                  <a:lnTo>
                    <a:pt x="1584" y="53"/>
                  </a:lnTo>
                  <a:lnTo>
                    <a:pt x="1948" y="53"/>
                  </a:lnTo>
                  <a:lnTo>
                    <a:pt x="1948" y="53"/>
                  </a:lnTo>
                  <a:lnTo>
                    <a:pt x="2311" y="53"/>
                  </a:lnTo>
                  <a:lnTo>
                    <a:pt x="2311" y="53"/>
                  </a:lnTo>
                  <a:lnTo>
                    <a:pt x="2661" y="50"/>
                  </a:lnTo>
                  <a:lnTo>
                    <a:pt x="2661" y="50"/>
                  </a:lnTo>
                  <a:lnTo>
                    <a:pt x="2991" y="47"/>
                  </a:lnTo>
                  <a:lnTo>
                    <a:pt x="2991" y="47"/>
                  </a:lnTo>
                  <a:lnTo>
                    <a:pt x="3285" y="41"/>
                  </a:lnTo>
                  <a:lnTo>
                    <a:pt x="3285" y="41"/>
                  </a:lnTo>
                  <a:lnTo>
                    <a:pt x="3534" y="36"/>
                  </a:lnTo>
                  <a:lnTo>
                    <a:pt x="3534" y="36"/>
                  </a:lnTo>
                  <a:lnTo>
                    <a:pt x="3727" y="30"/>
                  </a:lnTo>
                  <a:lnTo>
                    <a:pt x="3727" y="30"/>
                  </a:lnTo>
                  <a:lnTo>
                    <a:pt x="3850" y="28"/>
                  </a:lnTo>
                  <a:lnTo>
                    <a:pt x="3850" y="28"/>
                  </a:lnTo>
                  <a:lnTo>
                    <a:pt x="3892" y="25"/>
                  </a:lnTo>
                  <a:lnTo>
                    <a:pt x="3892" y="25"/>
                  </a:lnTo>
                  <a:lnTo>
                    <a:pt x="3850" y="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3"/>
            <p:cNvSpPr>
              <a:spLocks noChangeArrowheads="1"/>
            </p:cNvSpPr>
            <p:nvPr/>
          </p:nvSpPr>
          <p:spPr bwMode="auto">
            <a:xfrm>
              <a:off x="9088438" y="3143250"/>
              <a:ext cx="701675" cy="893763"/>
            </a:xfrm>
            <a:custGeom>
              <a:avLst/>
              <a:gdLst>
                <a:gd name="T0" fmla="*/ 294 w 1951"/>
                <a:gd name="T1" fmla="*/ 1879 h 2482"/>
                <a:gd name="T2" fmla="*/ 713 w 1951"/>
                <a:gd name="T3" fmla="*/ 2299 h 2482"/>
                <a:gd name="T4" fmla="*/ 856 w 1951"/>
                <a:gd name="T5" fmla="*/ 2439 h 2482"/>
                <a:gd name="T6" fmla="*/ 876 w 1951"/>
                <a:gd name="T7" fmla="*/ 2453 h 2482"/>
                <a:gd name="T8" fmla="*/ 940 w 1951"/>
                <a:gd name="T9" fmla="*/ 2478 h 2482"/>
                <a:gd name="T10" fmla="*/ 1013 w 1951"/>
                <a:gd name="T11" fmla="*/ 2472 h 2482"/>
                <a:gd name="T12" fmla="*/ 1074 w 1951"/>
                <a:gd name="T13" fmla="*/ 2436 h 2482"/>
                <a:gd name="T14" fmla="*/ 1281 w 1951"/>
                <a:gd name="T15" fmla="*/ 2237 h 2482"/>
                <a:gd name="T16" fmla="*/ 1877 w 1951"/>
                <a:gd name="T17" fmla="*/ 1662 h 2482"/>
                <a:gd name="T18" fmla="*/ 1922 w 1951"/>
                <a:gd name="T19" fmla="*/ 1620 h 2482"/>
                <a:gd name="T20" fmla="*/ 1939 w 1951"/>
                <a:gd name="T21" fmla="*/ 1594 h 2482"/>
                <a:gd name="T22" fmla="*/ 1950 w 1951"/>
                <a:gd name="T23" fmla="*/ 1558 h 2482"/>
                <a:gd name="T24" fmla="*/ 1944 w 1951"/>
                <a:gd name="T25" fmla="*/ 1528 h 2482"/>
                <a:gd name="T26" fmla="*/ 1936 w 1951"/>
                <a:gd name="T27" fmla="*/ 1513 h 2482"/>
                <a:gd name="T28" fmla="*/ 1913 w 1951"/>
                <a:gd name="T29" fmla="*/ 1496 h 2482"/>
                <a:gd name="T30" fmla="*/ 1883 w 1951"/>
                <a:gd name="T31" fmla="*/ 1488 h 2482"/>
                <a:gd name="T32" fmla="*/ 1804 w 1951"/>
                <a:gd name="T33" fmla="*/ 1485 h 2482"/>
                <a:gd name="T34" fmla="*/ 1446 w 1951"/>
                <a:gd name="T35" fmla="*/ 1488 h 2482"/>
                <a:gd name="T36" fmla="*/ 1441 w 1951"/>
                <a:gd name="T37" fmla="*/ 1488 h 2482"/>
                <a:gd name="T38" fmla="*/ 1418 w 1951"/>
                <a:gd name="T39" fmla="*/ 1483 h 2482"/>
                <a:gd name="T40" fmla="*/ 1371 w 1951"/>
                <a:gd name="T41" fmla="*/ 1446 h 2482"/>
                <a:gd name="T42" fmla="*/ 1357 w 1951"/>
                <a:gd name="T43" fmla="*/ 1410 h 2482"/>
                <a:gd name="T44" fmla="*/ 1357 w 1951"/>
                <a:gd name="T45" fmla="*/ 1385 h 2482"/>
                <a:gd name="T46" fmla="*/ 1349 w 1951"/>
                <a:gd name="T47" fmla="*/ 791 h 2482"/>
                <a:gd name="T48" fmla="*/ 1335 w 1951"/>
                <a:gd name="T49" fmla="*/ 218 h 2482"/>
                <a:gd name="T50" fmla="*/ 1323 w 1951"/>
                <a:gd name="T51" fmla="*/ 58 h 2482"/>
                <a:gd name="T52" fmla="*/ 1312 w 1951"/>
                <a:gd name="T53" fmla="*/ 467 h 2482"/>
                <a:gd name="T54" fmla="*/ 1298 w 1951"/>
                <a:gd name="T55" fmla="*/ 1175 h 2482"/>
                <a:gd name="T56" fmla="*/ 1295 w 1951"/>
                <a:gd name="T57" fmla="*/ 1407 h 2482"/>
                <a:gd name="T58" fmla="*/ 1304 w 1951"/>
                <a:gd name="T59" fmla="*/ 1446 h 2482"/>
                <a:gd name="T60" fmla="*/ 1337 w 1951"/>
                <a:gd name="T61" fmla="*/ 1505 h 2482"/>
                <a:gd name="T62" fmla="*/ 1396 w 1951"/>
                <a:gd name="T63" fmla="*/ 1544 h 2482"/>
                <a:gd name="T64" fmla="*/ 1432 w 1951"/>
                <a:gd name="T65" fmla="*/ 1553 h 2482"/>
                <a:gd name="T66" fmla="*/ 1460 w 1951"/>
                <a:gd name="T67" fmla="*/ 1553 h 2482"/>
                <a:gd name="T68" fmla="*/ 1833 w 1951"/>
                <a:gd name="T69" fmla="*/ 1555 h 2482"/>
                <a:gd name="T70" fmla="*/ 1869 w 1951"/>
                <a:gd name="T71" fmla="*/ 1555 h 2482"/>
                <a:gd name="T72" fmla="*/ 1877 w 1951"/>
                <a:gd name="T73" fmla="*/ 1561 h 2482"/>
                <a:gd name="T74" fmla="*/ 1863 w 1951"/>
                <a:gd name="T75" fmla="*/ 1578 h 2482"/>
                <a:gd name="T76" fmla="*/ 1830 w 1951"/>
                <a:gd name="T77" fmla="*/ 1611 h 2482"/>
                <a:gd name="T78" fmla="*/ 1234 w 1951"/>
                <a:gd name="T79" fmla="*/ 2187 h 2482"/>
                <a:gd name="T80" fmla="*/ 1027 w 1951"/>
                <a:gd name="T81" fmla="*/ 2388 h 2482"/>
                <a:gd name="T82" fmla="*/ 951 w 1951"/>
                <a:gd name="T83" fmla="*/ 2413 h 2482"/>
                <a:gd name="T84" fmla="*/ 906 w 1951"/>
                <a:gd name="T85" fmla="*/ 2397 h 2482"/>
                <a:gd name="T86" fmla="*/ 895 w 1951"/>
                <a:gd name="T87" fmla="*/ 2386 h 2482"/>
                <a:gd name="T88" fmla="*/ 755 w 1951"/>
                <a:gd name="T89" fmla="*/ 2254 h 2482"/>
                <a:gd name="T90" fmla="*/ 322 w 1951"/>
                <a:gd name="T91" fmla="*/ 1849 h 2482"/>
                <a:gd name="T92" fmla="*/ 36 w 1951"/>
                <a:gd name="T93" fmla="*/ 1583 h 2482"/>
                <a:gd name="T94" fmla="*/ 25 w 1951"/>
                <a:gd name="T95" fmla="*/ 1550 h 2482"/>
                <a:gd name="T96" fmla="*/ 84 w 1951"/>
                <a:gd name="T97" fmla="*/ 1530 h 2482"/>
                <a:gd name="T98" fmla="*/ 302 w 1951"/>
                <a:gd name="T99" fmla="*/ 1525 h 2482"/>
                <a:gd name="T100" fmla="*/ 140 w 1951"/>
                <a:gd name="T101" fmla="*/ 1516 h 2482"/>
                <a:gd name="T102" fmla="*/ 70 w 1951"/>
                <a:gd name="T103" fmla="*/ 1513 h 2482"/>
                <a:gd name="T104" fmla="*/ 22 w 1951"/>
                <a:gd name="T105" fmla="*/ 1525 h 2482"/>
                <a:gd name="T106" fmla="*/ 0 w 1951"/>
                <a:gd name="T107" fmla="*/ 1561 h 2482"/>
                <a:gd name="T108" fmla="*/ 17 w 1951"/>
                <a:gd name="T109" fmla="*/ 1597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51" h="2482">
                  <a:moveTo>
                    <a:pt x="39" y="1622"/>
                  </a:moveTo>
                  <a:lnTo>
                    <a:pt x="39" y="1622"/>
                  </a:lnTo>
                  <a:lnTo>
                    <a:pt x="64" y="1651"/>
                  </a:lnTo>
                  <a:lnTo>
                    <a:pt x="64" y="1651"/>
                  </a:lnTo>
                  <a:lnTo>
                    <a:pt x="294" y="1879"/>
                  </a:lnTo>
                  <a:lnTo>
                    <a:pt x="294" y="1879"/>
                  </a:lnTo>
                  <a:lnTo>
                    <a:pt x="565" y="2150"/>
                  </a:lnTo>
                  <a:lnTo>
                    <a:pt x="565" y="2150"/>
                  </a:lnTo>
                  <a:lnTo>
                    <a:pt x="713" y="2299"/>
                  </a:lnTo>
                  <a:lnTo>
                    <a:pt x="713" y="2299"/>
                  </a:lnTo>
                  <a:lnTo>
                    <a:pt x="792" y="2374"/>
                  </a:lnTo>
                  <a:lnTo>
                    <a:pt x="792" y="2374"/>
                  </a:lnTo>
                  <a:lnTo>
                    <a:pt x="831" y="2411"/>
                  </a:lnTo>
                  <a:lnTo>
                    <a:pt x="851" y="2430"/>
                  </a:lnTo>
                  <a:lnTo>
                    <a:pt x="856" y="2439"/>
                  </a:lnTo>
                  <a:lnTo>
                    <a:pt x="862" y="2441"/>
                  </a:lnTo>
                  <a:lnTo>
                    <a:pt x="865" y="2444"/>
                  </a:lnTo>
                  <a:lnTo>
                    <a:pt x="865" y="2444"/>
                  </a:lnTo>
                  <a:lnTo>
                    <a:pt x="867" y="2447"/>
                  </a:lnTo>
                  <a:lnTo>
                    <a:pt x="876" y="2453"/>
                  </a:lnTo>
                  <a:lnTo>
                    <a:pt x="876" y="2453"/>
                  </a:lnTo>
                  <a:lnTo>
                    <a:pt x="890" y="2461"/>
                  </a:lnTo>
                  <a:lnTo>
                    <a:pt x="906" y="2470"/>
                  </a:lnTo>
                  <a:lnTo>
                    <a:pt x="923" y="2475"/>
                  </a:lnTo>
                  <a:lnTo>
                    <a:pt x="940" y="2478"/>
                  </a:lnTo>
                  <a:lnTo>
                    <a:pt x="940" y="2478"/>
                  </a:lnTo>
                  <a:lnTo>
                    <a:pt x="960" y="2481"/>
                  </a:lnTo>
                  <a:lnTo>
                    <a:pt x="976" y="2481"/>
                  </a:lnTo>
                  <a:lnTo>
                    <a:pt x="993" y="2478"/>
                  </a:lnTo>
                  <a:lnTo>
                    <a:pt x="1013" y="2472"/>
                  </a:lnTo>
                  <a:lnTo>
                    <a:pt x="1013" y="2472"/>
                  </a:lnTo>
                  <a:lnTo>
                    <a:pt x="1029" y="2467"/>
                  </a:lnTo>
                  <a:lnTo>
                    <a:pt x="1043" y="2458"/>
                  </a:lnTo>
                  <a:lnTo>
                    <a:pt x="1060" y="2450"/>
                  </a:lnTo>
                  <a:lnTo>
                    <a:pt x="1074" y="2436"/>
                  </a:lnTo>
                  <a:lnTo>
                    <a:pt x="1074" y="2436"/>
                  </a:lnTo>
                  <a:lnTo>
                    <a:pt x="1116" y="2397"/>
                  </a:lnTo>
                  <a:lnTo>
                    <a:pt x="1116" y="2397"/>
                  </a:lnTo>
                  <a:lnTo>
                    <a:pt x="1281" y="2237"/>
                  </a:lnTo>
                  <a:lnTo>
                    <a:pt x="1281" y="2237"/>
                  </a:lnTo>
                  <a:lnTo>
                    <a:pt x="1623" y="1910"/>
                  </a:lnTo>
                  <a:lnTo>
                    <a:pt x="1623" y="1910"/>
                  </a:lnTo>
                  <a:lnTo>
                    <a:pt x="1793" y="1746"/>
                  </a:lnTo>
                  <a:lnTo>
                    <a:pt x="1793" y="1746"/>
                  </a:lnTo>
                  <a:lnTo>
                    <a:pt x="1877" y="1662"/>
                  </a:lnTo>
                  <a:lnTo>
                    <a:pt x="1900" y="1642"/>
                  </a:lnTo>
                  <a:lnTo>
                    <a:pt x="1911" y="1631"/>
                  </a:lnTo>
                  <a:lnTo>
                    <a:pt x="1913" y="1628"/>
                  </a:lnTo>
                  <a:lnTo>
                    <a:pt x="1916" y="1625"/>
                  </a:lnTo>
                  <a:lnTo>
                    <a:pt x="1922" y="1620"/>
                  </a:lnTo>
                  <a:lnTo>
                    <a:pt x="1922" y="1620"/>
                  </a:lnTo>
                  <a:lnTo>
                    <a:pt x="1933" y="1603"/>
                  </a:lnTo>
                  <a:lnTo>
                    <a:pt x="1933" y="1603"/>
                  </a:lnTo>
                  <a:lnTo>
                    <a:pt x="1939" y="1594"/>
                  </a:lnTo>
                  <a:lnTo>
                    <a:pt x="1939" y="1594"/>
                  </a:lnTo>
                  <a:lnTo>
                    <a:pt x="1944" y="1586"/>
                  </a:lnTo>
                  <a:lnTo>
                    <a:pt x="1944" y="1586"/>
                  </a:lnTo>
                  <a:lnTo>
                    <a:pt x="1950" y="1572"/>
                  </a:lnTo>
                  <a:lnTo>
                    <a:pt x="1950" y="1572"/>
                  </a:lnTo>
                  <a:lnTo>
                    <a:pt x="1950" y="1558"/>
                  </a:lnTo>
                  <a:lnTo>
                    <a:pt x="1950" y="1558"/>
                  </a:lnTo>
                  <a:lnTo>
                    <a:pt x="1950" y="1544"/>
                  </a:lnTo>
                  <a:lnTo>
                    <a:pt x="1950" y="1544"/>
                  </a:lnTo>
                  <a:lnTo>
                    <a:pt x="1947" y="1536"/>
                  </a:lnTo>
                  <a:lnTo>
                    <a:pt x="1944" y="1528"/>
                  </a:lnTo>
                  <a:lnTo>
                    <a:pt x="1944" y="1528"/>
                  </a:lnTo>
                  <a:lnTo>
                    <a:pt x="1939" y="1519"/>
                  </a:lnTo>
                  <a:lnTo>
                    <a:pt x="1939" y="1519"/>
                  </a:lnTo>
                  <a:lnTo>
                    <a:pt x="1936" y="1513"/>
                  </a:lnTo>
                  <a:lnTo>
                    <a:pt x="1936" y="1513"/>
                  </a:lnTo>
                  <a:lnTo>
                    <a:pt x="1930" y="1508"/>
                  </a:lnTo>
                  <a:lnTo>
                    <a:pt x="1930" y="1508"/>
                  </a:lnTo>
                  <a:lnTo>
                    <a:pt x="1925" y="1505"/>
                  </a:lnTo>
                  <a:lnTo>
                    <a:pt x="1925" y="1505"/>
                  </a:lnTo>
                  <a:lnTo>
                    <a:pt x="1913" y="1496"/>
                  </a:lnTo>
                  <a:lnTo>
                    <a:pt x="1913" y="1496"/>
                  </a:lnTo>
                  <a:lnTo>
                    <a:pt x="1908" y="1494"/>
                  </a:lnTo>
                  <a:lnTo>
                    <a:pt x="1902" y="1491"/>
                  </a:lnTo>
                  <a:lnTo>
                    <a:pt x="1902" y="1491"/>
                  </a:lnTo>
                  <a:lnTo>
                    <a:pt x="1883" y="1488"/>
                  </a:lnTo>
                  <a:lnTo>
                    <a:pt x="1863" y="1485"/>
                  </a:lnTo>
                  <a:lnTo>
                    <a:pt x="1855" y="1485"/>
                  </a:lnTo>
                  <a:lnTo>
                    <a:pt x="1847" y="1485"/>
                  </a:lnTo>
                  <a:lnTo>
                    <a:pt x="1833" y="1485"/>
                  </a:lnTo>
                  <a:lnTo>
                    <a:pt x="1804" y="1485"/>
                  </a:lnTo>
                  <a:lnTo>
                    <a:pt x="1804" y="1485"/>
                  </a:lnTo>
                  <a:lnTo>
                    <a:pt x="1687" y="1485"/>
                  </a:lnTo>
                  <a:lnTo>
                    <a:pt x="1687" y="1485"/>
                  </a:lnTo>
                  <a:lnTo>
                    <a:pt x="1460" y="1488"/>
                  </a:lnTo>
                  <a:lnTo>
                    <a:pt x="1446" y="1488"/>
                  </a:lnTo>
                  <a:lnTo>
                    <a:pt x="1446" y="1488"/>
                  </a:lnTo>
                  <a:lnTo>
                    <a:pt x="1446" y="1488"/>
                  </a:lnTo>
                  <a:lnTo>
                    <a:pt x="1446" y="1488"/>
                  </a:lnTo>
                  <a:lnTo>
                    <a:pt x="1441" y="1488"/>
                  </a:lnTo>
                  <a:lnTo>
                    <a:pt x="1441" y="1488"/>
                  </a:lnTo>
                  <a:lnTo>
                    <a:pt x="1435" y="1488"/>
                  </a:lnTo>
                  <a:lnTo>
                    <a:pt x="1435" y="1488"/>
                  </a:lnTo>
                  <a:lnTo>
                    <a:pt x="1427" y="1485"/>
                  </a:lnTo>
                  <a:lnTo>
                    <a:pt x="1427" y="1485"/>
                  </a:lnTo>
                  <a:lnTo>
                    <a:pt x="1418" y="1483"/>
                  </a:lnTo>
                  <a:lnTo>
                    <a:pt x="1418" y="1483"/>
                  </a:lnTo>
                  <a:lnTo>
                    <a:pt x="1399" y="1474"/>
                  </a:lnTo>
                  <a:lnTo>
                    <a:pt x="1382" y="1463"/>
                  </a:lnTo>
                  <a:lnTo>
                    <a:pt x="1382" y="1463"/>
                  </a:lnTo>
                  <a:lnTo>
                    <a:pt x="1371" y="1446"/>
                  </a:lnTo>
                  <a:lnTo>
                    <a:pt x="1363" y="1427"/>
                  </a:lnTo>
                  <a:lnTo>
                    <a:pt x="1363" y="1427"/>
                  </a:lnTo>
                  <a:lnTo>
                    <a:pt x="1360" y="1418"/>
                  </a:lnTo>
                  <a:lnTo>
                    <a:pt x="1360" y="1418"/>
                  </a:lnTo>
                  <a:lnTo>
                    <a:pt x="1357" y="1410"/>
                  </a:lnTo>
                  <a:lnTo>
                    <a:pt x="1357" y="1404"/>
                  </a:lnTo>
                  <a:lnTo>
                    <a:pt x="1357" y="1404"/>
                  </a:lnTo>
                  <a:lnTo>
                    <a:pt x="1357" y="1399"/>
                  </a:lnTo>
                  <a:lnTo>
                    <a:pt x="1357" y="1385"/>
                  </a:lnTo>
                  <a:lnTo>
                    <a:pt x="1357" y="1385"/>
                  </a:lnTo>
                  <a:lnTo>
                    <a:pt x="1354" y="1175"/>
                  </a:lnTo>
                  <a:lnTo>
                    <a:pt x="1354" y="1175"/>
                  </a:lnTo>
                  <a:lnTo>
                    <a:pt x="1351" y="976"/>
                  </a:lnTo>
                  <a:lnTo>
                    <a:pt x="1351" y="976"/>
                  </a:lnTo>
                  <a:lnTo>
                    <a:pt x="1349" y="791"/>
                  </a:lnTo>
                  <a:lnTo>
                    <a:pt x="1349" y="791"/>
                  </a:lnTo>
                  <a:lnTo>
                    <a:pt x="1340" y="467"/>
                  </a:lnTo>
                  <a:lnTo>
                    <a:pt x="1340" y="467"/>
                  </a:lnTo>
                  <a:lnTo>
                    <a:pt x="1335" y="218"/>
                  </a:lnTo>
                  <a:lnTo>
                    <a:pt x="1335" y="218"/>
                  </a:lnTo>
                  <a:lnTo>
                    <a:pt x="1329" y="58"/>
                  </a:lnTo>
                  <a:lnTo>
                    <a:pt x="1329" y="58"/>
                  </a:lnTo>
                  <a:lnTo>
                    <a:pt x="1326" y="0"/>
                  </a:lnTo>
                  <a:lnTo>
                    <a:pt x="1326" y="0"/>
                  </a:lnTo>
                  <a:lnTo>
                    <a:pt x="1323" y="58"/>
                  </a:lnTo>
                  <a:lnTo>
                    <a:pt x="1323" y="58"/>
                  </a:lnTo>
                  <a:lnTo>
                    <a:pt x="1318" y="218"/>
                  </a:lnTo>
                  <a:lnTo>
                    <a:pt x="1318" y="218"/>
                  </a:lnTo>
                  <a:lnTo>
                    <a:pt x="1312" y="467"/>
                  </a:lnTo>
                  <a:lnTo>
                    <a:pt x="1312" y="467"/>
                  </a:lnTo>
                  <a:lnTo>
                    <a:pt x="1306" y="791"/>
                  </a:lnTo>
                  <a:lnTo>
                    <a:pt x="1306" y="791"/>
                  </a:lnTo>
                  <a:lnTo>
                    <a:pt x="1301" y="976"/>
                  </a:lnTo>
                  <a:lnTo>
                    <a:pt x="1301" y="976"/>
                  </a:lnTo>
                  <a:lnTo>
                    <a:pt x="1298" y="1175"/>
                  </a:lnTo>
                  <a:lnTo>
                    <a:pt x="1298" y="1175"/>
                  </a:lnTo>
                  <a:lnTo>
                    <a:pt x="1295" y="1385"/>
                  </a:lnTo>
                  <a:lnTo>
                    <a:pt x="1295" y="1399"/>
                  </a:lnTo>
                  <a:lnTo>
                    <a:pt x="1295" y="1399"/>
                  </a:lnTo>
                  <a:lnTo>
                    <a:pt x="1295" y="1407"/>
                  </a:lnTo>
                  <a:lnTo>
                    <a:pt x="1295" y="1416"/>
                  </a:lnTo>
                  <a:lnTo>
                    <a:pt x="1295" y="1416"/>
                  </a:lnTo>
                  <a:lnTo>
                    <a:pt x="1298" y="1432"/>
                  </a:lnTo>
                  <a:lnTo>
                    <a:pt x="1298" y="1432"/>
                  </a:lnTo>
                  <a:lnTo>
                    <a:pt x="1304" y="1446"/>
                  </a:lnTo>
                  <a:lnTo>
                    <a:pt x="1304" y="1446"/>
                  </a:lnTo>
                  <a:lnTo>
                    <a:pt x="1309" y="1463"/>
                  </a:lnTo>
                  <a:lnTo>
                    <a:pt x="1318" y="1480"/>
                  </a:lnTo>
                  <a:lnTo>
                    <a:pt x="1326" y="1494"/>
                  </a:lnTo>
                  <a:lnTo>
                    <a:pt x="1337" y="1505"/>
                  </a:lnTo>
                  <a:lnTo>
                    <a:pt x="1337" y="1505"/>
                  </a:lnTo>
                  <a:lnTo>
                    <a:pt x="1351" y="1516"/>
                  </a:lnTo>
                  <a:lnTo>
                    <a:pt x="1365" y="1528"/>
                  </a:lnTo>
                  <a:lnTo>
                    <a:pt x="1379" y="1536"/>
                  </a:lnTo>
                  <a:lnTo>
                    <a:pt x="1396" y="1544"/>
                  </a:lnTo>
                  <a:lnTo>
                    <a:pt x="1396" y="1544"/>
                  </a:lnTo>
                  <a:lnTo>
                    <a:pt x="1413" y="1547"/>
                  </a:lnTo>
                  <a:lnTo>
                    <a:pt x="1413" y="1547"/>
                  </a:lnTo>
                  <a:lnTo>
                    <a:pt x="1432" y="1553"/>
                  </a:lnTo>
                  <a:lnTo>
                    <a:pt x="1432" y="1553"/>
                  </a:lnTo>
                  <a:lnTo>
                    <a:pt x="1438" y="1553"/>
                  </a:lnTo>
                  <a:lnTo>
                    <a:pt x="1441" y="1553"/>
                  </a:lnTo>
                  <a:lnTo>
                    <a:pt x="1444" y="1553"/>
                  </a:lnTo>
                  <a:lnTo>
                    <a:pt x="1446" y="1553"/>
                  </a:lnTo>
                  <a:lnTo>
                    <a:pt x="1460" y="1553"/>
                  </a:lnTo>
                  <a:lnTo>
                    <a:pt x="1460" y="1553"/>
                  </a:lnTo>
                  <a:lnTo>
                    <a:pt x="1687" y="1555"/>
                  </a:lnTo>
                  <a:lnTo>
                    <a:pt x="1687" y="1555"/>
                  </a:lnTo>
                  <a:lnTo>
                    <a:pt x="1804" y="1555"/>
                  </a:lnTo>
                  <a:lnTo>
                    <a:pt x="1833" y="1555"/>
                  </a:lnTo>
                  <a:lnTo>
                    <a:pt x="1847" y="1555"/>
                  </a:lnTo>
                  <a:lnTo>
                    <a:pt x="1855" y="1555"/>
                  </a:lnTo>
                  <a:lnTo>
                    <a:pt x="1861" y="1555"/>
                  </a:lnTo>
                  <a:lnTo>
                    <a:pt x="1861" y="1555"/>
                  </a:lnTo>
                  <a:lnTo>
                    <a:pt x="1869" y="1555"/>
                  </a:lnTo>
                  <a:lnTo>
                    <a:pt x="1869" y="1555"/>
                  </a:lnTo>
                  <a:lnTo>
                    <a:pt x="1877" y="1558"/>
                  </a:lnTo>
                  <a:lnTo>
                    <a:pt x="1877" y="1558"/>
                  </a:lnTo>
                  <a:lnTo>
                    <a:pt x="1877" y="1561"/>
                  </a:lnTo>
                  <a:lnTo>
                    <a:pt x="1877" y="1561"/>
                  </a:lnTo>
                  <a:lnTo>
                    <a:pt x="1874" y="1564"/>
                  </a:lnTo>
                  <a:lnTo>
                    <a:pt x="1874" y="1564"/>
                  </a:lnTo>
                  <a:lnTo>
                    <a:pt x="1869" y="1572"/>
                  </a:lnTo>
                  <a:lnTo>
                    <a:pt x="1866" y="1575"/>
                  </a:lnTo>
                  <a:lnTo>
                    <a:pt x="1863" y="1578"/>
                  </a:lnTo>
                  <a:lnTo>
                    <a:pt x="1861" y="1581"/>
                  </a:lnTo>
                  <a:lnTo>
                    <a:pt x="1861" y="1581"/>
                  </a:lnTo>
                  <a:lnTo>
                    <a:pt x="1849" y="1592"/>
                  </a:lnTo>
                  <a:lnTo>
                    <a:pt x="1830" y="1611"/>
                  </a:lnTo>
                  <a:lnTo>
                    <a:pt x="1830" y="1611"/>
                  </a:lnTo>
                  <a:lnTo>
                    <a:pt x="1743" y="1692"/>
                  </a:lnTo>
                  <a:lnTo>
                    <a:pt x="1743" y="1692"/>
                  </a:lnTo>
                  <a:lnTo>
                    <a:pt x="1572" y="1858"/>
                  </a:lnTo>
                  <a:lnTo>
                    <a:pt x="1572" y="1858"/>
                  </a:lnTo>
                  <a:lnTo>
                    <a:pt x="1234" y="2187"/>
                  </a:lnTo>
                  <a:lnTo>
                    <a:pt x="1234" y="2187"/>
                  </a:lnTo>
                  <a:lnTo>
                    <a:pt x="1069" y="2349"/>
                  </a:lnTo>
                  <a:lnTo>
                    <a:pt x="1069" y="2349"/>
                  </a:lnTo>
                  <a:lnTo>
                    <a:pt x="1027" y="2388"/>
                  </a:lnTo>
                  <a:lnTo>
                    <a:pt x="1027" y="2388"/>
                  </a:lnTo>
                  <a:lnTo>
                    <a:pt x="1010" y="2402"/>
                  </a:lnTo>
                  <a:lnTo>
                    <a:pt x="990" y="2411"/>
                  </a:lnTo>
                  <a:lnTo>
                    <a:pt x="990" y="2411"/>
                  </a:lnTo>
                  <a:lnTo>
                    <a:pt x="971" y="2413"/>
                  </a:lnTo>
                  <a:lnTo>
                    <a:pt x="951" y="2413"/>
                  </a:lnTo>
                  <a:lnTo>
                    <a:pt x="931" y="2408"/>
                  </a:lnTo>
                  <a:lnTo>
                    <a:pt x="912" y="2399"/>
                  </a:lnTo>
                  <a:lnTo>
                    <a:pt x="909" y="2397"/>
                  </a:lnTo>
                  <a:lnTo>
                    <a:pt x="909" y="2397"/>
                  </a:lnTo>
                  <a:lnTo>
                    <a:pt x="906" y="2397"/>
                  </a:lnTo>
                  <a:lnTo>
                    <a:pt x="904" y="2394"/>
                  </a:lnTo>
                  <a:lnTo>
                    <a:pt x="898" y="2388"/>
                  </a:lnTo>
                  <a:lnTo>
                    <a:pt x="898" y="2388"/>
                  </a:lnTo>
                  <a:lnTo>
                    <a:pt x="898" y="2388"/>
                  </a:lnTo>
                  <a:lnTo>
                    <a:pt x="895" y="2386"/>
                  </a:lnTo>
                  <a:lnTo>
                    <a:pt x="876" y="2366"/>
                  </a:lnTo>
                  <a:lnTo>
                    <a:pt x="876" y="2366"/>
                  </a:lnTo>
                  <a:lnTo>
                    <a:pt x="834" y="2329"/>
                  </a:lnTo>
                  <a:lnTo>
                    <a:pt x="834" y="2329"/>
                  </a:lnTo>
                  <a:lnTo>
                    <a:pt x="755" y="2254"/>
                  </a:lnTo>
                  <a:lnTo>
                    <a:pt x="755" y="2254"/>
                  </a:lnTo>
                  <a:lnTo>
                    <a:pt x="604" y="2111"/>
                  </a:lnTo>
                  <a:lnTo>
                    <a:pt x="604" y="2111"/>
                  </a:lnTo>
                  <a:lnTo>
                    <a:pt x="322" y="1849"/>
                  </a:lnTo>
                  <a:lnTo>
                    <a:pt x="322" y="1849"/>
                  </a:lnTo>
                  <a:lnTo>
                    <a:pt x="84" y="1628"/>
                  </a:lnTo>
                  <a:lnTo>
                    <a:pt x="84" y="1628"/>
                  </a:lnTo>
                  <a:lnTo>
                    <a:pt x="59" y="1606"/>
                  </a:lnTo>
                  <a:lnTo>
                    <a:pt x="59" y="1606"/>
                  </a:lnTo>
                  <a:lnTo>
                    <a:pt x="36" y="1583"/>
                  </a:lnTo>
                  <a:lnTo>
                    <a:pt x="36" y="1583"/>
                  </a:lnTo>
                  <a:lnTo>
                    <a:pt x="28" y="1569"/>
                  </a:lnTo>
                  <a:lnTo>
                    <a:pt x="25" y="1558"/>
                  </a:lnTo>
                  <a:lnTo>
                    <a:pt x="25" y="1558"/>
                  </a:lnTo>
                  <a:lnTo>
                    <a:pt x="25" y="1550"/>
                  </a:lnTo>
                  <a:lnTo>
                    <a:pt x="33" y="1542"/>
                  </a:lnTo>
                  <a:lnTo>
                    <a:pt x="33" y="1542"/>
                  </a:lnTo>
                  <a:lnTo>
                    <a:pt x="45" y="1536"/>
                  </a:lnTo>
                  <a:lnTo>
                    <a:pt x="56" y="1533"/>
                  </a:lnTo>
                  <a:lnTo>
                    <a:pt x="84" y="1530"/>
                  </a:lnTo>
                  <a:lnTo>
                    <a:pt x="84" y="1530"/>
                  </a:lnTo>
                  <a:lnTo>
                    <a:pt x="140" y="1530"/>
                  </a:lnTo>
                  <a:lnTo>
                    <a:pt x="140" y="1530"/>
                  </a:lnTo>
                  <a:lnTo>
                    <a:pt x="302" y="1525"/>
                  </a:lnTo>
                  <a:lnTo>
                    <a:pt x="302" y="1525"/>
                  </a:lnTo>
                  <a:lnTo>
                    <a:pt x="358" y="1522"/>
                  </a:lnTo>
                  <a:lnTo>
                    <a:pt x="358" y="1522"/>
                  </a:lnTo>
                  <a:lnTo>
                    <a:pt x="302" y="1522"/>
                  </a:lnTo>
                  <a:lnTo>
                    <a:pt x="302" y="1522"/>
                  </a:lnTo>
                  <a:lnTo>
                    <a:pt x="140" y="1516"/>
                  </a:lnTo>
                  <a:lnTo>
                    <a:pt x="140" y="1516"/>
                  </a:lnTo>
                  <a:lnTo>
                    <a:pt x="84" y="1513"/>
                  </a:lnTo>
                  <a:lnTo>
                    <a:pt x="84" y="1513"/>
                  </a:lnTo>
                  <a:lnTo>
                    <a:pt x="70" y="1513"/>
                  </a:lnTo>
                  <a:lnTo>
                    <a:pt x="70" y="1513"/>
                  </a:lnTo>
                  <a:lnTo>
                    <a:pt x="56" y="1513"/>
                  </a:lnTo>
                  <a:lnTo>
                    <a:pt x="56" y="1513"/>
                  </a:lnTo>
                  <a:lnTo>
                    <a:pt x="39" y="1516"/>
                  </a:lnTo>
                  <a:lnTo>
                    <a:pt x="22" y="1525"/>
                  </a:lnTo>
                  <a:lnTo>
                    <a:pt x="22" y="1525"/>
                  </a:lnTo>
                  <a:lnTo>
                    <a:pt x="14" y="1530"/>
                  </a:lnTo>
                  <a:lnTo>
                    <a:pt x="6" y="1539"/>
                  </a:lnTo>
                  <a:lnTo>
                    <a:pt x="6" y="1539"/>
                  </a:lnTo>
                  <a:lnTo>
                    <a:pt x="3" y="1550"/>
                  </a:lnTo>
                  <a:lnTo>
                    <a:pt x="0" y="1561"/>
                  </a:lnTo>
                  <a:lnTo>
                    <a:pt x="0" y="1561"/>
                  </a:lnTo>
                  <a:lnTo>
                    <a:pt x="3" y="1569"/>
                  </a:lnTo>
                  <a:lnTo>
                    <a:pt x="6" y="1581"/>
                  </a:lnTo>
                  <a:lnTo>
                    <a:pt x="17" y="1597"/>
                  </a:lnTo>
                  <a:lnTo>
                    <a:pt x="17" y="1597"/>
                  </a:lnTo>
                  <a:lnTo>
                    <a:pt x="28" y="1611"/>
                  </a:lnTo>
                  <a:lnTo>
                    <a:pt x="39" y="16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4"/>
            <p:cNvSpPr>
              <a:spLocks noChangeArrowheads="1"/>
            </p:cNvSpPr>
            <p:nvPr/>
          </p:nvSpPr>
          <p:spPr bwMode="auto">
            <a:xfrm>
              <a:off x="9293225" y="3143250"/>
              <a:ext cx="26988" cy="547688"/>
            </a:xfrm>
            <a:custGeom>
              <a:avLst/>
              <a:gdLst>
                <a:gd name="T0" fmla="*/ 5 w 73"/>
                <a:gd name="T1" fmla="*/ 1040 h 1520"/>
                <a:gd name="T2" fmla="*/ 11 w 73"/>
                <a:gd name="T3" fmla="*/ 1166 h 1520"/>
                <a:gd name="T4" fmla="*/ 17 w 73"/>
                <a:gd name="T5" fmla="*/ 1284 h 1520"/>
                <a:gd name="T6" fmla="*/ 25 w 73"/>
                <a:gd name="T7" fmla="*/ 1379 h 1520"/>
                <a:gd name="T8" fmla="*/ 31 w 73"/>
                <a:gd name="T9" fmla="*/ 1455 h 1520"/>
                <a:gd name="T10" fmla="*/ 36 w 73"/>
                <a:gd name="T11" fmla="*/ 1502 h 1520"/>
                <a:gd name="T12" fmla="*/ 39 w 73"/>
                <a:gd name="T13" fmla="*/ 1519 h 1520"/>
                <a:gd name="T14" fmla="*/ 42 w 73"/>
                <a:gd name="T15" fmla="*/ 1502 h 1520"/>
                <a:gd name="T16" fmla="*/ 45 w 73"/>
                <a:gd name="T17" fmla="*/ 1455 h 1520"/>
                <a:gd name="T18" fmla="*/ 53 w 73"/>
                <a:gd name="T19" fmla="*/ 1379 h 1520"/>
                <a:gd name="T20" fmla="*/ 58 w 73"/>
                <a:gd name="T21" fmla="*/ 1284 h 1520"/>
                <a:gd name="T22" fmla="*/ 64 w 73"/>
                <a:gd name="T23" fmla="*/ 1166 h 1520"/>
                <a:gd name="T24" fmla="*/ 70 w 73"/>
                <a:gd name="T25" fmla="*/ 1040 h 1520"/>
                <a:gd name="T26" fmla="*/ 72 w 73"/>
                <a:gd name="T27" fmla="*/ 900 h 1520"/>
                <a:gd name="T28" fmla="*/ 72 w 73"/>
                <a:gd name="T29" fmla="*/ 761 h 1520"/>
                <a:gd name="T30" fmla="*/ 72 w 73"/>
                <a:gd name="T31" fmla="*/ 618 h 1520"/>
                <a:gd name="T32" fmla="*/ 70 w 73"/>
                <a:gd name="T33" fmla="*/ 481 h 1520"/>
                <a:gd name="T34" fmla="*/ 64 w 73"/>
                <a:gd name="T35" fmla="*/ 352 h 1520"/>
                <a:gd name="T36" fmla="*/ 58 w 73"/>
                <a:gd name="T37" fmla="*/ 238 h 1520"/>
                <a:gd name="T38" fmla="*/ 50 w 73"/>
                <a:gd name="T39" fmla="*/ 140 h 1520"/>
                <a:gd name="T40" fmla="*/ 45 w 73"/>
                <a:gd name="T41" fmla="*/ 67 h 1520"/>
                <a:gd name="T42" fmla="*/ 39 w 73"/>
                <a:gd name="T43" fmla="*/ 16 h 1520"/>
                <a:gd name="T44" fmla="*/ 36 w 73"/>
                <a:gd name="T45" fmla="*/ 0 h 1520"/>
                <a:gd name="T46" fmla="*/ 33 w 73"/>
                <a:gd name="T47" fmla="*/ 16 h 1520"/>
                <a:gd name="T48" fmla="*/ 28 w 73"/>
                <a:gd name="T49" fmla="*/ 67 h 1520"/>
                <a:gd name="T50" fmla="*/ 22 w 73"/>
                <a:gd name="T51" fmla="*/ 140 h 1520"/>
                <a:gd name="T52" fmla="*/ 17 w 73"/>
                <a:gd name="T53" fmla="*/ 238 h 1520"/>
                <a:gd name="T54" fmla="*/ 8 w 73"/>
                <a:gd name="T55" fmla="*/ 352 h 1520"/>
                <a:gd name="T56" fmla="*/ 5 w 73"/>
                <a:gd name="T57" fmla="*/ 481 h 1520"/>
                <a:gd name="T58" fmla="*/ 2 w 73"/>
                <a:gd name="T59" fmla="*/ 618 h 1520"/>
                <a:gd name="T60" fmla="*/ 0 w 73"/>
                <a:gd name="T61" fmla="*/ 761 h 1520"/>
                <a:gd name="T62" fmla="*/ 2 w 73"/>
                <a:gd name="T63" fmla="*/ 903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520">
                  <a:moveTo>
                    <a:pt x="5" y="1040"/>
                  </a:moveTo>
                  <a:lnTo>
                    <a:pt x="5" y="1040"/>
                  </a:lnTo>
                  <a:lnTo>
                    <a:pt x="11" y="1166"/>
                  </a:lnTo>
                  <a:lnTo>
                    <a:pt x="11" y="1166"/>
                  </a:lnTo>
                  <a:lnTo>
                    <a:pt x="17" y="1284"/>
                  </a:lnTo>
                  <a:lnTo>
                    <a:pt x="17" y="1284"/>
                  </a:lnTo>
                  <a:lnTo>
                    <a:pt x="25" y="1379"/>
                  </a:lnTo>
                  <a:lnTo>
                    <a:pt x="25" y="1379"/>
                  </a:lnTo>
                  <a:lnTo>
                    <a:pt x="31" y="1455"/>
                  </a:lnTo>
                  <a:lnTo>
                    <a:pt x="31" y="1455"/>
                  </a:lnTo>
                  <a:lnTo>
                    <a:pt x="36" y="1502"/>
                  </a:lnTo>
                  <a:lnTo>
                    <a:pt x="36" y="1502"/>
                  </a:lnTo>
                  <a:lnTo>
                    <a:pt x="39" y="1519"/>
                  </a:lnTo>
                  <a:lnTo>
                    <a:pt x="39" y="1519"/>
                  </a:lnTo>
                  <a:lnTo>
                    <a:pt x="42" y="1502"/>
                  </a:lnTo>
                  <a:lnTo>
                    <a:pt x="42" y="1502"/>
                  </a:lnTo>
                  <a:lnTo>
                    <a:pt x="45" y="1455"/>
                  </a:lnTo>
                  <a:lnTo>
                    <a:pt x="45" y="1455"/>
                  </a:lnTo>
                  <a:lnTo>
                    <a:pt x="53" y="1379"/>
                  </a:lnTo>
                  <a:lnTo>
                    <a:pt x="53" y="1379"/>
                  </a:lnTo>
                  <a:lnTo>
                    <a:pt x="58" y="1284"/>
                  </a:lnTo>
                  <a:lnTo>
                    <a:pt x="58" y="1284"/>
                  </a:lnTo>
                  <a:lnTo>
                    <a:pt x="64" y="1166"/>
                  </a:lnTo>
                  <a:lnTo>
                    <a:pt x="64" y="1166"/>
                  </a:lnTo>
                  <a:lnTo>
                    <a:pt x="70" y="1040"/>
                  </a:lnTo>
                  <a:lnTo>
                    <a:pt x="70" y="1040"/>
                  </a:lnTo>
                  <a:lnTo>
                    <a:pt x="72" y="900"/>
                  </a:lnTo>
                  <a:lnTo>
                    <a:pt x="72" y="900"/>
                  </a:lnTo>
                  <a:lnTo>
                    <a:pt x="72" y="761"/>
                  </a:lnTo>
                  <a:lnTo>
                    <a:pt x="72" y="761"/>
                  </a:lnTo>
                  <a:lnTo>
                    <a:pt x="72" y="618"/>
                  </a:lnTo>
                  <a:lnTo>
                    <a:pt x="72" y="618"/>
                  </a:lnTo>
                  <a:lnTo>
                    <a:pt x="70" y="481"/>
                  </a:lnTo>
                  <a:lnTo>
                    <a:pt x="70" y="481"/>
                  </a:lnTo>
                  <a:lnTo>
                    <a:pt x="64" y="352"/>
                  </a:lnTo>
                  <a:lnTo>
                    <a:pt x="64" y="352"/>
                  </a:lnTo>
                  <a:lnTo>
                    <a:pt x="58" y="238"/>
                  </a:lnTo>
                  <a:lnTo>
                    <a:pt x="58" y="238"/>
                  </a:lnTo>
                  <a:lnTo>
                    <a:pt x="50" y="140"/>
                  </a:lnTo>
                  <a:lnTo>
                    <a:pt x="50" y="140"/>
                  </a:lnTo>
                  <a:lnTo>
                    <a:pt x="45" y="67"/>
                  </a:lnTo>
                  <a:lnTo>
                    <a:pt x="45" y="67"/>
                  </a:lnTo>
                  <a:lnTo>
                    <a:pt x="39" y="16"/>
                  </a:lnTo>
                  <a:lnTo>
                    <a:pt x="39" y="16"/>
                  </a:lnTo>
                  <a:lnTo>
                    <a:pt x="36" y="0"/>
                  </a:lnTo>
                  <a:lnTo>
                    <a:pt x="36" y="0"/>
                  </a:lnTo>
                  <a:lnTo>
                    <a:pt x="33" y="16"/>
                  </a:lnTo>
                  <a:lnTo>
                    <a:pt x="33" y="16"/>
                  </a:lnTo>
                  <a:lnTo>
                    <a:pt x="28" y="67"/>
                  </a:lnTo>
                  <a:lnTo>
                    <a:pt x="28" y="67"/>
                  </a:lnTo>
                  <a:lnTo>
                    <a:pt x="22" y="140"/>
                  </a:lnTo>
                  <a:lnTo>
                    <a:pt x="22" y="140"/>
                  </a:lnTo>
                  <a:lnTo>
                    <a:pt x="17" y="238"/>
                  </a:lnTo>
                  <a:lnTo>
                    <a:pt x="17" y="238"/>
                  </a:lnTo>
                  <a:lnTo>
                    <a:pt x="8" y="352"/>
                  </a:lnTo>
                  <a:lnTo>
                    <a:pt x="8" y="352"/>
                  </a:lnTo>
                  <a:lnTo>
                    <a:pt x="5" y="481"/>
                  </a:lnTo>
                  <a:lnTo>
                    <a:pt x="5" y="481"/>
                  </a:lnTo>
                  <a:lnTo>
                    <a:pt x="2" y="618"/>
                  </a:lnTo>
                  <a:lnTo>
                    <a:pt x="2" y="618"/>
                  </a:lnTo>
                  <a:lnTo>
                    <a:pt x="0" y="761"/>
                  </a:lnTo>
                  <a:lnTo>
                    <a:pt x="0" y="761"/>
                  </a:lnTo>
                  <a:lnTo>
                    <a:pt x="2" y="903"/>
                  </a:lnTo>
                  <a:lnTo>
                    <a:pt x="2" y="903"/>
                  </a:lnTo>
                  <a:lnTo>
                    <a:pt x="5" y="10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14" name="Rounded Rectangle 113"/>
          <p:cNvSpPr/>
          <p:nvPr/>
        </p:nvSpPr>
        <p:spPr>
          <a:xfrm>
            <a:off x="6761855" y="4629891"/>
            <a:ext cx="952162" cy="670083"/>
          </a:xfrm>
          <a:prstGeom prst="roundRect">
            <a:avLst>
              <a:gd name="adj" fmla="val 3301"/>
            </a:avLst>
          </a:prstGeom>
          <a:noFill/>
          <a:ln w="19050" cmpd="sng">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800" dirty="0" smtClean="0">
              <a:solidFill>
                <a:schemeClr val="tx1">
                  <a:lumMod val="75000"/>
                </a:schemeClr>
              </a:solidFill>
              <a:latin typeface="Dual 300" panose="02000503020000020004" pitchFamily="2" charset="0"/>
            </a:endParaRPr>
          </a:p>
          <a:p>
            <a:pPr algn="ctr" defTabSz="914360">
              <a:lnSpc>
                <a:spcPct val="90000"/>
              </a:lnSpc>
              <a:spcBef>
                <a:spcPts val="300"/>
              </a:spcBef>
            </a:pPr>
            <a:r>
              <a:rPr lang="en-US" sz="800" dirty="0" smtClean="0">
                <a:solidFill>
                  <a:schemeClr val="tx1">
                    <a:lumMod val="75000"/>
                  </a:schemeClr>
                </a:solidFill>
                <a:latin typeface="Dual 300" panose="02000503020000020004" pitchFamily="2" charset="0"/>
              </a:rPr>
              <a:t>Python Based </a:t>
            </a:r>
          </a:p>
          <a:p>
            <a:pPr algn="ctr" defTabSz="914360">
              <a:lnSpc>
                <a:spcPct val="90000"/>
              </a:lnSpc>
              <a:spcBef>
                <a:spcPts val="300"/>
              </a:spcBef>
            </a:pPr>
            <a:r>
              <a:rPr lang="en-US" sz="800" dirty="0" smtClean="0">
                <a:solidFill>
                  <a:schemeClr val="tx1">
                    <a:lumMod val="75000"/>
                  </a:schemeClr>
                </a:solidFill>
                <a:latin typeface="Dual 300" panose="02000503020000020004" pitchFamily="2" charset="0"/>
              </a:rPr>
              <a:t>server</a:t>
            </a:r>
          </a:p>
          <a:p>
            <a:pPr algn="ctr" defTabSz="914360">
              <a:lnSpc>
                <a:spcPct val="90000"/>
              </a:lnSpc>
              <a:spcBef>
                <a:spcPts val="300"/>
              </a:spcBef>
            </a:pPr>
            <a:endParaRPr lang="en-US" sz="8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7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p:txBody>
      </p:sp>
      <p:sp>
        <p:nvSpPr>
          <p:cNvPr id="126" name="Arc 125"/>
          <p:cNvSpPr/>
          <p:nvPr/>
        </p:nvSpPr>
        <p:spPr>
          <a:xfrm rot="10800000">
            <a:off x="5360518" y="4392414"/>
            <a:ext cx="1917145" cy="1697711"/>
          </a:xfrm>
          <a:prstGeom prst="arc">
            <a:avLst>
              <a:gd name="adj1" fmla="val 10920107"/>
              <a:gd name="adj2" fmla="val 0"/>
            </a:avLst>
          </a:prstGeom>
          <a:ln w="1905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prstDash val="sysDash"/>
            <a:headEnd type="triangle" w="sm" len="med"/>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Rectangle 126"/>
          <p:cNvSpPr/>
          <p:nvPr/>
        </p:nvSpPr>
        <p:spPr>
          <a:xfrm>
            <a:off x="5846091" y="5594288"/>
            <a:ext cx="916963" cy="159512"/>
          </a:xfrm>
          <a:prstGeom prst="rect">
            <a:avLst/>
          </a:prstGeom>
          <a:no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800" dirty="0" smtClean="0">
                <a:solidFill>
                  <a:schemeClr val="bg1">
                    <a:lumMod val="50000"/>
                  </a:schemeClr>
                </a:solidFill>
              </a:rPr>
              <a:t>Socket interface</a:t>
            </a:r>
          </a:p>
        </p:txBody>
      </p:sp>
      <p:grpSp>
        <p:nvGrpSpPr>
          <p:cNvPr id="131" name="Group 130"/>
          <p:cNvGrpSpPr/>
          <p:nvPr/>
        </p:nvGrpSpPr>
        <p:grpSpPr>
          <a:xfrm>
            <a:off x="6856960" y="2375741"/>
            <a:ext cx="332599" cy="414120"/>
            <a:chOff x="508000" y="2430463"/>
            <a:chExt cx="995363" cy="700087"/>
          </a:xfrm>
          <a:solidFill>
            <a:srgbClr val="A1A194"/>
          </a:solidFill>
        </p:grpSpPr>
        <p:sp>
          <p:nvSpPr>
            <p:cNvPr id="132" name="Freeform 1"/>
            <p:cNvSpPr>
              <a:spLocks noChangeArrowheads="1"/>
            </p:cNvSpPr>
            <p:nvPr/>
          </p:nvSpPr>
          <p:spPr bwMode="auto">
            <a:xfrm>
              <a:off x="1046163" y="2430463"/>
              <a:ext cx="4762" cy="1587"/>
            </a:xfrm>
            <a:custGeom>
              <a:avLst/>
              <a:gdLst>
                <a:gd name="T0" fmla="*/ 0 w 15"/>
                <a:gd name="T1" fmla="*/ 0 h 1"/>
                <a:gd name="T2" fmla="*/ 14 w 15"/>
                <a:gd name="T3" fmla="*/ 0 h 1"/>
                <a:gd name="T4" fmla="*/ 14 w 15"/>
                <a:gd name="T5" fmla="*/ 0 h 1"/>
                <a:gd name="T6" fmla="*/ 14 w 15"/>
                <a:gd name="T7" fmla="*/ 0 h 1"/>
                <a:gd name="T8" fmla="*/ 14 w 15"/>
                <a:gd name="T9" fmla="*/ 0 h 1"/>
                <a:gd name="T10" fmla="*/ 0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0" y="0"/>
                  </a:moveTo>
                  <a:lnTo>
                    <a:pt x="14" y="0"/>
                  </a:lnTo>
                  <a:lnTo>
                    <a:pt x="14" y="0"/>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2"/>
            <p:cNvSpPr>
              <a:spLocks noChangeArrowheads="1"/>
            </p:cNvSpPr>
            <p:nvPr/>
          </p:nvSpPr>
          <p:spPr bwMode="auto">
            <a:xfrm>
              <a:off x="1108075" y="2430463"/>
              <a:ext cx="14288" cy="4762"/>
            </a:xfrm>
            <a:custGeom>
              <a:avLst/>
              <a:gdLst>
                <a:gd name="T0" fmla="*/ 32 w 39"/>
                <a:gd name="T1" fmla="*/ 3 h 15"/>
                <a:gd name="T2" fmla="*/ 6 w 39"/>
                <a:gd name="T3" fmla="*/ 0 h 15"/>
                <a:gd name="T4" fmla="*/ 6 w 39"/>
                <a:gd name="T5" fmla="*/ 0 h 15"/>
                <a:gd name="T6" fmla="*/ 3 w 39"/>
                <a:gd name="T7" fmla="*/ 3 h 15"/>
                <a:gd name="T8" fmla="*/ 0 w 39"/>
                <a:gd name="T9" fmla="*/ 6 h 15"/>
                <a:gd name="T10" fmla="*/ 0 w 39"/>
                <a:gd name="T11" fmla="*/ 6 h 15"/>
                <a:gd name="T12" fmla="*/ 3 w 39"/>
                <a:gd name="T13" fmla="*/ 8 h 15"/>
                <a:gd name="T14" fmla="*/ 6 w 39"/>
                <a:gd name="T15" fmla="*/ 11 h 15"/>
                <a:gd name="T16" fmla="*/ 32 w 39"/>
                <a:gd name="T17" fmla="*/ 14 h 15"/>
                <a:gd name="T18" fmla="*/ 32 w 39"/>
                <a:gd name="T19" fmla="*/ 14 h 15"/>
                <a:gd name="T20" fmla="*/ 32 w 39"/>
                <a:gd name="T21" fmla="*/ 14 h 15"/>
                <a:gd name="T22" fmla="*/ 38 w 39"/>
                <a:gd name="T23" fmla="*/ 11 h 15"/>
                <a:gd name="T24" fmla="*/ 38 w 39"/>
                <a:gd name="T25" fmla="*/ 8 h 15"/>
                <a:gd name="T26" fmla="*/ 38 w 39"/>
                <a:gd name="T27" fmla="*/ 8 h 15"/>
                <a:gd name="T28" fmla="*/ 38 w 39"/>
                <a:gd name="T29" fmla="*/ 3 h 15"/>
                <a:gd name="T30" fmla="*/ 32 w 39"/>
                <a:gd name="T3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3"/>
                  </a:moveTo>
                  <a:lnTo>
                    <a:pt x="6" y="0"/>
                  </a:lnTo>
                  <a:lnTo>
                    <a:pt x="6" y="0"/>
                  </a:lnTo>
                  <a:lnTo>
                    <a:pt x="3" y="3"/>
                  </a:lnTo>
                  <a:lnTo>
                    <a:pt x="0" y="6"/>
                  </a:lnTo>
                  <a:lnTo>
                    <a:pt x="0" y="6"/>
                  </a:lnTo>
                  <a:lnTo>
                    <a:pt x="3" y="8"/>
                  </a:lnTo>
                  <a:lnTo>
                    <a:pt x="6" y="11"/>
                  </a:lnTo>
                  <a:lnTo>
                    <a:pt x="32" y="14"/>
                  </a:lnTo>
                  <a:lnTo>
                    <a:pt x="32" y="14"/>
                  </a:lnTo>
                  <a:lnTo>
                    <a:pt x="32" y="14"/>
                  </a:lnTo>
                  <a:lnTo>
                    <a:pt x="38" y="11"/>
                  </a:lnTo>
                  <a:lnTo>
                    <a:pt x="38" y="8"/>
                  </a:lnTo>
                  <a:lnTo>
                    <a:pt x="38" y="8"/>
                  </a:lnTo>
                  <a:lnTo>
                    <a:pt x="38" y="3"/>
                  </a:lnTo>
                  <a:lnTo>
                    <a:pt x="32"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3"/>
            <p:cNvSpPr>
              <a:spLocks noChangeArrowheads="1"/>
            </p:cNvSpPr>
            <p:nvPr/>
          </p:nvSpPr>
          <p:spPr bwMode="auto">
            <a:xfrm>
              <a:off x="1176338" y="2436813"/>
              <a:ext cx="17462" cy="9525"/>
            </a:xfrm>
            <a:custGeom>
              <a:avLst/>
              <a:gdLst>
                <a:gd name="T0" fmla="*/ 38 w 47"/>
                <a:gd name="T1" fmla="*/ 3 h 27"/>
                <a:gd name="T2" fmla="*/ 12 w 47"/>
                <a:gd name="T3" fmla="*/ 0 h 27"/>
                <a:gd name="T4" fmla="*/ 12 w 47"/>
                <a:gd name="T5" fmla="*/ 0 h 27"/>
                <a:gd name="T6" fmla="*/ 3 w 47"/>
                <a:gd name="T7" fmla="*/ 3 h 27"/>
                <a:gd name="T8" fmla="*/ 0 w 47"/>
                <a:gd name="T9" fmla="*/ 9 h 27"/>
                <a:gd name="T10" fmla="*/ 0 w 47"/>
                <a:gd name="T11" fmla="*/ 9 h 27"/>
                <a:gd name="T12" fmla="*/ 3 w 47"/>
                <a:gd name="T13" fmla="*/ 17 h 27"/>
                <a:gd name="T14" fmla="*/ 9 w 47"/>
                <a:gd name="T15" fmla="*/ 20 h 27"/>
                <a:gd name="T16" fmla="*/ 35 w 47"/>
                <a:gd name="T17" fmla="*/ 26 h 27"/>
                <a:gd name="T18" fmla="*/ 35 w 47"/>
                <a:gd name="T19" fmla="*/ 26 h 27"/>
                <a:gd name="T20" fmla="*/ 35 w 47"/>
                <a:gd name="T21" fmla="*/ 26 h 27"/>
                <a:gd name="T22" fmla="*/ 43 w 47"/>
                <a:gd name="T23" fmla="*/ 23 h 27"/>
                <a:gd name="T24" fmla="*/ 46 w 47"/>
                <a:gd name="T25" fmla="*/ 14 h 27"/>
                <a:gd name="T26" fmla="*/ 46 w 47"/>
                <a:gd name="T27" fmla="*/ 14 h 27"/>
                <a:gd name="T28" fmla="*/ 43 w 47"/>
                <a:gd name="T29" fmla="*/ 9 h 27"/>
                <a:gd name="T30" fmla="*/ 38 w 47"/>
                <a:gd name="T3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7">
                  <a:moveTo>
                    <a:pt x="38" y="3"/>
                  </a:moveTo>
                  <a:lnTo>
                    <a:pt x="12" y="0"/>
                  </a:lnTo>
                  <a:lnTo>
                    <a:pt x="12" y="0"/>
                  </a:lnTo>
                  <a:lnTo>
                    <a:pt x="3" y="3"/>
                  </a:lnTo>
                  <a:lnTo>
                    <a:pt x="0" y="9"/>
                  </a:lnTo>
                  <a:lnTo>
                    <a:pt x="0" y="9"/>
                  </a:lnTo>
                  <a:lnTo>
                    <a:pt x="3" y="17"/>
                  </a:lnTo>
                  <a:lnTo>
                    <a:pt x="9" y="20"/>
                  </a:lnTo>
                  <a:lnTo>
                    <a:pt x="35" y="26"/>
                  </a:lnTo>
                  <a:lnTo>
                    <a:pt x="35" y="26"/>
                  </a:lnTo>
                  <a:lnTo>
                    <a:pt x="35" y="26"/>
                  </a:lnTo>
                  <a:lnTo>
                    <a:pt x="43" y="23"/>
                  </a:lnTo>
                  <a:lnTo>
                    <a:pt x="46" y="14"/>
                  </a:lnTo>
                  <a:lnTo>
                    <a:pt x="46" y="14"/>
                  </a:lnTo>
                  <a:lnTo>
                    <a:pt x="43" y="9"/>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4"/>
            <p:cNvSpPr>
              <a:spLocks noChangeArrowheads="1"/>
            </p:cNvSpPr>
            <p:nvPr/>
          </p:nvSpPr>
          <p:spPr bwMode="auto">
            <a:xfrm>
              <a:off x="1243013" y="2446338"/>
              <a:ext cx="19050" cy="11112"/>
            </a:xfrm>
            <a:custGeom>
              <a:avLst/>
              <a:gdLst>
                <a:gd name="T0" fmla="*/ 43 w 55"/>
                <a:gd name="T1" fmla="*/ 5 h 32"/>
                <a:gd name="T2" fmla="*/ 17 w 55"/>
                <a:gd name="T3" fmla="*/ 0 h 32"/>
                <a:gd name="T4" fmla="*/ 17 w 55"/>
                <a:gd name="T5" fmla="*/ 0 h 32"/>
                <a:gd name="T6" fmla="*/ 11 w 55"/>
                <a:gd name="T7" fmla="*/ 0 h 32"/>
                <a:gd name="T8" fmla="*/ 5 w 55"/>
                <a:gd name="T9" fmla="*/ 2 h 32"/>
                <a:gd name="T10" fmla="*/ 2 w 55"/>
                <a:gd name="T11" fmla="*/ 5 h 32"/>
                <a:gd name="T12" fmla="*/ 0 w 55"/>
                <a:gd name="T13" fmla="*/ 11 h 32"/>
                <a:gd name="T14" fmla="*/ 0 w 55"/>
                <a:gd name="T15" fmla="*/ 11 h 32"/>
                <a:gd name="T16" fmla="*/ 0 w 55"/>
                <a:gd name="T17" fmla="*/ 14 h 32"/>
                <a:gd name="T18" fmla="*/ 2 w 55"/>
                <a:gd name="T19" fmla="*/ 20 h 32"/>
                <a:gd name="T20" fmla="*/ 5 w 55"/>
                <a:gd name="T21" fmla="*/ 23 h 32"/>
                <a:gd name="T22" fmla="*/ 11 w 55"/>
                <a:gd name="T23" fmla="*/ 26 h 32"/>
                <a:gd name="T24" fmla="*/ 37 w 55"/>
                <a:gd name="T25" fmla="*/ 31 h 32"/>
                <a:gd name="T26" fmla="*/ 37 w 55"/>
                <a:gd name="T27" fmla="*/ 31 h 32"/>
                <a:gd name="T28" fmla="*/ 37 w 55"/>
                <a:gd name="T29" fmla="*/ 31 h 32"/>
                <a:gd name="T30" fmla="*/ 43 w 55"/>
                <a:gd name="T31" fmla="*/ 31 h 32"/>
                <a:gd name="T32" fmla="*/ 48 w 55"/>
                <a:gd name="T33" fmla="*/ 28 h 32"/>
                <a:gd name="T34" fmla="*/ 51 w 55"/>
                <a:gd name="T35" fmla="*/ 26 h 32"/>
                <a:gd name="T36" fmla="*/ 54 w 55"/>
                <a:gd name="T37" fmla="*/ 20 h 32"/>
                <a:gd name="T38" fmla="*/ 54 w 55"/>
                <a:gd name="T39" fmla="*/ 20 h 32"/>
                <a:gd name="T40" fmla="*/ 54 w 55"/>
                <a:gd name="T41" fmla="*/ 14 h 32"/>
                <a:gd name="T42" fmla="*/ 51 w 55"/>
                <a:gd name="T43" fmla="*/ 11 h 32"/>
                <a:gd name="T44" fmla="*/ 48 w 55"/>
                <a:gd name="T45" fmla="*/ 5 h 32"/>
                <a:gd name="T46" fmla="*/ 43 w 55"/>
                <a:gd name="T4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43" y="5"/>
                  </a:moveTo>
                  <a:lnTo>
                    <a:pt x="17" y="0"/>
                  </a:lnTo>
                  <a:lnTo>
                    <a:pt x="17" y="0"/>
                  </a:lnTo>
                  <a:lnTo>
                    <a:pt x="11" y="0"/>
                  </a:lnTo>
                  <a:lnTo>
                    <a:pt x="5" y="2"/>
                  </a:lnTo>
                  <a:lnTo>
                    <a:pt x="2" y="5"/>
                  </a:lnTo>
                  <a:lnTo>
                    <a:pt x="0" y="11"/>
                  </a:lnTo>
                  <a:lnTo>
                    <a:pt x="0" y="11"/>
                  </a:lnTo>
                  <a:lnTo>
                    <a:pt x="0" y="14"/>
                  </a:lnTo>
                  <a:lnTo>
                    <a:pt x="2" y="20"/>
                  </a:lnTo>
                  <a:lnTo>
                    <a:pt x="5" y="23"/>
                  </a:lnTo>
                  <a:lnTo>
                    <a:pt x="11" y="26"/>
                  </a:lnTo>
                  <a:lnTo>
                    <a:pt x="37" y="31"/>
                  </a:lnTo>
                  <a:lnTo>
                    <a:pt x="37" y="31"/>
                  </a:lnTo>
                  <a:lnTo>
                    <a:pt x="37" y="31"/>
                  </a:lnTo>
                  <a:lnTo>
                    <a:pt x="43" y="31"/>
                  </a:lnTo>
                  <a:lnTo>
                    <a:pt x="48" y="28"/>
                  </a:lnTo>
                  <a:lnTo>
                    <a:pt x="51" y="26"/>
                  </a:lnTo>
                  <a:lnTo>
                    <a:pt x="54" y="20"/>
                  </a:lnTo>
                  <a:lnTo>
                    <a:pt x="54" y="20"/>
                  </a:lnTo>
                  <a:lnTo>
                    <a:pt x="54" y="14"/>
                  </a:lnTo>
                  <a:lnTo>
                    <a:pt x="51" y="11"/>
                  </a:lnTo>
                  <a:lnTo>
                    <a:pt x="48" y="5"/>
                  </a:lnTo>
                  <a:lnTo>
                    <a:pt x="43"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5"/>
            <p:cNvSpPr>
              <a:spLocks noChangeArrowheads="1"/>
            </p:cNvSpPr>
            <p:nvPr/>
          </p:nvSpPr>
          <p:spPr bwMode="auto">
            <a:xfrm>
              <a:off x="1311275" y="2460625"/>
              <a:ext cx="22225" cy="15875"/>
            </a:xfrm>
            <a:custGeom>
              <a:avLst/>
              <a:gdLst>
                <a:gd name="T0" fmla="*/ 11 w 61"/>
                <a:gd name="T1" fmla="*/ 34 h 44"/>
                <a:gd name="T2" fmla="*/ 37 w 61"/>
                <a:gd name="T3" fmla="*/ 43 h 44"/>
                <a:gd name="T4" fmla="*/ 37 w 61"/>
                <a:gd name="T5" fmla="*/ 43 h 44"/>
                <a:gd name="T6" fmla="*/ 37 w 61"/>
                <a:gd name="T7" fmla="*/ 43 h 44"/>
                <a:gd name="T8" fmla="*/ 43 w 61"/>
                <a:gd name="T9" fmla="*/ 43 h 44"/>
                <a:gd name="T10" fmla="*/ 51 w 61"/>
                <a:gd name="T11" fmla="*/ 40 h 44"/>
                <a:gd name="T12" fmla="*/ 54 w 61"/>
                <a:gd name="T13" fmla="*/ 37 h 44"/>
                <a:gd name="T14" fmla="*/ 60 w 61"/>
                <a:gd name="T15" fmla="*/ 28 h 44"/>
                <a:gd name="T16" fmla="*/ 60 w 61"/>
                <a:gd name="T17" fmla="*/ 28 h 44"/>
                <a:gd name="T18" fmla="*/ 60 w 61"/>
                <a:gd name="T19" fmla="*/ 23 h 44"/>
                <a:gd name="T20" fmla="*/ 57 w 61"/>
                <a:gd name="T21" fmla="*/ 17 h 44"/>
                <a:gd name="T22" fmla="*/ 51 w 61"/>
                <a:gd name="T23" fmla="*/ 11 h 44"/>
                <a:gd name="T24" fmla="*/ 46 w 61"/>
                <a:gd name="T25" fmla="*/ 8 h 44"/>
                <a:gd name="T26" fmla="*/ 20 w 61"/>
                <a:gd name="T27" fmla="*/ 0 h 44"/>
                <a:gd name="T28" fmla="*/ 20 w 61"/>
                <a:gd name="T29" fmla="*/ 0 h 44"/>
                <a:gd name="T30" fmla="*/ 14 w 61"/>
                <a:gd name="T31" fmla="*/ 0 h 44"/>
                <a:gd name="T32" fmla="*/ 8 w 61"/>
                <a:gd name="T33" fmla="*/ 3 h 44"/>
                <a:gd name="T34" fmla="*/ 3 w 61"/>
                <a:gd name="T35" fmla="*/ 6 h 44"/>
                <a:gd name="T36" fmla="*/ 0 w 61"/>
                <a:gd name="T37" fmla="*/ 11 h 44"/>
                <a:gd name="T38" fmla="*/ 0 w 61"/>
                <a:gd name="T39" fmla="*/ 11 h 44"/>
                <a:gd name="T40" fmla="*/ 0 w 61"/>
                <a:gd name="T41" fmla="*/ 20 h 44"/>
                <a:gd name="T42" fmla="*/ 0 w 61"/>
                <a:gd name="T43" fmla="*/ 25 h 44"/>
                <a:gd name="T44" fmla="*/ 5 w 61"/>
                <a:gd name="T45" fmla="*/ 31 h 44"/>
                <a:gd name="T46" fmla="*/ 11 w 61"/>
                <a:gd name="T4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11" y="34"/>
                  </a:moveTo>
                  <a:lnTo>
                    <a:pt x="37" y="43"/>
                  </a:lnTo>
                  <a:lnTo>
                    <a:pt x="37" y="43"/>
                  </a:lnTo>
                  <a:lnTo>
                    <a:pt x="37" y="43"/>
                  </a:lnTo>
                  <a:lnTo>
                    <a:pt x="43" y="43"/>
                  </a:lnTo>
                  <a:lnTo>
                    <a:pt x="51" y="40"/>
                  </a:lnTo>
                  <a:lnTo>
                    <a:pt x="54" y="37"/>
                  </a:lnTo>
                  <a:lnTo>
                    <a:pt x="60" y="28"/>
                  </a:lnTo>
                  <a:lnTo>
                    <a:pt x="60" y="28"/>
                  </a:lnTo>
                  <a:lnTo>
                    <a:pt x="60" y="23"/>
                  </a:lnTo>
                  <a:lnTo>
                    <a:pt x="57" y="17"/>
                  </a:lnTo>
                  <a:lnTo>
                    <a:pt x="51" y="11"/>
                  </a:lnTo>
                  <a:lnTo>
                    <a:pt x="46" y="8"/>
                  </a:lnTo>
                  <a:lnTo>
                    <a:pt x="20" y="0"/>
                  </a:lnTo>
                  <a:lnTo>
                    <a:pt x="20" y="0"/>
                  </a:lnTo>
                  <a:lnTo>
                    <a:pt x="14" y="0"/>
                  </a:lnTo>
                  <a:lnTo>
                    <a:pt x="8" y="3"/>
                  </a:lnTo>
                  <a:lnTo>
                    <a:pt x="3" y="6"/>
                  </a:lnTo>
                  <a:lnTo>
                    <a:pt x="0" y="11"/>
                  </a:lnTo>
                  <a:lnTo>
                    <a:pt x="0" y="11"/>
                  </a:lnTo>
                  <a:lnTo>
                    <a:pt x="0" y="20"/>
                  </a:lnTo>
                  <a:lnTo>
                    <a:pt x="0" y="25"/>
                  </a:lnTo>
                  <a:lnTo>
                    <a:pt x="5" y="31"/>
                  </a:lnTo>
                  <a:lnTo>
                    <a:pt x="11"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6"/>
            <p:cNvSpPr>
              <a:spLocks noChangeArrowheads="1"/>
            </p:cNvSpPr>
            <p:nvPr/>
          </p:nvSpPr>
          <p:spPr bwMode="auto">
            <a:xfrm>
              <a:off x="1398588" y="2671763"/>
              <a:ext cx="30162" cy="26987"/>
            </a:xfrm>
            <a:custGeom>
              <a:avLst/>
              <a:gdLst>
                <a:gd name="T0" fmla="*/ 43 w 84"/>
                <a:gd name="T1" fmla="*/ 66 h 73"/>
                <a:gd name="T2" fmla="*/ 66 w 84"/>
                <a:gd name="T3" fmla="*/ 54 h 73"/>
                <a:gd name="T4" fmla="*/ 66 w 84"/>
                <a:gd name="T5" fmla="*/ 54 h 73"/>
                <a:gd name="T6" fmla="*/ 75 w 84"/>
                <a:gd name="T7" fmla="*/ 46 h 73"/>
                <a:gd name="T8" fmla="*/ 80 w 84"/>
                <a:gd name="T9" fmla="*/ 37 h 73"/>
                <a:gd name="T10" fmla="*/ 83 w 84"/>
                <a:gd name="T11" fmla="*/ 26 h 73"/>
                <a:gd name="T12" fmla="*/ 78 w 84"/>
                <a:gd name="T13" fmla="*/ 15 h 73"/>
                <a:gd name="T14" fmla="*/ 78 w 84"/>
                <a:gd name="T15" fmla="*/ 15 h 73"/>
                <a:gd name="T16" fmla="*/ 72 w 84"/>
                <a:gd name="T17" fmla="*/ 6 h 73"/>
                <a:gd name="T18" fmla="*/ 60 w 84"/>
                <a:gd name="T19" fmla="*/ 0 h 73"/>
                <a:gd name="T20" fmla="*/ 52 w 84"/>
                <a:gd name="T21" fmla="*/ 0 h 73"/>
                <a:gd name="T22" fmla="*/ 40 w 84"/>
                <a:gd name="T23" fmla="*/ 3 h 73"/>
                <a:gd name="T24" fmla="*/ 17 w 84"/>
                <a:gd name="T25" fmla="*/ 15 h 73"/>
                <a:gd name="T26" fmla="*/ 14 w 84"/>
                <a:gd name="T27" fmla="*/ 15 h 73"/>
                <a:gd name="T28" fmla="*/ 14 w 84"/>
                <a:gd name="T29" fmla="*/ 15 h 73"/>
                <a:gd name="T30" fmla="*/ 6 w 84"/>
                <a:gd name="T31" fmla="*/ 23 h 73"/>
                <a:gd name="T32" fmla="*/ 0 w 84"/>
                <a:gd name="T33" fmla="*/ 31 h 73"/>
                <a:gd name="T34" fmla="*/ 0 w 84"/>
                <a:gd name="T35" fmla="*/ 43 h 73"/>
                <a:gd name="T36" fmla="*/ 3 w 84"/>
                <a:gd name="T37" fmla="*/ 54 h 73"/>
                <a:gd name="T38" fmla="*/ 3 w 84"/>
                <a:gd name="T39" fmla="*/ 54 h 73"/>
                <a:gd name="T40" fmla="*/ 12 w 84"/>
                <a:gd name="T41" fmla="*/ 63 h 73"/>
                <a:gd name="T42" fmla="*/ 20 w 84"/>
                <a:gd name="T43" fmla="*/ 69 h 73"/>
                <a:gd name="T44" fmla="*/ 31 w 84"/>
                <a:gd name="T45" fmla="*/ 72 h 73"/>
                <a:gd name="T46" fmla="*/ 43 w 84"/>
                <a:gd name="T47"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3">
                  <a:moveTo>
                    <a:pt x="43" y="66"/>
                  </a:moveTo>
                  <a:lnTo>
                    <a:pt x="66" y="54"/>
                  </a:lnTo>
                  <a:lnTo>
                    <a:pt x="66" y="54"/>
                  </a:lnTo>
                  <a:lnTo>
                    <a:pt x="75" y="46"/>
                  </a:lnTo>
                  <a:lnTo>
                    <a:pt x="80" y="37"/>
                  </a:lnTo>
                  <a:lnTo>
                    <a:pt x="83" y="26"/>
                  </a:lnTo>
                  <a:lnTo>
                    <a:pt x="78" y="15"/>
                  </a:lnTo>
                  <a:lnTo>
                    <a:pt x="78" y="15"/>
                  </a:lnTo>
                  <a:lnTo>
                    <a:pt x="72" y="6"/>
                  </a:lnTo>
                  <a:lnTo>
                    <a:pt x="60" y="0"/>
                  </a:lnTo>
                  <a:lnTo>
                    <a:pt x="52" y="0"/>
                  </a:lnTo>
                  <a:lnTo>
                    <a:pt x="40" y="3"/>
                  </a:lnTo>
                  <a:lnTo>
                    <a:pt x="17" y="15"/>
                  </a:lnTo>
                  <a:lnTo>
                    <a:pt x="14" y="15"/>
                  </a:lnTo>
                  <a:lnTo>
                    <a:pt x="14" y="15"/>
                  </a:lnTo>
                  <a:lnTo>
                    <a:pt x="6" y="23"/>
                  </a:lnTo>
                  <a:lnTo>
                    <a:pt x="0" y="31"/>
                  </a:lnTo>
                  <a:lnTo>
                    <a:pt x="0" y="43"/>
                  </a:lnTo>
                  <a:lnTo>
                    <a:pt x="3" y="54"/>
                  </a:lnTo>
                  <a:lnTo>
                    <a:pt x="3" y="54"/>
                  </a:lnTo>
                  <a:lnTo>
                    <a:pt x="12" y="63"/>
                  </a:lnTo>
                  <a:lnTo>
                    <a:pt x="20" y="69"/>
                  </a:lnTo>
                  <a:lnTo>
                    <a:pt x="31" y="72"/>
                  </a:lnTo>
                  <a:lnTo>
                    <a:pt x="43"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7"/>
            <p:cNvSpPr>
              <a:spLocks noChangeArrowheads="1"/>
            </p:cNvSpPr>
            <p:nvPr/>
          </p:nvSpPr>
          <p:spPr bwMode="auto">
            <a:xfrm>
              <a:off x="1335088" y="2698750"/>
              <a:ext cx="31750" cy="25400"/>
            </a:xfrm>
            <a:custGeom>
              <a:avLst/>
              <a:gdLst>
                <a:gd name="T0" fmla="*/ 40 w 86"/>
                <a:gd name="T1" fmla="*/ 68 h 72"/>
                <a:gd name="T2" fmla="*/ 66 w 86"/>
                <a:gd name="T3" fmla="*/ 60 h 72"/>
                <a:gd name="T4" fmla="*/ 66 w 86"/>
                <a:gd name="T5" fmla="*/ 60 h 72"/>
                <a:gd name="T6" fmla="*/ 77 w 86"/>
                <a:gd name="T7" fmla="*/ 54 h 72"/>
                <a:gd name="T8" fmla="*/ 83 w 86"/>
                <a:gd name="T9" fmla="*/ 45 h 72"/>
                <a:gd name="T10" fmla="*/ 85 w 86"/>
                <a:gd name="T11" fmla="*/ 34 h 72"/>
                <a:gd name="T12" fmla="*/ 85 w 86"/>
                <a:gd name="T13" fmla="*/ 22 h 72"/>
                <a:gd name="T14" fmla="*/ 85 w 86"/>
                <a:gd name="T15" fmla="*/ 22 h 72"/>
                <a:gd name="T16" fmla="*/ 77 w 86"/>
                <a:gd name="T17" fmla="*/ 11 h 72"/>
                <a:gd name="T18" fmla="*/ 68 w 86"/>
                <a:gd name="T19" fmla="*/ 5 h 72"/>
                <a:gd name="T20" fmla="*/ 57 w 86"/>
                <a:gd name="T21" fmla="*/ 0 h 72"/>
                <a:gd name="T22" fmla="*/ 46 w 86"/>
                <a:gd name="T23" fmla="*/ 3 h 72"/>
                <a:gd name="T24" fmla="*/ 20 w 86"/>
                <a:gd name="T25" fmla="*/ 11 h 72"/>
                <a:gd name="T26" fmla="*/ 20 w 86"/>
                <a:gd name="T27" fmla="*/ 11 h 72"/>
                <a:gd name="T28" fmla="*/ 20 w 86"/>
                <a:gd name="T29" fmla="*/ 11 h 72"/>
                <a:gd name="T30" fmla="*/ 11 w 86"/>
                <a:gd name="T31" fmla="*/ 17 h 72"/>
                <a:gd name="T32" fmla="*/ 3 w 86"/>
                <a:gd name="T33" fmla="*/ 25 h 72"/>
                <a:gd name="T34" fmla="*/ 0 w 86"/>
                <a:gd name="T35" fmla="*/ 37 h 72"/>
                <a:gd name="T36" fmla="*/ 3 w 86"/>
                <a:gd name="T37" fmla="*/ 48 h 72"/>
                <a:gd name="T38" fmla="*/ 3 w 86"/>
                <a:gd name="T39" fmla="*/ 48 h 72"/>
                <a:gd name="T40" fmla="*/ 8 w 86"/>
                <a:gd name="T41" fmla="*/ 60 h 72"/>
                <a:gd name="T42" fmla="*/ 17 w 86"/>
                <a:gd name="T43" fmla="*/ 68 h 72"/>
                <a:gd name="T44" fmla="*/ 28 w 86"/>
                <a:gd name="T45" fmla="*/ 71 h 72"/>
                <a:gd name="T46" fmla="*/ 40 w 86"/>
                <a:gd name="T4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2">
                  <a:moveTo>
                    <a:pt x="40" y="68"/>
                  </a:moveTo>
                  <a:lnTo>
                    <a:pt x="66" y="60"/>
                  </a:lnTo>
                  <a:lnTo>
                    <a:pt x="66" y="60"/>
                  </a:lnTo>
                  <a:lnTo>
                    <a:pt x="77" y="54"/>
                  </a:lnTo>
                  <a:lnTo>
                    <a:pt x="83" y="45"/>
                  </a:lnTo>
                  <a:lnTo>
                    <a:pt x="85" y="34"/>
                  </a:lnTo>
                  <a:lnTo>
                    <a:pt x="85" y="22"/>
                  </a:lnTo>
                  <a:lnTo>
                    <a:pt x="85" y="22"/>
                  </a:lnTo>
                  <a:lnTo>
                    <a:pt x="77" y="11"/>
                  </a:lnTo>
                  <a:lnTo>
                    <a:pt x="68" y="5"/>
                  </a:lnTo>
                  <a:lnTo>
                    <a:pt x="57" y="0"/>
                  </a:lnTo>
                  <a:lnTo>
                    <a:pt x="46" y="3"/>
                  </a:lnTo>
                  <a:lnTo>
                    <a:pt x="20" y="11"/>
                  </a:lnTo>
                  <a:lnTo>
                    <a:pt x="20" y="11"/>
                  </a:lnTo>
                  <a:lnTo>
                    <a:pt x="20" y="11"/>
                  </a:lnTo>
                  <a:lnTo>
                    <a:pt x="11" y="17"/>
                  </a:lnTo>
                  <a:lnTo>
                    <a:pt x="3" y="25"/>
                  </a:lnTo>
                  <a:lnTo>
                    <a:pt x="0" y="37"/>
                  </a:lnTo>
                  <a:lnTo>
                    <a:pt x="3" y="48"/>
                  </a:lnTo>
                  <a:lnTo>
                    <a:pt x="3" y="48"/>
                  </a:lnTo>
                  <a:lnTo>
                    <a:pt x="8" y="60"/>
                  </a:lnTo>
                  <a:lnTo>
                    <a:pt x="17" y="68"/>
                  </a:lnTo>
                  <a:lnTo>
                    <a:pt x="28" y="71"/>
                  </a:lnTo>
                  <a:lnTo>
                    <a:pt x="40"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8"/>
            <p:cNvSpPr>
              <a:spLocks noChangeArrowheads="1"/>
            </p:cNvSpPr>
            <p:nvPr/>
          </p:nvSpPr>
          <p:spPr bwMode="auto">
            <a:xfrm>
              <a:off x="1266825" y="2717800"/>
              <a:ext cx="31750" cy="25400"/>
            </a:xfrm>
            <a:custGeom>
              <a:avLst/>
              <a:gdLst>
                <a:gd name="T0" fmla="*/ 38 w 90"/>
                <a:gd name="T1" fmla="*/ 69 h 70"/>
                <a:gd name="T2" fmla="*/ 63 w 90"/>
                <a:gd name="T3" fmla="*/ 63 h 70"/>
                <a:gd name="T4" fmla="*/ 63 w 90"/>
                <a:gd name="T5" fmla="*/ 63 h 70"/>
                <a:gd name="T6" fmla="*/ 75 w 90"/>
                <a:gd name="T7" fmla="*/ 57 h 70"/>
                <a:gd name="T8" fmla="*/ 83 w 90"/>
                <a:gd name="T9" fmla="*/ 49 h 70"/>
                <a:gd name="T10" fmla="*/ 89 w 90"/>
                <a:gd name="T11" fmla="*/ 37 h 70"/>
                <a:gd name="T12" fmla="*/ 86 w 90"/>
                <a:gd name="T13" fmla="*/ 23 h 70"/>
                <a:gd name="T14" fmla="*/ 86 w 90"/>
                <a:gd name="T15" fmla="*/ 23 h 70"/>
                <a:gd name="T16" fmla="*/ 83 w 90"/>
                <a:gd name="T17" fmla="*/ 12 h 70"/>
                <a:gd name="T18" fmla="*/ 75 w 90"/>
                <a:gd name="T19" fmla="*/ 6 h 70"/>
                <a:gd name="T20" fmla="*/ 63 w 90"/>
                <a:gd name="T21" fmla="*/ 0 h 70"/>
                <a:gd name="T22" fmla="*/ 49 w 90"/>
                <a:gd name="T23" fmla="*/ 0 h 70"/>
                <a:gd name="T24" fmla="*/ 23 w 90"/>
                <a:gd name="T25" fmla="*/ 6 h 70"/>
                <a:gd name="T26" fmla="*/ 23 w 90"/>
                <a:gd name="T27" fmla="*/ 6 h 70"/>
                <a:gd name="T28" fmla="*/ 23 w 90"/>
                <a:gd name="T29" fmla="*/ 6 h 70"/>
                <a:gd name="T30" fmla="*/ 12 w 90"/>
                <a:gd name="T31" fmla="*/ 12 h 70"/>
                <a:gd name="T32" fmla="*/ 3 w 90"/>
                <a:gd name="T33" fmla="*/ 20 h 70"/>
                <a:gd name="T34" fmla="*/ 0 w 90"/>
                <a:gd name="T35" fmla="*/ 31 h 70"/>
                <a:gd name="T36" fmla="*/ 0 w 90"/>
                <a:gd name="T37" fmla="*/ 46 h 70"/>
                <a:gd name="T38" fmla="*/ 0 w 90"/>
                <a:gd name="T39" fmla="*/ 46 h 70"/>
                <a:gd name="T40" fmla="*/ 6 w 90"/>
                <a:gd name="T41" fmla="*/ 57 h 70"/>
                <a:gd name="T42" fmla="*/ 15 w 90"/>
                <a:gd name="T43" fmla="*/ 66 h 70"/>
                <a:gd name="T44" fmla="*/ 26 w 90"/>
                <a:gd name="T45" fmla="*/ 69 h 70"/>
                <a:gd name="T46" fmla="*/ 38 w 90"/>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38" y="69"/>
                  </a:moveTo>
                  <a:lnTo>
                    <a:pt x="63" y="63"/>
                  </a:lnTo>
                  <a:lnTo>
                    <a:pt x="63" y="63"/>
                  </a:lnTo>
                  <a:lnTo>
                    <a:pt x="75" y="57"/>
                  </a:lnTo>
                  <a:lnTo>
                    <a:pt x="83" y="49"/>
                  </a:lnTo>
                  <a:lnTo>
                    <a:pt x="89" y="37"/>
                  </a:lnTo>
                  <a:lnTo>
                    <a:pt x="86" y="23"/>
                  </a:lnTo>
                  <a:lnTo>
                    <a:pt x="86" y="23"/>
                  </a:lnTo>
                  <a:lnTo>
                    <a:pt x="83" y="12"/>
                  </a:lnTo>
                  <a:lnTo>
                    <a:pt x="75" y="6"/>
                  </a:lnTo>
                  <a:lnTo>
                    <a:pt x="63" y="0"/>
                  </a:lnTo>
                  <a:lnTo>
                    <a:pt x="49" y="0"/>
                  </a:lnTo>
                  <a:lnTo>
                    <a:pt x="23" y="6"/>
                  </a:lnTo>
                  <a:lnTo>
                    <a:pt x="23" y="6"/>
                  </a:lnTo>
                  <a:lnTo>
                    <a:pt x="23" y="6"/>
                  </a:lnTo>
                  <a:lnTo>
                    <a:pt x="12" y="12"/>
                  </a:lnTo>
                  <a:lnTo>
                    <a:pt x="3" y="20"/>
                  </a:lnTo>
                  <a:lnTo>
                    <a:pt x="0" y="31"/>
                  </a:lnTo>
                  <a:lnTo>
                    <a:pt x="0" y="46"/>
                  </a:lnTo>
                  <a:lnTo>
                    <a:pt x="0" y="46"/>
                  </a:lnTo>
                  <a:lnTo>
                    <a:pt x="6" y="57"/>
                  </a:lnTo>
                  <a:lnTo>
                    <a:pt x="15" y="66"/>
                  </a:lnTo>
                  <a:lnTo>
                    <a:pt x="26" y="69"/>
                  </a:lnTo>
                  <a:lnTo>
                    <a:pt x="38"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9"/>
            <p:cNvSpPr>
              <a:spLocks noChangeArrowheads="1"/>
            </p:cNvSpPr>
            <p:nvPr/>
          </p:nvSpPr>
          <p:spPr bwMode="auto">
            <a:xfrm>
              <a:off x="1198563" y="2730500"/>
              <a:ext cx="33337" cy="25400"/>
            </a:xfrm>
            <a:custGeom>
              <a:avLst/>
              <a:gdLst>
                <a:gd name="T0" fmla="*/ 55 w 93"/>
                <a:gd name="T1" fmla="*/ 0 h 70"/>
                <a:gd name="T2" fmla="*/ 29 w 93"/>
                <a:gd name="T3" fmla="*/ 6 h 70"/>
                <a:gd name="T4" fmla="*/ 26 w 93"/>
                <a:gd name="T5" fmla="*/ 6 h 70"/>
                <a:gd name="T6" fmla="*/ 26 w 93"/>
                <a:gd name="T7" fmla="*/ 6 h 70"/>
                <a:gd name="T8" fmla="*/ 15 w 93"/>
                <a:gd name="T9" fmla="*/ 9 h 70"/>
                <a:gd name="T10" fmla="*/ 6 w 93"/>
                <a:gd name="T11" fmla="*/ 17 h 70"/>
                <a:gd name="T12" fmla="*/ 0 w 93"/>
                <a:gd name="T13" fmla="*/ 29 h 70"/>
                <a:gd name="T14" fmla="*/ 0 w 93"/>
                <a:gd name="T15" fmla="*/ 43 h 70"/>
                <a:gd name="T16" fmla="*/ 0 w 93"/>
                <a:gd name="T17" fmla="*/ 43 h 70"/>
                <a:gd name="T18" fmla="*/ 6 w 93"/>
                <a:gd name="T19" fmla="*/ 55 h 70"/>
                <a:gd name="T20" fmla="*/ 15 w 93"/>
                <a:gd name="T21" fmla="*/ 63 h 70"/>
                <a:gd name="T22" fmla="*/ 26 w 93"/>
                <a:gd name="T23" fmla="*/ 69 h 70"/>
                <a:gd name="T24" fmla="*/ 38 w 93"/>
                <a:gd name="T25" fmla="*/ 69 h 70"/>
                <a:gd name="T26" fmla="*/ 63 w 93"/>
                <a:gd name="T27" fmla="*/ 66 h 70"/>
                <a:gd name="T28" fmla="*/ 63 w 93"/>
                <a:gd name="T29" fmla="*/ 66 h 70"/>
                <a:gd name="T30" fmla="*/ 78 w 93"/>
                <a:gd name="T31" fmla="*/ 60 h 70"/>
                <a:gd name="T32" fmla="*/ 86 w 93"/>
                <a:gd name="T33" fmla="*/ 52 h 70"/>
                <a:gd name="T34" fmla="*/ 92 w 93"/>
                <a:gd name="T35" fmla="*/ 40 h 70"/>
                <a:gd name="T36" fmla="*/ 92 w 93"/>
                <a:gd name="T37" fmla="*/ 29 h 70"/>
                <a:gd name="T38" fmla="*/ 92 w 93"/>
                <a:gd name="T39" fmla="*/ 29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6"/>
                  </a:lnTo>
                  <a:lnTo>
                    <a:pt x="26" y="6"/>
                  </a:lnTo>
                  <a:lnTo>
                    <a:pt x="26" y="6"/>
                  </a:lnTo>
                  <a:lnTo>
                    <a:pt x="15" y="9"/>
                  </a:lnTo>
                  <a:lnTo>
                    <a:pt x="6" y="17"/>
                  </a:lnTo>
                  <a:lnTo>
                    <a:pt x="0" y="29"/>
                  </a:lnTo>
                  <a:lnTo>
                    <a:pt x="0" y="43"/>
                  </a:lnTo>
                  <a:lnTo>
                    <a:pt x="0" y="43"/>
                  </a:lnTo>
                  <a:lnTo>
                    <a:pt x="6" y="55"/>
                  </a:lnTo>
                  <a:lnTo>
                    <a:pt x="15" y="63"/>
                  </a:lnTo>
                  <a:lnTo>
                    <a:pt x="26" y="69"/>
                  </a:lnTo>
                  <a:lnTo>
                    <a:pt x="38" y="69"/>
                  </a:lnTo>
                  <a:lnTo>
                    <a:pt x="63" y="66"/>
                  </a:lnTo>
                  <a:lnTo>
                    <a:pt x="63" y="66"/>
                  </a:lnTo>
                  <a:lnTo>
                    <a:pt x="78" y="60"/>
                  </a:lnTo>
                  <a:lnTo>
                    <a:pt x="86" y="52"/>
                  </a:lnTo>
                  <a:lnTo>
                    <a:pt x="92" y="40"/>
                  </a:lnTo>
                  <a:lnTo>
                    <a:pt x="92" y="29"/>
                  </a:lnTo>
                  <a:lnTo>
                    <a:pt x="92" y="29"/>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10"/>
            <p:cNvSpPr>
              <a:spLocks noChangeArrowheads="1"/>
            </p:cNvSpPr>
            <p:nvPr/>
          </p:nvSpPr>
          <p:spPr bwMode="auto">
            <a:xfrm>
              <a:off x="1128713" y="2740025"/>
              <a:ext cx="33337" cy="25400"/>
            </a:xfrm>
            <a:custGeom>
              <a:avLst/>
              <a:gdLst>
                <a:gd name="T0" fmla="*/ 54 w 92"/>
                <a:gd name="T1" fmla="*/ 0 h 70"/>
                <a:gd name="T2" fmla="*/ 28 w 92"/>
                <a:gd name="T3" fmla="*/ 3 h 70"/>
                <a:gd name="T4" fmla="*/ 28 w 92"/>
                <a:gd name="T5" fmla="*/ 3 h 70"/>
                <a:gd name="T6" fmla="*/ 28 w 92"/>
                <a:gd name="T7" fmla="*/ 3 h 70"/>
                <a:gd name="T8" fmla="*/ 17 w 92"/>
                <a:gd name="T9" fmla="*/ 6 h 70"/>
                <a:gd name="T10" fmla="*/ 5 w 92"/>
                <a:gd name="T11" fmla="*/ 14 h 70"/>
                <a:gd name="T12" fmla="*/ 0 w 92"/>
                <a:gd name="T13" fmla="*/ 26 h 70"/>
                <a:gd name="T14" fmla="*/ 0 w 92"/>
                <a:gd name="T15" fmla="*/ 40 h 70"/>
                <a:gd name="T16" fmla="*/ 0 w 92"/>
                <a:gd name="T17" fmla="*/ 40 h 70"/>
                <a:gd name="T18" fmla="*/ 2 w 92"/>
                <a:gd name="T19" fmla="*/ 51 h 70"/>
                <a:gd name="T20" fmla="*/ 11 w 92"/>
                <a:gd name="T21" fmla="*/ 60 h 70"/>
                <a:gd name="T22" fmla="*/ 23 w 92"/>
                <a:gd name="T23" fmla="*/ 66 h 70"/>
                <a:gd name="T24" fmla="*/ 37 w 92"/>
                <a:gd name="T25" fmla="*/ 69 h 70"/>
                <a:gd name="T26" fmla="*/ 63 w 92"/>
                <a:gd name="T27" fmla="*/ 66 h 70"/>
                <a:gd name="T28" fmla="*/ 63 w 92"/>
                <a:gd name="T29" fmla="*/ 66 h 70"/>
                <a:gd name="T30" fmla="*/ 74 w 92"/>
                <a:gd name="T31" fmla="*/ 60 h 70"/>
                <a:gd name="T32" fmla="*/ 83 w 92"/>
                <a:gd name="T33" fmla="*/ 54 h 70"/>
                <a:gd name="T34" fmla="*/ 91 w 92"/>
                <a:gd name="T35" fmla="*/ 43 h 70"/>
                <a:gd name="T36" fmla="*/ 91 w 92"/>
                <a:gd name="T37" fmla="*/ 29 h 70"/>
                <a:gd name="T38" fmla="*/ 91 w 92"/>
                <a:gd name="T39" fmla="*/ 29 h 70"/>
                <a:gd name="T40" fmla="*/ 89 w 92"/>
                <a:gd name="T41" fmla="*/ 17 h 70"/>
                <a:gd name="T42" fmla="*/ 80 w 92"/>
                <a:gd name="T43" fmla="*/ 9 h 70"/>
                <a:gd name="T44" fmla="*/ 68 w 92"/>
                <a:gd name="T45" fmla="*/ 0 h 70"/>
                <a:gd name="T46" fmla="*/ 54 w 92"/>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70">
                  <a:moveTo>
                    <a:pt x="54" y="0"/>
                  </a:moveTo>
                  <a:lnTo>
                    <a:pt x="28" y="3"/>
                  </a:lnTo>
                  <a:lnTo>
                    <a:pt x="28" y="3"/>
                  </a:lnTo>
                  <a:lnTo>
                    <a:pt x="28" y="3"/>
                  </a:lnTo>
                  <a:lnTo>
                    <a:pt x="17" y="6"/>
                  </a:lnTo>
                  <a:lnTo>
                    <a:pt x="5" y="14"/>
                  </a:lnTo>
                  <a:lnTo>
                    <a:pt x="0" y="26"/>
                  </a:lnTo>
                  <a:lnTo>
                    <a:pt x="0" y="40"/>
                  </a:lnTo>
                  <a:lnTo>
                    <a:pt x="0" y="40"/>
                  </a:lnTo>
                  <a:lnTo>
                    <a:pt x="2" y="51"/>
                  </a:lnTo>
                  <a:lnTo>
                    <a:pt x="11" y="60"/>
                  </a:lnTo>
                  <a:lnTo>
                    <a:pt x="23" y="66"/>
                  </a:lnTo>
                  <a:lnTo>
                    <a:pt x="37" y="69"/>
                  </a:lnTo>
                  <a:lnTo>
                    <a:pt x="63" y="66"/>
                  </a:lnTo>
                  <a:lnTo>
                    <a:pt x="63" y="66"/>
                  </a:lnTo>
                  <a:lnTo>
                    <a:pt x="74" y="60"/>
                  </a:lnTo>
                  <a:lnTo>
                    <a:pt x="83" y="54"/>
                  </a:lnTo>
                  <a:lnTo>
                    <a:pt x="91" y="43"/>
                  </a:lnTo>
                  <a:lnTo>
                    <a:pt x="91" y="29"/>
                  </a:lnTo>
                  <a:lnTo>
                    <a:pt x="91" y="29"/>
                  </a:lnTo>
                  <a:lnTo>
                    <a:pt x="89" y="17"/>
                  </a:lnTo>
                  <a:lnTo>
                    <a:pt x="80" y="9"/>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11"/>
            <p:cNvSpPr>
              <a:spLocks noChangeArrowheads="1"/>
            </p:cNvSpPr>
            <p:nvPr/>
          </p:nvSpPr>
          <p:spPr bwMode="auto">
            <a:xfrm>
              <a:off x="1058863" y="2744788"/>
              <a:ext cx="34925" cy="25400"/>
            </a:xfrm>
            <a:custGeom>
              <a:avLst/>
              <a:gdLst>
                <a:gd name="T0" fmla="*/ 37 w 96"/>
                <a:gd name="T1" fmla="*/ 69 h 70"/>
                <a:gd name="T2" fmla="*/ 63 w 96"/>
                <a:gd name="T3" fmla="*/ 66 h 70"/>
                <a:gd name="T4" fmla="*/ 63 w 96"/>
                <a:gd name="T5" fmla="*/ 66 h 70"/>
                <a:gd name="T6" fmla="*/ 74 w 96"/>
                <a:gd name="T7" fmla="*/ 63 h 70"/>
                <a:gd name="T8" fmla="*/ 86 w 96"/>
                <a:gd name="T9" fmla="*/ 58 h 70"/>
                <a:gd name="T10" fmla="*/ 92 w 96"/>
                <a:gd name="T11" fmla="*/ 46 h 70"/>
                <a:gd name="T12" fmla="*/ 95 w 96"/>
                <a:gd name="T13" fmla="*/ 32 h 70"/>
                <a:gd name="T14" fmla="*/ 95 w 96"/>
                <a:gd name="T15" fmla="*/ 32 h 70"/>
                <a:gd name="T16" fmla="*/ 92 w 96"/>
                <a:gd name="T17" fmla="*/ 20 h 70"/>
                <a:gd name="T18" fmla="*/ 83 w 96"/>
                <a:gd name="T19" fmla="*/ 9 h 70"/>
                <a:gd name="T20" fmla="*/ 71 w 96"/>
                <a:gd name="T21" fmla="*/ 3 h 70"/>
                <a:gd name="T22" fmla="*/ 60 w 96"/>
                <a:gd name="T23" fmla="*/ 0 h 70"/>
                <a:gd name="T24" fmla="*/ 32 w 96"/>
                <a:gd name="T25" fmla="*/ 3 h 70"/>
                <a:gd name="T26" fmla="*/ 32 w 96"/>
                <a:gd name="T27" fmla="*/ 3 h 70"/>
                <a:gd name="T28" fmla="*/ 32 w 96"/>
                <a:gd name="T29" fmla="*/ 3 h 70"/>
                <a:gd name="T30" fmla="*/ 20 w 96"/>
                <a:gd name="T31" fmla="*/ 6 h 70"/>
                <a:gd name="T32" fmla="*/ 8 w 96"/>
                <a:gd name="T33" fmla="*/ 12 h 70"/>
                <a:gd name="T34" fmla="*/ 3 w 96"/>
                <a:gd name="T35" fmla="*/ 23 h 70"/>
                <a:gd name="T36" fmla="*/ 0 w 96"/>
                <a:gd name="T37" fmla="*/ 37 h 70"/>
                <a:gd name="T38" fmla="*/ 0 w 96"/>
                <a:gd name="T39" fmla="*/ 37 h 70"/>
                <a:gd name="T40" fmla="*/ 3 w 96"/>
                <a:gd name="T41" fmla="*/ 49 h 70"/>
                <a:gd name="T42" fmla="*/ 11 w 96"/>
                <a:gd name="T43" fmla="*/ 61 h 70"/>
                <a:gd name="T44" fmla="*/ 23 w 96"/>
                <a:gd name="T45" fmla="*/ 66 h 70"/>
                <a:gd name="T46" fmla="*/ 37 w 96"/>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37" y="69"/>
                  </a:moveTo>
                  <a:lnTo>
                    <a:pt x="63" y="66"/>
                  </a:lnTo>
                  <a:lnTo>
                    <a:pt x="63" y="66"/>
                  </a:lnTo>
                  <a:lnTo>
                    <a:pt x="74" y="63"/>
                  </a:lnTo>
                  <a:lnTo>
                    <a:pt x="86" y="58"/>
                  </a:lnTo>
                  <a:lnTo>
                    <a:pt x="92" y="46"/>
                  </a:lnTo>
                  <a:lnTo>
                    <a:pt x="95" y="32"/>
                  </a:lnTo>
                  <a:lnTo>
                    <a:pt x="95" y="32"/>
                  </a:lnTo>
                  <a:lnTo>
                    <a:pt x="92" y="20"/>
                  </a:lnTo>
                  <a:lnTo>
                    <a:pt x="83" y="9"/>
                  </a:lnTo>
                  <a:lnTo>
                    <a:pt x="71" y="3"/>
                  </a:lnTo>
                  <a:lnTo>
                    <a:pt x="60" y="0"/>
                  </a:lnTo>
                  <a:lnTo>
                    <a:pt x="32" y="3"/>
                  </a:lnTo>
                  <a:lnTo>
                    <a:pt x="32" y="3"/>
                  </a:lnTo>
                  <a:lnTo>
                    <a:pt x="32" y="3"/>
                  </a:lnTo>
                  <a:lnTo>
                    <a:pt x="20" y="6"/>
                  </a:lnTo>
                  <a:lnTo>
                    <a:pt x="8" y="12"/>
                  </a:lnTo>
                  <a:lnTo>
                    <a:pt x="3" y="23"/>
                  </a:lnTo>
                  <a:lnTo>
                    <a:pt x="0" y="37"/>
                  </a:lnTo>
                  <a:lnTo>
                    <a:pt x="0" y="37"/>
                  </a:lnTo>
                  <a:lnTo>
                    <a:pt x="3" y="49"/>
                  </a:lnTo>
                  <a:lnTo>
                    <a:pt x="11" y="61"/>
                  </a:lnTo>
                  <a:lnTo>
                    <a:pt x="23" y="66"/>
                  </a:lnTo>
                  <a:lnTo>
                    <a:pt x="37"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12"/>
            <p:cNvSpPr>
              <a:spLocks noChangeArrowheads="1"/>
            </p:cNvSpPr>
            <p:nvPr/>
          </p:nvSpPr>
          <p:spPr bwMode="auto">
            <a:xfrm>
              <a:off x="990600" y="2747963"/>
              <a:ext cx="33338" cy="23812"/>
            </a:xfrm>
            <a:custGeom>
              <a:avLst/>
              <a:gdLst>
                <a:gd name="T0" fmla="*/ 32 w 93"/>
                <a:gd name="T1" fmla="*/ 66 h 67"/>
                <a:gd name="T2" fmla="*/ 60 w 93"/>
                <a:gd name="T3" fmla="*/ 66 h 67"/>
                <a:gd name="T4" fmla="*/ 60 w 93"/>
                <a:gd name="T5" fmla="*/ 66 h 67"/>
                <a:gd name="T6" fmla="*/ 72 w 93"/>
                <a:gd name="T7" fmla="*/ 63 h 67"/>
                <a:gd name="T8" fmla="*/ 83 w 93"/>
                <a:gd name="T9" fmla="*/ 57 h 67"/>
                <a:gd name="T10" fmla="*/ 92 w 93"/>
                <a:gd name="T11" fmla="*/ 46 h 67"/>
                <a:gd name="T12" fmla="*/ 92 w 93"/>
                <a:gd name="T13" fmla="*/ 34 h 67"/>
                <a:gd name="T14" fmla="*/ 92 w 93"/>
                <a:gd name="T15" fmla="*/ 34 h 67"/>
                <a:gd name="T16" fmla="*/ 92 w 93"/>
                <a:gd name="T17" fmla="*/ 20 h 67"/>
                <a:gd name="T18" fmla="*/ 83 w 93"/>
                <a:gd name="T19" fmla="*/ 9 h 67"/>
                <a:gd name="T20" fmla="*/ 72 w 93"/>
                <a:gd name="T21" fmla="*/ 3 h 67"/>
                <a:gd name="T22" fmla="*/ 60 w 93"/>
                <a:gd name="T23" fmla="*/ 0 h 67"/>
                <a:gd name="T24" fmla="*/ 60 w 93"/>
                <a:gd name="T25" fmla="*/ 0 h 67"/>
                <a:gd name="T26" fmla="*/ 32 w 93"/>
                <a:gd name="T27" fmla="*/ 0 h 67"/>
                <a:gd name="T28" fmla="*/ 32 w 93"/>
                <a:gd name="T29" fmla="*/ 0 h 67"/>
                <a:gd name="T30" fmla="*/ 32 w 93"/>
                <a:gd name="T31" fmla="*/ 0 h 67"/>
                <a:gd name="T32" fmla="*/ 32 w 93"/>
                <a:gd name="T33" fmla="*/ 0 h 67"/>
                <a:gd name="T34" fmla="*/ 20 w 93"/>
                <a:gd name="T35" fmla="*/ 3 h 67"/>
                <a:gd name="T36" fmla="*/ 9 w 93"/>
                <a:gd name="T37" fmla="*/ 9 h 67"/>
                <a:gd name="T38" fmla="*/ 0 w 93"/>
                <a:gd name="T39" fmla="*/ 20 h 67"/>
                <a:gd name="T40" fmla="*/ 0 w 93"/>
                <a:gd name="T41" fmla="*/ 34 h 67"/>
                <a:gd name="T42" fmla="*/ 0 w 93"/>
                <a:gd name="T43" fmla="*/ 34 h 67"/>
                <a:gd name="T44" fmla="*/ 3 w 93"/>
                <a:gd name="T45" fmla="*/ 46 h 67"/>
                <a:gd name="T46" fmla="*/ 9 w 93"/>
                <a:gd name="T47" fmla="*/ 57 h 67"/>
                <a:gd name="T48" fmla="*/ 20 w 93"/>
                <a:gd name="T49" fmla="*/ 63 h 67"/>
                <a:gd name="T50" fmla="*/ 32 w 93"/>
                <a:gd name="T5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67">
                  <a:moveTo>
                    <a:pt x="32" y="66"/>
                  </a:moveTo>
                  <a:lnTo>
                    <a:pt x="60" y="66"/>
                  </a:lnTo>
                  <a:lnTo>
                    <a:pt x="60" y="66"/>
                  </a:lnTo>
                  <a:lnTo>
                    <a:pt x="72" y="63"/>
                  </a:lnTo>
                  <a:lnTo>
                    <a:pt x="83" y="57"/>
                  </a:lnTo>
                  <a:lnTo>
                    <a:pt x="92" y="46"/>
                  </a:lnTo>
                  <a:lnTo>
                    <a:pt x="92" y="34"/>
                  </a:lnTo>
                  <a:lnTo>
                    <a:pt x="92" y="34"/>
                  </a:lnTo>
                  <a:lnTo>
                    <a:pt x="92" y="20"/>
                  </a:lnTo>
                  <a:lnTo>
                    <a:pt x="83" y="9"/>
                  </a:lnTo>
                  <a:lnTo>
                    <a:pt x="72" y="3"/>
                  </a:lnTo>
                  <a:lnTo>
                    <a:pt x="60" y="0"/>
                  </a:lnTo>
                  <a:lnTo>
                    <a:pt x="60" y="0"/>
                  </a:lnTo>
                  <a:lnTo>
                    <a:pt x="32" y="0"/>
                  </a:lnTo>
                  <a:lnTo>
                    <a:pt x="32" y="0"/>
                  </a:lnTo>
                  <a:lnTo>
                    <a:pt x="32" y="0"/>
                  </a:lnTo>
                  <a:lnTo>
                    <a:pt x="32" y="0"/>
                  </a:lnTo>
                  <a:lnTo>
                    <a:pt x="20" y="3"/>
                  </a:lnTo>
                  <a:lnTo>
                    <a:pt x="9" y="9"/>
                  </a:lnTo>
                  <a:lnTo>
                    <a:pt x="0" y="20"/>
                  </a:lnTo>
                  <a:lnTo>
                    <a:pt x="0" y="34"/>
                  </a:lnTo>
                  <a:lnTo>
                    <a:pt x="0" y="34"/>
                  </a:lnTo>
                  <a:lnTo>
                    <a:pt x="3" y="46"/>
                  </a:lnTo>
                  <a:lnTo>
                    <a:pt x="9" y="57"/>
                  </a:lnTo>
                  <a:lnTo>
                    <a:pt x="20" y="63"/>
                  </a:lnTo>
                  <a:lnTo>
                    <a:pt x="32"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13"/>
            <p:cNvSpPr>
              <a:spLocks noChangeArrowheads="1"/>
            </p:cNvSpPr>
            <p:nvPr/>
          </p:nvSpPr>
          <p:spPr bwMode="auto">
            <a:xfrm>
              <a:off x="919163" y="2744788"/>
              <a:ext cx="34925" cy="25400"/>
            </a:xfrm>
            <a:custGeom>
              <a:avLst/>
              <a:gdLst>
                <a:gd name="T0" fmla="*/ 63 w 96"/>
                <a:gd name="T1" fmla="*/ 3 h 70"/>
                <a:gd name="T2" fmla="*/ 35 w 96"/>
                <a:gd name="T3" fmla="*/ 0 h 70"/>
                <a:gd name="T4" fmla="*/ 35 w 96"/>
                <a:gd name="T5" fmla="*/ 0 h 70"/>
                <a:gd name="T6" fmla="*/ 23 w 96"/>
                <a:gd name="T7" fmla="*/ 3 h 70"/>
                <a:gd name="T8" fmla="*/ 12 w 96"/>
                <a:gd name="T9" fmla="*/ 9 h 70"/>
                <a:gd name="T10" fmla="*/ 3 w 96"/>
                <a:gd name="T11" fmla="*/ 20 h 70"/>
                <a:gd name="T12" fmla="*/ 0 w 96"/>
                <a:gd name="T13" fmla="*/ 32 h 70"/>
                <a:gd name="T14" fmla="*/ 0 w 96"/>
                <a:gd name="T15" fmla="*/ 32 h 70"/>
                <a:gd name="T16" fmla="*/ 3 w 96"/>
                <a:gd name="T17" fmla="*/ 46 h 70"/>
                <a:gd name="T18" fmla="*/ 9 w 96"/>
                <a:gd name="T19" fmla="*/ 58 h 70"/>
                <a:gd name="T20" fmla="*/ 20 w 96"/>
                <a:gd name="T21" fmla="*/ 63 h 70"/>
                <a:gd name="T22" fmla="*/ 32 w 96"/>
                <a:gd name="T23" fmla="*/ 66 h 70"/>
                <a:gd name="T24" fmla="*/ 60 w 96"/>
                <a:gd name="T25" fmla="*/ 69 h 70"/>
                <a:gd name="T26" fmla="*/ 60 w 96"/>
                <a:gd name="T27" fmla="*/ 69 h 70"/>
                <a:gd name="T28" fmla="*/ 60 w 96"/>
                <a:gd name="T29" fmla="*/ 69 h 70"/>
                <a:gd name="T30" fmla="*/ 72 w 96"/>
                <a:gd name="T31" fmla="*/ 66 h 70"/>
                <a:gd name="T32" fmla="*/ 83 w 96"/>
                <a:gd name="T33" fmla="*/ 61 h 70"/>
                <a:gd name="T34" fmla="*/ 92 w 96"/>
                <a:gd name="T35" fmla="*/ 49 h 70"/>
                <a:gd name="T36" fmla="*/ 95 w 96"/>
                <a:gd name="T37" fmla="*/ 37 h 70"/>
                <a:gd name="T38" fmla="*/ 95 w 96"/>
                <a:gd name="T39" fmla="*/ 37 h 70"/>
                <a:gd name="T40" fmla="*/ 92 w 96"/>
                <a:gd name="T41" fmla="*/ 23 h 70"/>
                <a:gd name="T42" fmla="*/ 86 w 96"/>
                <a:gd name="T43" fmla="*/ 12 h 70"/>
                <a:gd name="T44" fmla="*/ 75 w 96"/>
                <a:gd name="T45" fmla="*/ 6 h 70"/>
                <a:gd name="T46" fmla="*/ 63 w 9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63" y="3"/>
                  </a:moveTo>
                  <a:lnTo>
                    <a:pt x="35" y="0"/>
                  </a:lnTo>
                  <a:lnTo>
                    <a:pt x="35" y="0"/>
                  </a:lnTo>
                  <a:lnTo>
                    <a:pt x="23" y="3"/>
                  </a:lnTo>
                  <a:lnTo>
                    <a:pt x="12" y="9"/>
                  </a:lnTo>
                  <a:lnTo>
                    <a:pt x="3" y="20"/>
                  </a:lnTo>
                  <a:lnTo>
                    <a:pt x="0" y="32"/>
                  </a:lnTo>
                  <a:lnTo>
                    <a:pt x="0" y="32"/>
                  </a:lnTo>
                  <a:lnTo>
                    <a:pt x="3" y="46"/>
                  </a:lnTo>
                  <a:lnTo>
                    <a:pt x="9" y="58"/>
                  </a:lnTo>
                  <a:lnTo>
                    <a:pt x="20" y="63"/>
                  </a:lnTo>
                  <a:lnTo>
                    <a:pt x="32" y="66"/>
                  </a:lnTo>
                  <a:lnTo>
                    <a:pt x="60" y="69"/>
                  </a:lnTo>
                  <a:lnTo>
                    <a:pt x="60" y="69"/>
                  </a:lnTo>
                  <a:lnTo>
                    <a:pt x="60" y="69"/>
                  </a:lnTo>
                  <a:lnTo>
                    <a:pt x="72" y="66"/>
                  </a:lnTo>
                  <a:lnTo>
                    <a:pt x="83" y="61"/>
                  </a:lnTo>
                  <a:lnTo>
                    <a:pt x="92" y="49"/>
                  </a:lnTo>
                  <a:lnTo>
                    <a:pt x="95" y="37"/>
                  </a:lnTo>
                  <a:lnTo>
                    <a:pt x="95" y="37"/>
                  </a:lnTo>
                  <a:lnTo>
                    <a:pt x="92" y="23"/>
                  </a:lnTo>
                  <a:lnTo>
                    <a:pt x="86" y="12"/>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14"/>
            <p:cNvSpPr>
              <a:spLocks noChangeArrowheads="1"/>
            </p:cNvSpPr>
            <p:nvPr/>
          </p:nvSpPr>
          <p:spPr bwMode="auto">
            <a:xfrm>
              <a:off x="850900" y="2740025"/>
              <a:ext cx="33338" cy="25400"/>
            </a:xfrm>
            <a:custGeom>
              <a:avLst/>
              <a:gdLst>
                <a:gd name="T0" fmla="*/ 63 w 93"/>
                <a:gd name="T1" fmla="*/ 3 h 70"/>
                <a:gd name="T2" fmla="*/ 38 w 93"/>
                <a:gd name="T3" fmla="*/ 0 h 70"/>
                <a:gd name="T4" fmla="*/ 38 w 93"/>
                <a:gd name="T5" fmla="*/ 0 h 70"/>
                <a:gd name="T6" fmla="*/ 23 w 93"/>
                <a:gd name="T7" fmla="*/ 3 h 70"/>
                <a:gd name="T8" fmla="*/ 12 w 93"/>
                <a:gd name="T9" fmla="*/ 9 h 70"/>
                <a:gd name="T10" fmla="*/ 3 w 93"/>
                <a:gd name="T11" fmla="*/ 17 h 70"/>
                <a:gd name="T12" fmla="*/ 0 w 93"/>
                <a:gd name="T13" fmla="*/ 29 h 70"/>
                <a:gd name="T14" fmla="*/ 0 w 93"/>
                <a:gd name="T15" fmla="*/ 29 h 70"/>
                <a:gd name="T16" fmla="*/ 3 w 93"/>
                <a:gd name="T17" fmla="*/ 43 h 70"/>
                <a:gd name="T18" fmla="*/ 9 w 93"/>
                <a:gd name="T19" fmla="*/ 54 h 70"/>
                <a:gd name="T20" fmla="*/ 18 w 93"/>
                <a:gd name="T21" fmla="*/ 63 h 70"/>
                <a:gd name="T22" fmla="*/ 29 w 93"/>
                <a:gd name="T23" fmla="*/ 66 h 70"/>
                <a:gd name="T24" fmla="*/ 58 w 93"/>
                <a:gd name="T25" fmla="*/ 69 h 70"/>
                <a:gd name="T26" fmla="*/ 58 w 93"/>
                <a:gd name="T27" fmla="*/ 69 h 70"/>
                <a:gd name="T28" fmla="*/ 58 w 93"/>
                <a:gd name="T29" fmla="*/ 69 h 70"/>
                <a:gd name="T30" fmla="*/ 69 w 93"/>
                <a:gd name="T31" fmla="*/ 66 h 70"/>
                <a:gd name="T32" fmla="*/ 81 w 93"/>
                <a:gd name="T33" fmla="*/ 60 h 70"/>
                <a:gd name="T34" fmla="*/ 89 w 93"/>
                <a:gd name="T35" fmla="*/ 51 h 70"/>
                <a:gd name="T36" fmla="*/ 92 w 93"/>
                <a:gd name="T37" fmla="*/ 40 h 70"/>
                <a:gd name="T38" fmla="*/ 92 w 93"/>
                <a:gd name="T39" fmla="*/ 40 h 70"/>
                <a:gd name="T40" fmla="*/ 92 w 93"/>
                <a:gd name="T41" fmla="*/ 26 h 70"/>
                <a:gd name="T42" fmla="*/ 86 w 93"/>
                <a:gd name="T43" fmla="*/ 14 h 70"/>
                <a:gd name="T44" fmla="*/ 75 w 93"/>
                <a:gd name="T45" fmla="*/ 6 h 70"/>
                <a:gd name="T46" fmla="*/ 63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3" y="3"/>
                  </a:moveTo>
                  <a:lnTo>
                    <a:pt x="38" y="0"/>
                  </a:lnTo>
                  <a:lnTo>
                    <a:pt x="38" y="0"/>
                  </a:lnTo>
                  <a:lnTo>
                    <a:pt x="23" y="3"/>
                  </a:lnTo>
                  <a:lnTo>
                    <a:pt x="12" y="9"/>
                  </a:lnTo>
                  <a:lnTo>
                    <a:pt x="3" y="17"/>
                  </a:lnTo>
                  <a:lnTo>
                    <a:pt x="0" y="29"/>
                  </a:lnTo>
                  <a:lnTo>
                    <a:pt x="0" y="29"/>
                  </a:lnTo>
                  <a:lnTo>
                    <a:pt x="3" y="43"/>
                  </a:lnTo>
                  <a:lnTo>
                    <a:pt x="9" y="54"/>
                  </a:lnTo>
                  <a:lnTo>
                    <a:pt x="18" y="63"/>
                  </a:lnTo>
                  <a:lnTo>
                    <a:pt x="29" y="66"/>
                  </a:lnTo>
                  <a:lnTo>
                    <a:pt x="58" y="69"/>
                  </a:lnTo>
                  <a:lnTo>
                    <a:pt x="58" y="69"/>
                  </a:lnTo>
                  <a:lnTo>
                    <a:pt x="58" y="69"/>
                  </a:lnTo>
                  <a:lnTo>
                    <a:pt x="69" y="66"/>
                  </a:lnTo>
                  <a:lnTo>
                    <a:pt x="81" y="60"/>
                  </a:lnTo>
                  <a:lnTo>
                    <a:pt x="89" y="51"/>
                  </a:lnTo>
                  <a:lnTo>
                    <a:pt x="92" y="40"/>
                  </a:lnTo>
                  <a:lnTo>
                    <a:pt x="92" y="40"/>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15"/>
            <p:cNvSpPr>
              <a:spLocks noChangeArrowheads="1"/>
            </p:cNvSpPr>
            <p:nvPr/>
          </p:nvSpPr>
          <p:spPr bwMode="auto">
            <a:xfrm>
              <a:off x="781050" y="2730500"/>
              <a:ext cx="33338" cy="25400"/>
            </a:xfrm>
            <a:custGeom>
              <a:avLst/>
              <a:gdLst>
                <a:gd name="T0" fmla="*/ 66 w 93"/>
                <a:gd name="T1" fmla="*/ 6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9 h 70"/>
                <a:gd name="T14" fmla="*/ 0 w 93"/>
                <a:gd name="T15" fmla="*/ 29 h 70"/>
                <a:gd name="T16" fmla="*/ 3 w 93"/>
                <a:gd name="T17" fmla="*/ 40 h 70"/>
                <a:gd name="T18" fmla="*/ 6 w 93"/>
                <a:gd name="T19" fmla="*/ 52 h 70"/>
                <a:gd name="T20" fmla="*/ 15 w 93"/>
                <a:gd name="T21" fmla="*/ 60 h 70"/>
                <a:gd name="T22" fmla="*/ 29 w 93"/>
                <a:gd name="T23" fmla="*/ 66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5 h 70"/>
                <a:gd name="T36" fmla="*/ 92 w 93"/>
                <a:gd name="T37" fmla="*/ 43 h 70"/>
                <a:gd name="T38" fmla="*/ 92 w 93"/>
                <a:gd name="T39" fmla="*/ 43 h 70"/>
                <a:gd name="T40" fmla="*/ 92 w 93"/>
                <a:gd name="T41" fmla="*/ 29 h 70"/>
                <a:gd name="T42" fmla="*/ 87 w 93"/>
                <a:gd name="T43" fmla="*/ 17 h 70"/>
                <a:gd name="T44" fmla="*/ 78 w 93"/>
                <a:gd name="T45" fmla="*/ 9 h 70"/>
                <a:gd name="T46" fmla="*/ 66 w 93"/>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6"/>
                  </a:moveTo>
                  <a:lnTo>
                    <a:pt x="38" y="0"/>
                  </a:lnTo>
                  <a:lnTo>
                    <a:pt x="38" y="0"/>
                  </a:lnTo>
                  <a:lnTo>
                    <a:pt x="26" y="0"/>
                  </a:lnTo>
                  <a:lnTo>
                    <a:pt x="15" y="6"/>
                  </a:lnTo>
                  <a:lnTo>
                    <a:pt x="6" y="14"/>
                  </a:lnTo>
                  <a:lnTo>
                    <a:pt x="0" y="29"/>
                  </a:lnTo>
                  <a:lnTo>
                    <a:pt x="0" y="29"/>
                  </a:lnTo>
                  <a:lnTo>
                    <a:pt x="3" y="40"/>
                  </a:lnTo>
                  <a:lnTo>
                    <a:pt x="6" y="52"/>
                  </a:lnTo>
                  <a:lnTo>
                    <a:pt x="15" y="60"/>
                  </a:lnTo>
                  <a:lnTo>
                    <a:pt x="29" y="66"/>
                  </a:lnTo>
                  <a:lnTo>
                    <a:pt x="55" y="69"/>
                  </a:lnTo>
                  <a:lnTo>
                    <a:pt x="55" y="69"/>
                  </a:lnTo>
                  <a:lnTo>
                    <a:pt x="55" y="69"/>
                  </a:lnTo>
                  <a:lnTo>
                    <a:pt x="66" y="69"/>
                  </a:lnTo>
                  <a:lnTo>
                    <a:pt x="78" y="63"/>
                  </a:lnTo>
                  <a:lnTo>
                    <a:pt x="87" y="55"/>
                  </a:lnTo>
                  <a:lnTo>
                    <a:pt x="92" y="43"/>
                  </a:lnTo>
                  <a:lnTo>
                    <a:pt x="92" y="43"/>
                  </a:lnTo>
                  <a:lnTo>
                    <a:pt x="92" y="29"/>
                  </a:lnTo>
                  <a:lnTo>
                    <a:pt x="87" y="17"/>
                  </a:lnTo>
                  <a:lnTo>
                    <a:pt x="78" y="9"/>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16"/>
            <p:cNvSpPr>
              <a:spLocks noChangeArrowheads="1"/>
            </p:cNvSpPr>
            <p:nvPr/>
          </p:nvSpPr>
          <p:spPr bwMode="auto">
            <a:xfrm>
              <a:off x="712788" y="2717800"/>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6 h 70"/>
                <a:gd name="T10" fmla="*/ 6 w 90"/>
                <a:gd name="T11" fmla="*/ 14 h 70"/>
                <a:gd name="T12" fmla="*/ 3 w 90"/>
                <a:gd name="T13" fmla="*/ 26 h 70"/>
                <a:gd name="T14" fmla="*/ 3 w 90"/>
                <a:gd name="T15" fmla="*/ 26 h 70"/>
                <a:gd name="T16" fmla="*/ 0 w 90"/>
                <a:gd name="T17" fmla="*/ 37 h 70"/>
                <a:gd name="T18" fmla="*/ 6 w 90"/>
                <a:gd name="T19" fmla="*/ 49 h 70"/>
                <a:gd name="T20" fmla="*/ 15 w 90"/>
                <a:gd name="T21" fmla="*/ 57 h 70"/>
                <a:gd name="T22" fmla="*/ 26 w 90"/>
                <a:gd name="T23" fmla="*/ 63 h 70"/>
                <a:gd name="T24" fmla="*/ 52 w 90"/>
                <a:gd name="T25" fmla="*/ 69 h 70"/>
                <a:gd name="T26" fmla="*/ 52 w 90"/>
                <a:gd name="T27" fmla="*/ 69 h 70"/>
                <a:gd name="T28" fmla="*/ 52 w 90"/>
                <a:gd name="T29" fmla="*/ 69 h 70"/>
                <a:gd name="T30" fmla="*/ 63 w 90"/>
                <a:gd name="T31" fmla="*/ 69 h 70"/>
                <a:gd name="T32" fmla="*/ 75 w 90"/>
                <a:gd name="T33" fmla="*/ 66 h 70"/>
                <a:gd name="T34" fmla="*/ 84 w 90"/>
                <a:gd name="T35" fmla="*/ 57 h 70"/>
                <a:gd name="T36" fmla="*/ 89 w 90"/>
                <a:gd name="T37" fmla="*/ 46 h 70"/>
                <a:gd name="T38" fmla="*/ 89 w 90"/>
                <a:gd name="T39" fmla="*/ 46 h 70"/>
                <a:gd name="T40" fmla="*/ 89 w 90"/>
                <a:gd name="T41" fmla="*/ 31 h 70"/>
                <a:gd name="T42" fmla="*/ 86 w 90"/>
                <a:gd name="T43" fmla="*/ 20 h 70"/>
                <a:gd name="T44" fmla="*/ 78 w 90"/>
                <a:gd name="T45" fmla="*/ 12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6"/>
                  </a:lnTo>
                  <a:lnTo>
                    <a:pt x="6" y="14"/>
                  </a:lnTo>
                  <a:lnTo>
                    <a:pt x="3" y="26"/>
                  </a:lnTo>
                  <a:lnTo>
                    <a:pt x="3" y="26"/>
                  </a:lnTo>
                  <a:lnTo>
                    <a:pt x="0" y="37"/>
                  </a:lnTo>
                  <a:lnTo>
                    <a:pt x="6" y="49"/>
                  </a:lnTo>
                  <a:lnTo>
                    <a:pt x="15" y="57"/>
                  </a:lnTo>
                  <a:lnTo>
                    <a:pt x="26" y="63"/>
                  </a:lnTo>
                  <a:lnTo>
                    <a:pt x="52" y="69"/>
                  </a:lnTo>
                  <a:lnTo>
                    <a:pt x="52" y="69"/>
                  </a:lnTo>
                  <a:lnTo>
                    <a:pt x="52" y="69"/>
                  </a:lnTo>
                  <a:lnTo>
                    <a:pt x="63" y="69"/>
                  </a:lnTo>
                  <a:lnTo>
                    <a:pt x="75" y="66"/>
                  </a:lnTo>
                  <a:lnTo>
                    <a:pt x="84" y="57"/>
                  </a:lnTo>
                  <a:lnTo>
                    <a:pt x="89" y="46"/>
                  </a:lnTo>
                  <a:lnTo>
                    <a:pt x="89" y="46"/>
                  </a:lnTo>
                  <a:lnTo>
                    <a:pt x="89" y="31"/>
                  </a:lnTo>
                  <a:lnTo>
                    <a:pt x="86" y="20"/>
                  </a:lnTo>
                  <a:lnTo>
                    <a:pt x="78" y="12"/>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17"/>
            <p:cNvSpPr>
              <a:spLocks noChangeArrowheads="1"/>
            </p:cNvSpPr>
            <p:nvPr/>
          </p:nvSpPr>
          <p:spPr bwMode="auto">
            <a:xfrm>
              <a:off x="647700" y="2698750"/>
              <a:ext cx="31750" cy="25400"/>
            </a:xfrm>
            <a:custGeom>
              <a:avLst/>
              <a:gdLst>
                <a:gd name="T0" fmla="*/ 66 w 87"/>
                <a:gd name="T1" fmla="*/ 8 h 69"/>
                <a:gd name="T2" fmla="*/ 40 w 87"/>
                <a:gd name="T3" fmla="*/ 0 h 69"/>
                <a:gd name="T4" fmla="*/ 40 w 87"/>
                <a:gd name="T5" fmla="*/ 0 h 69"/>
                <a:gd name="T6" fmla="*/ 29 w 87"/>
                <a:gd name="T7" fmla="*/ 0 h 69"/>
                <a:gd name="T8" fmla="*/ 17 w 87"/>
                <a:gd name="T9" fmla="*/ 2 h 69"/>
                <a:gd name="T10" fmla="*/ 9 w 87"/>
                <a:gd name="T11" fmla="*/ 8 h 69"/>
                <a:gd name="T12" fmla="*/ 0 w 87"/>
                <a:gd name="T13" fmla="*/ 19 h 69"/>
                <a:gd name="T14" fmla="*/ 0 w 87"/>
                <a:gd name="T15" fmla="*/ 19 h 69"/>
                <a:gd name="T16" fmla="*/ 0 w 87"/>
                <a:gd name="T17" fmla="*/ 31 h 69"/>
                <a:gd name="T18" fmla="*/ 3 w 87"/>
                <a:gd name="T19" fmla="*/ 42 h 69"/>
                <a:gd name="T20" fmla="*/ 9 w 87"/>
                <a:gd name="T21" fmla="*/ 51 h 69"/>
                <a:gd name="T22" fmla="*/ 20 w 87"/>
                <a:gd name="T23" fmla="*/ 57 h 69"/>
                <a:gd name="T24" fmla="*/ 46 w 87"/>
                <a:gd name="T25" fmla="*/ 65 h 69"/>
                <a:gd name="T26" fmla="*/ 46 w 87"/>
                <a:gd name="T27" fmla="*/ 65 h 69"/>
                <a:gd name="T28" fmla="*/ 46 w 87"/>
                <a:gd name="T29" fmla="*/ 65 h 69"/>
                <a:gd name="T30" fmla="*/ 57 w 87"/>
                <a:gd name="T31" fmla="*/ 68 h 69"/>
                <a:gd name="T32" fmla="*/ 69 w 87"/>
                <a:gd name="T33" fmla="*/ 65 h 69"/>
                <a:gd name="T34" fmla="*/ 77 w 87"/>
                <a:gd name="T35" fmla="*/ 57 h 69"/>
                <a:gd name="T36" fmla="*/ 83 w 87"/>
                <a:gd name="T37" fmla="*/ 48 h 69"/>
                <a:gd name="T38" fmla="*/ 83 w 87"/>
                <a:gd name="T39" fmla="*/ 48 h 69"/>
                <a:gd name="T40" fmla="*/ 86 w 87"/>
                <a:gd name="T41" fmla="*/ 34 h 69"/>
                <a:gd name="T42" fmla="*/ 83 w 87"/>
                <a:gd name="T43" fmla="*/ 25 h 69"/>
                <a:gd name="T44" fmla="*/ 75 w 87"/>
                <a:gd name="T45" fmla="*/ 14 h 69"/>
                <a:gd name="T46" fmla="*/ 66 w 87"/>
                <a:gd name="T4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69">
                  <a:moveTo>
                    <a:pt x="66" y="8"/>
                  </a:moveTo>
                  <a:lnTo>
                    <a:pt x="40" y="0"/>
                  </a:lnTo>
                  <a:lnTo>
                    <a:pt x="40" y="0"/>
                  </a:lnTo>
                  <a:lnTo>
                    <a:pt x="29" y="0"/>
                  </a:lnTo>
                  <a:lnTo>
                    <a:pt x="17" y="2"/>
                  </a:lnTo>
                  <a:lnTo>
                    <a:pt x="9" y="8"/>
                  </a:lnTo>
                  <a:lnTo>
                    <a:pt x="0" y="19"/>
                  </a:lnTo>
                  <a:lnTo>
                    <a:pt x="0" y="19"/>
                  </a:lnTo>
                  <a:lnTo>
                    <a:pt x="0" y="31"/>
                  </a:lnTo>
                  <a:lnTo>
                    <a:pt x="3" y="42"/>
                  </a:lnTo>
                  <a:lnTo>
                    <a:pt x="9" y="51"/>
                  </a:lnTo>
                  <a:lnTo>
                    <a:pt x="20" y="57"/>
                  </a:lnTo>
                  <a:lnTo>
                    <a:pt x="46" y="65"/>
                  </a:lnTo>
                  <a:lnTo>
                    <a:pt x="46" y="65"/>
                  </a:lnTo>
                  <a:lnTo>
                    <a:pt x="46" y="65"/>
                  </a:lnTo>
                  <a:lnTo>
                    <a:pt x="57" y="68"/>
                  </a:lnTo>
                  <a:lnTo>
                    <a:pt x="69" y="65"/>
                  </a:lnTo>
                  <a:lnTo>
                    <a:pt x="77" y="57"/>
                  </a:lnTo>
                  <a:lnTo>
                    <a:pt x="83" y="48"/>
                  </a:lnTo>
                  <a:lnTo>
                    <a:pt x="83" y="48"/>
                  </a:lnTo>
                  <a:lnTo>
                    <a:pt x="86" y="34"/>
                  </a:lnTo>
                  <a:lnTo>
                    <a:pt x="83" y="25"/>
                  </a:lnTo>
                  <a:lnTo>
                    <a:pt x="75" y="14"/>
                  </a:lnTo>
                  <a:lnTo>
                    <a:pt x="66"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18"/>
            <p:cNvSpPr>
              <a:spLocks noChangeArrowheads="1"/>
            </p:cNvSpPr>
            <p:nvPr/>
          </p:nvSpPr>
          <p:spPr bwMode="auto">
            <a:xfrm>
              <a:off x="584200" y="2671763"/>
              <a:ext cx="30163" cy="26987"/>
            </a:xfrm>
            <a:custGeom>
              <a:avLst/>
              <a:gdLst>
                <a:gd name="T0" fmla="*/ 66 w 85"/>
                <a:gd name="T1" fmla="*/ 17 h 73"/>
                <a:gd name="T2" fmla="*/ 44 w 85"/>
                <a:gd name="T3" fmla="*/ 6 h 73"/>
                <a:gd name="T4" fmla="*/ 44 w 85"/>
                <a:gd name="T5" fmla="*/ 6 h 73"/>
                <a:gd name="T6" fmla="*/ 32 w 85"/>
                <a:gd name="T7" fmla="*/ 0 h 73"/>
                <a:gd name="T8" fmla="*/ 21 w 85"/>
                <a:gd name="T9" fmla="*/ 3 h 73"/>
                <a:gd name="T10" fmla="*/ 12 w 85"/>
                <a:gd name="T11" fmla="*/ 9 h 73"/>
                <a:gd name="T12" fmla="*/ 6 w 85"/>
                <a:gd name="T13" fmla="*/ 17 h 73"/>
                <a:gd name="T14" fmla="*/ 6 w 85"/>
                <a:gd name="T15" fmla="*/ 17 h 73"/>
                <a:gd name="T16" fmla="*/ 0 w 85"/>
                <a:gd name="T17" fmla="*/ 29 h 73"/>
                <a:gd name="T18" fmla="*/ 3 w 85"/>
                <a:gd name="T19" fmla="*/ 40 h 73"/>
                <a:gd name="T20" fmla="*/ 9 w 85"/>
                <a:gd name="T21" fmla="*/ 49 h 73"/>
                <a:gd name="T22" fmla="*/ 18 w 85"/>
                <a:gd name="T23" fmla="*/ 57 h 73"/>
                <a:gd name="T24" fmla="*/ 41 w 85"/>
                <a:gd name="T25" fmla="*/ 69 h 73"/>
                <a:gd name="T26" fmla="*/ 41 w 85"/>
                <a:gd name="T27" fmla="*/ 69 h 73"/>
                <a:gd name="T28" fmla="*/ 41 w 85"/>
                <a:gd name="T29" fmla="*/ 69 h 73"/>
                <a:gd name="T30" fmla="*/ 52 w 85"/>
                <a:gd name="T31" fmla="*/ 72 h 73"/>
                <a:gd name="T32" fmla="*/ 64 w 85"/>
                <a:gd name="T33" fmla="*/ 72 h 73"/>
                <a:gd name="T34" fmla="*/ 72 w 85"/>
                <a:gd name="T35" fmla="*/ 66 h 73"/>
                <a:gd name="T36" fmla="*/ 81 w 85"/>
                <a:gd name="T37" fmla="*/ 57 h 73"/>
                <a:gd name="T38" fmla="*/ 81 w 85"/>
                <a:gd name="T39" fmla="*/ 57 h 73"/>
                <a:gd name="T40" fmla="*/ 84 w 85"/>
                <a:gd name="T41" fmla="*/ 46 h 73"/>
                <a:gd name="T42" fmla="*/ 81 w 85"/>
                <a:gd name="T43" fmla="*/ 34 h 73"/>
                <a:gd name="T44" fmla="*/ 78 w 85"/>
                <a:gd name="T45" fmla="*/ 23 h 73"/>
                <a:gd name="T46" fmla="*/ 66 w 85"/>
                <a:gd name="T47"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3">
                  <a:moveTo>
                    <a:pt x="66" y="17"/>
                  </a:moveTo>
                  <a:lnTo>
                    <a:pt x="44" y="6"/>
                  </a:lnTo>
                  <a:lnTo>
                    <a:pt x="44" y="6"/>
                  </a:lnTo>
                  <a:lnTo>
                    <a:pt x="32" y="0"/>
                  </a:lnTo>
                  <a:lnTo>
                    <a:pt x="21" y="3"/>
                  </a:lnTo>
                  <a:lnTo>
                    <a:pt x="12" y="9"/>
                  </a:lnTo>
                  <a:lnTo>
                    <a:pt x="6" y="17"/>
                  </a:lnTo>
                  <a:lnTo>
                    <a:pt x="6" y="17"/>
                  </a:lnTo>
                  <a:lnTo>
                    <a:pt x="0" y="29"/>
                  </a:lnTo>
                  <a:lnTo>
                    <a:pt x="3" y="40"/>
                  </a:lnTo>
                  <a:lnTo>
                    <a:pt x="9" y="49"/>
                  </a:lnTo>
                  <a:lnTo>
                    <a:pt x="18" y="57"/>
                  </a:lnTo>
                  <a:lnTo>
                    <a:pt x="41" y="69"/>
                  </a:lnTo>
                  <a:lnTo>
                    <a:pt x="41" y="69"/>
                  </a:lnTo>
                  <a:lnTo>
                    <a:pt x="41" y="69"/>
                  </a:lnTo>
                  <a:lnTo>
                    <a:pt x="52" y="72"/>
                  </a:lnTo>
                  <a:lnTo>
                    <a:pt x="64" y="72"/>
                  </a:lnTo>
                  <a:lnTo>
                    <a:pt x="72" y="66"/>
                  </a:lnTo>
                  <a:lnTo>
                    <a:pt x="81" y="57"/>
                  </a:lnTo>
                  <a:lnTo>
                    <a:pt x="81" y="57"/>
                  </a:lnTo>
                  <a:lnTo>
                    <a:pt x="84" y="46"/>
                  </a:lnTo>
                  <a:lnTo>
                    <a:pt x="81" y="34"/>
                  </a:lnTo>
                  <a:lnTo>
                    <a:pt x="78" y="23"/>
                  </a:lnTo>
                  <a:lnTo>
                    <a:pt x="6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19"/>
            <p:cNvSpPr>
              <a:spLocks noChangeArrowheads="1"/>
            </p:cNvSpPr>
            <p:nvPr/>
          </p:nvSpPr>
          <p:spPr bwMode="auto">
            <a:xfrm>
              <a:off x="508000" y="2482850"/>
              <a:ext cx="128588" cy="573088"/>
            </a:xfrm>
            <a:custGeom>
              <a:avLst/>
              <a:gdLst>
                <a:gd name="T0" fmla="*/ 300 w 356"/>
                <a:gd name="T1" fmla="*/ 11 h 1593"/>
                <a:gd name="T2" fmla="*/ 289 w 356"/>
                <a:gd name="T3" fmla="*/ 37 h 1593"/>
                <a:gd name="T4" fmla="*/ 234 w 356"/>
                <a:gd name="T5" fmla="*/ 60 h 1593"/>
                <a:gd name="T6" fmla="*/ 163 w 356"/>
                <a:gd name="T7" fmla="*/ 86 h 1593"/>
                <a:gd name="T8" fmla="*/ 128 w 356"/>
                <a:gd name="T9" fmla="*/ 109 h 1593"/>
                <a:gd name="T10" fmla="*/ 120 w 356"/>
                <a:gd name="T11" fmla="*/ 126 h 1593"/>
                <a:gd name="T12" fmla="*/ 60 w 356"/>
                <a:gd name="T13" fmla="*/ 180 h 1593"/>
                <a:gd name="T14" fmla="*/ 22 w 356"/>
                <a:gd name="T15" fmla="*/ 240 h 1593"/>
                <a:gd name="T16" fmla="*/ 14 w 356"/>
                <a:gd name="T17" fmla="*/ 263 h 1593"/>
                <a:gd name="T18" fmla="*/ 11 w 356"/>
                <a:gd name="T19" fmla="*/ 275 h 1593"/>
                <a:gd name="T20" fmla="*/ 5 w 356"/>
                <a:gd name="T21" fmla="*/ 321 h 1593"/>
                <a:gd name="T22" fmla="*/ 0 w 356"/>
                <a:gd name="T23" fmla="*/ 558 h 1593"/>
                <a:gd name="T24" fmla="*/ 0 w 356"/>
                <a:gd name="T25" fmla="*/ 810 h 1593"/>
                <a:gd name="T26" fmla="*/ 2 w 356"/>
                <a:gd name="T27" fmla="*/ 1148 h 1593"/>
                <a:gd name="T28" fmla="*/ 8 w 356"/>
                <a:gd name="T29" fmla="*/ 1303 h 1593"/>
                <a:gd name="T30" fmla="*/ 11 w 356"/>
                <a:gd name="T31" fmla="*/ 1340 h 1593"/>
                <a:gd name="T32" fmla="*/ 40 w 356"/>
                <a:gd name="T33" fmla="*/ 1412 h 1593"/>
                <a:gd name="T34" fmla="*/ 82 w 356"/>
                <a:gd name="T35" fmla="*/ 1469 h 1593"/>
                <a:gd name="T36" fmla="*/ 88 w 356"/>
                <a:gd name="T37" fmla="*/ 1475 h 1593"/>
                <a:gd name="T38" fmla="*/ 108 w 356"/>
                <a:gd name="T39" fmla="*/ 1486 h 1593"/>
                <a:gd name="T40" fmla="*/ 183 w 356"/>
                <a:gd name="T41" fmla="*/ 1538 h 1593"/>
                <a:gd name="T42" fmla="*/ 220 w 356"/>
                <a:gd name="T43" fmla="*/ 1569 h 1593"/>
                <a:gd name="T44" fmla="*/ 249 w 356"/>
                <a:gd name="T45" fmla="*/ 1587 h 1593"/>
                <a:gd name="T46" fmla="*/ 280 w 356"/>
                <a:gd name="T47" fmla="*/ 1581 h 1593"/>
                <a:gd name="T48" fmla="*/ 309 w 356"/>
                <a:gd name="T49" fmla="*/ 1592 h 1593"/>
                <a:gd name="T50" fmla="*/ 286 w 356"/>
                <a:gd name="T51" fmla="*/ 1578 h 1593"/>
                <a:gd name="T52" fmla="*/ 292 w 356"/>
                <a:gd name="T53" fmla="*/ 1561 h 1593"/>
                <a:gd name="T54" fmla="*/ 252 w 356"/>
                <a:gd name="T55" fmla="*/ 1521 h 1593"/>
                <a:gd name="T56" fmla="*/ 220 w 356"/>
                <a:gd name="T57" fmla="*/ 1524 h 1593"/>
                <a:gd name="T58" fmla="*/ 168 w 356"/>
                <a:gd name="T59" fmla="*/ 1498 h 1593"/>
                <a:gd name="T60" fmla="*/ 131 w 356"/>
                <a:gd name="T61" fmla="*/ 1446 h 1593"/>
                <a:gd name="T62" fmla="*/ 105 w 356"/>
                <a:gd name="T63" fmla="*/ 1412 h 1593"/>
                <a:gd name="T64" fmla="*/ 82 w 356"/>
                <a:gd name="T65" fmla="*/ 1403 h 1593"/>
                <a:gd name="T66" fmla="*/ 57 w 356"/>
                <a:gd name="T67" fmla="*/ 1335 h 1593"/>
                <a:gd name="T68" fmla="*/ 57 w 356"/>
                <a:gd name="T69" fmla="*/ 1289 h 1593"/>
                <a:gd name="T70" fmla="*/ 60 w 356"/>
                <a:gd name="T71" fmla="*/ 1280 h 1593"/>
                <a:gd name="T72" fmla="*/ 63 w 356"/>
                <a:gd name="T73" fmla="*/ 1269 h 1593"/>
                <a:gd name="T74" fmla="*/ 65 w 356"/>
                <a:gd name="T75" fmla="*/ 1246 h 1593"/>
                <a:gd name="T76" fmla="*/ 60 w 356"/>
                <a:gd name="T77" fmla="*/ 1226 h 1593"/>
                <a:gd name="T78" fmla="*/ 65 w 356"/>
                <a:gd name="T79" fmla="*/ 982 h 1593"/>
                <a:gd name="T80" fmla="*/ 65 w 356"/>
                <a:gd name="T81" fmla="*/ 641 h 1593"/>
                <a:gd name="T82" fmla="*/ 63 w 356"/>
                <a:gd name="T83" fmla="*/ 475 h 1593"/>
                <a:gd name="T84" fmla="*/ 82 w 356"/>
                <a:gd name="T85" fmla="*/ 472 h 1593"/>
                <a:gd name="T86" fmla="*/ 103 w 356"/>
                <a:gd name="T87" fmla="*/ 481 h 1593"/>
                <a:gd name="T88" fmla="*/ 128 w 356"/>
                <a:gd name="T89" fmla="*/ 467 h 1593"/>
                <a:gd name="T90" fmla="*/ 105 w 356"/>
                <a:gd name="T91" fmla="*/ 415 h 1593"/>
                <a:gd name="T92" fmla="*/ 85 w 356"/>
                <a:gd name="T93" fmla="*/ 407 h 1593"/>
                <a:gd name="T94" fmla="*/ 63 w 356"/>
                <a:gd name="T95" fmla="*/ 421 h 1593"/>
                <a:gd name="T96" fmla="*/ 60 w 356"/>
                <a:gd name="T97" fmla="*/ 289 h 1593"/>
                <a:gd name="T98" fmla="*/ 77 w 356"/>
                <a:gd name="T99" fmla="*/ 232 h 1593"/>
                <a:gd name="T100" fmla="*/ 143 w 356"/>
                <a:gd name="T101" fmla="*/ 149 h 1593"/>
                <a:gd name="T102" fmla="*/ 177 w 356"/>
                <a:gd name="T103" fmla="*/ 129 h 1593"/>
                <a:gd name="T104" fmla="*/ 186 w 356"/>
                <a:gd name="T105" fmla="*/ 111 h 1593"/>
                <a:gd name="T106" fmla="*/ 243 w 356"/>
                <a:gd name="T107" fmla="*/ 72 h 1593"/>
                <a:gd name="T108" fmla="*/ 297 w 356"/>
                <a:gd name="T109" fmla="*/ 46 h 1593"/>
                <a:gd name="T110" fmla="*/ 340 w 356"/>
                <a:gd name="T111" fmla="*/ 37 h 1593"/>
                <a:gd name="T112" fmla="*/ 355 w 356"/>
                <a:gd name="T113" fmla="*/ 20 h 1593"/>
                <a:gd name="T114" fmla="*/ 340 w 356"/>
                <a:gd name="T115"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6" h="1593">
                  <a:moveTo>
                    <a:pt x="326" y="0"/>
                  </a:moveTo>
                  <a:lnTo>
                    <a:pt x="300" y="11"/>
                  </a:lnTo>
                  <a:lnTo>
                    <a:pt x="300" y="11"/>
                  </a:lnTo>
                  <a:lnTo>
                    <a:pt x="300" y="11"/>
                  </a:lnTo>
                  <a:lnTo>
                    <a:pt x="294" y="14"/>
                  </a:lnTo>
                  <a:lnTo>
                    <a:pt x="289" y="23"/>
                  </a:lnTo>
                  <a:lnTo>
                    <a:pt x="289" y="28"/>
                  </a:lnTo>
                  <a:lnTo>
                    <a:pt x="289" y="37"/>
                  </a:lnTo>
                  <a:lnTo>
                    <a:pt x="289" y="37"/>
                  </a:lnTo>
                  <a:lnTo>
                    <a:pt x="289" y="37"/>
                  </a:lnTo>
                  <a:lnTo>
                    <a:pt x="234" y="60"/>
                  </a:lnTo>
                  <a:lnTo>
                    <a:pt x="234" y="60"/>
                  </a:lnTo>
                  <a:lnTo>
                    <a:pt x="206" y="72"/>
                  </a:lnTo>
                  <a:lnTo>
                    <a:pt x="174" y="88"/>
                  </a:lnTo>
                  <a:lnTo>
                    <a:pt x="174" y="88"/>
                  </a:lnTo>
                  <a:lnTo>
                    <a:pt x="163" y="86"/>
                  </a:lnTo>
                  <a:lnTo>
                    <a:pt x="154" y="88"/>
                  </a:lnTo>
                  <a:lnTo>
                    <a:pt x="148" y="91"/>
                  </a:lnTo>
                  <a:lnTo>
                    <a:pt x="128" y="109"/>
                  </a:lnTo>
                  <a:lnTo>
                    <a:pt x="128" y="109"/>
                  </a:lnTo>
                  <a:lnTo>
                    <a:pt x="128" y="109"/>
                  </a:lnTo>
                  <a:lnTo>
                    <a:pt x="120" y="114"/>
                  </a:lnTo>
                  <a:lnTo>
                    <a:pt x="120" y="126"/>
                  </a:lnTo>
                  <a:lnTo>
                    <a:pt x="120" y="126"/>
                  </a:lnTo>
                  <a:lnTo>
                    <a:pt x="105" y="135"/>
                  </a:lnTo>
                  <a:lnTo>
                    <a:pt x="105" y="135"/>
                  </a:lnTo>
                  <a:lnTo>
                    <a:pt x="82" y="154"/>
                  </a:lnTo>
                  <a:lnTo>
                    <a:pt x="60" y="180"/>
                  </a:lnTo>
                  <a:lnTo>
                    <a:pt x="60" y="180"/>
                  </a:lnTo>
                  <a:lnTo>
                    <a:pt x="40" y="209"/>
                  </a:lnTo>
                  <a:lnTo>
                    <a:pt x="22" y="240"/>
                  </a:lnTo>
                  <a:lnTo>
                    <a:pt x="22" y="240"/>
                  </a:lnTo>
                  <a:lnTo>
                    <a:pt x="17" y="249"/>
                  </a:lnTo>
                  <a:lnTo>
                    <a:pt x="17" y="249"/>
                  </a:lnTo>
                  <a:lnTo>
                    <a:pt x="17" y="249"/>
                  </a:lnTo>
                  <a:lnTo>
                    <a:pt x="14" y="263"/>
                  </a:lnTo>
                  <a:lnTo>
                    <a:pt x="14" y="263"/>
                  </a:lnTo>
                  <a:lnTo>
                    <a:pt x="11" y="272"/>
                  </a:lnTo>
                  <a:lnTo>
                    <a:pt x="11" y="275"/>
                  </a:lnTo>
                  <a:lnTo>
                    <a:pt x="11" y="275"/>
                  </a:lnTo>
                  <a:lnTo>
                    <a:pt x="8" y="280"/>
                  </a:lnTo>
                  <a:lnTo>
                    <a:pt x="8" y="280"/>
                  </a:lnTo>
                  <a:lnTo>
                    <a:pt x="5" y="300"/>
                  </a:lnTo>
                  <a:lnTo>
                    <a:pt x="5" y="321"/>
                  </a:lnTo>
                  <a:lnTo>
                    <a:pt x="5" y="321"/>
                  </a:lnTo>
                  <a:lnTo>
                    <a:pt x="2" y="475"/>
                  </a:lnTo>
                  <a:lnTo>
                    <a:pt x="2" y="475"/>
                  </a:lnTo>
                  <a:lnTo>
                    <a:pt x="0" y="558"/>
                  </a:lnTo>
                  <a:lnTo>
                    <a:pt x="0" y="558"/>
                  </a:lnTo>
                  <a:lnTo>
                    <a:pt x="0" y="641"/>
                  </a:lnTo>
                  <a:lnTo>
                    <a:pt x="0" y="641"/>
                  </a:lnTo>
                  <a:lnTo>
                    <a:pt x="0" y="810"/>
                  </a:lnTo>
                  <a:lnTo>
                    <a:pt x="0" y="810"/>
                  </a:lnTo>
                  <a:lnTo>
                    <a:pt x="0" y="982"/>
                  </a:lnTo>
                  <a:lnTo>
                    <a:pt x="0" y="982"/>
                  </a:lnTo>
                  <a:lnTo>
                    <a:pt x="2" y="1148"/>
                  </a:lnTo>
                  <a:lnTo>
                    <a:pt x="2" y="1148"/>
                  </a:lnTo>
                  <a:lnTo>
                    <a:pt x="5" y="1226"/>
                  </a:lnTo>
                  <a:lnTo>
                    <a:pt x="5" y="1226"/>
                  </a:lnTo>
                  <a:lnTo>
                    <a:pt x="8" y="1303"/>
                  </a:lnTo>
                  <a:lnTo>
                    <a:pt x="8" y="1303"/>
                  </a:lnTo>
                  <a:lnTo>
                    <a:pt x="8" y="1320"/>
                  </a:lnTo>
                  <a:lnTo>
                    <a:pt x="11" y="1340"/>
                  </a:lnTo>
                  <a:lnTo>
                    <a:pt x="11" y="1340"/>
                  </a:lnTo>
                  <a:lnTo>
                    <a:pt x="17" y="1360"/>
                  </a:lnTo>
                  <a:lnTo>
                    <a:pt x="22" y="1380"/>
                  </a:lnTo>
                  <a:lnTo>
                    <a:pt x="22" y="1380"/>
                  </a:lnTo>
                  <a:lnTo>
                    <a:pt x="40" y="1412"/>
                  </a:lnTo>
                  <a:lnTo>
                    <a:pt x="60" y="1438"/>
                  </a:lnTo>
                  <a:lnTo>
                    <a:pt x="60" y="1438"/>
                  </a:lnTo>
                  <a:lnTo>
                    <a:pt x="65" y="1449"/>
                  </a:lnTo>
                  <a:lnTo>
                    <a:pt x="82" y="1469"/>
                  </a:lnTo>
                  <a:lnTo>
                    <a:pt x="82" y="1469"/>
                  </a:lnTo>
                  <a:lnTo>
                    <a:pt x="82" y="1469"/>
                  </a:lnTo>
                  <a:lnTo>
                    <a:pt x="82" y="1469"/>
                  </a:lnTo>
                  <a:lnTo>
                    <a:pt x="88" y="1475"/>
                  </a:lnTo>
                  <a:lnTo>
                    <a:pt x="97" y="1478"/>
                  </a:lnTo>
                  <a:lnTo>
                    <a:pt x="97" y="1478"/>
                  </a:lnTo>
                  <a:lnTo>
                    <a:pt x="108" y="1486"/>
                  </a:lnTo>
                  <a:lnTo>
                    <a:pt x="108" y="1486"/>
                  </a:lnTo>
                  <a:lnTo>
                    <a:pt x="131" y="1503"/>
                  </a:lnTo>
                  <a:lnTo>
                    <a:pt x="154" y="1521"/>
                  </a:lnTo>
                  <a:lnTo>
                    <a:pt x="154" y="1521"/>
                  </a:lnTo>
                  <a:lnTo>
                    <a:pt x="183" y="1538"/>
                  </a:lnTo>
                  <a:lnTo>
                    <a:pt x="208" y="1549"/>
                  </a:lnTo>
                  <a:lnTo>
                    <a:pt x="208" y="1549"/>
                  </a:lnTo>
                  <a:lnTo>
                    <a:pt x="214" y="1564"/>
                  </a:lnTo>
                  <a:lnTo>
                    <a:pt x="220" y="1569"/>
                  </a:lnTo>
                  <a:lnTo>
                    <a:pt x="226" y="1572"/>
                  </a:lnTo>
                  <a:lnTo>
                    <a:pt x="249" y="1584"/>
                  </a:lnTo>
                  <a:lnTo>
                    <a:pt x="249" y="1587"/>
                  </a:lnTo>
                  <a:lnTo>
                    <a:pt x="249" y="1587"/>
                  </a:lnTo>
                  <a:lnTo>
                    <a:pt x="257" y="1587"/>
                  </a:lnTo>
                  <a:lnTo>
                    <a:pt x="266" y="1590"/>
                  </a:lnTo>
                  <a:lnTo>
                    <a:pt x="274" y="1587"/>
                  </a:lnTo>
                  <a:lnTo>
                    <a:pt x="280" y="1581"/>
                  </a:lnTo>
                  <a:lnTo>
                    <a:pt x="280" y="1581"/>
                  </a:lnTo>
                  <a:lnTo>
                    <a:pt x="289" y="1584"/>
                  </a:lnTo>
                  <a:lnTo>
                    <a:pt x="289" y="1584"/>
                  </a:lnTo>
                  <a:lnTo>
                    <a:pt x="309" y="1592"/>
                  </a:lnTo>
                  <a:lnTo>
                    <a:pt x="309" y="1592"/>
                  </a:lnTo>
                  <a:lnTo>
                    <a:pt x="292" y="1581"/>
                  </a:lnTo>
                  <a:lnTo>
                    <a:pt x="292" y="1581"/>
                  </a:lnTo>
                  <a:lnTo>
                    <a:pt x="286" y="1578"/>
                  </a:lnTo>
                  <a:lnTo>
                    <a:pt x="286" y="1578"/>
                  </a:lnTo>
                  <a:lnTo>
                    <a:pt x="289" y="1572"/>
                  </a:lnTo>
                  <a:lnTo>
                    <a:pt x="289" y="1572"/>
                  </a:lnTo>
                  <a:lnTo>
                    <a:pt x="292" y="1561"/>
                  </a:lnTo>
                  <a:lnTo>
                    <a:pt x="289" y="1549"/>
                  </a:lnTo>
                  <a:lnTo>
                    <a:pt x="286" y="1541"/>
                  </a:lnTo>
                  <a:lnTo>
                    <a:pt x="274" y="1532"/>
                  </a:lnTo>
                  <a:lnTo>
                    <a:pt x="252" y="1521"/>
                  </a:lnTo>
                  <a:lnTo>
                    <a:pt x="252" y="1521"/>
                  </a:lnTo>
                  <a:lnTo>
                    <a:pt x="240" y="1518"/>
                  </a:lnTo>
                  <a:lnTo>
                    <a:pt x="231" y="1518"/>
                  </a:lnTo>
                  <a:lnTo>
                    <a:pt x="220" y="1524"/>
                  </a:lnTo>
                  <a:lnTo>
                    <a:pt x="214" y="1532"/>
                  </a:lnTo>
                  <a:lnTo>
                    <a:pt x="214" y="1532"/>
                  </a:lnTo>
                  <a:lnTo>
                    <a:pt x="168" y="1498"/>
                  </a:lnTo>
                  <a:lnTo>
                    <a:pt x="168" y="1498"/>
                  </a:lnTo>
                  <a:lnTo>
                    <a:pt x="128" y="1464"/>
                  </a:lnTo>
                  <a:lnTo>
                    <a:pt x="128" y="1464"/>
                  </a:lnTo>
                  <a:lnTo>
                    <a:pt x="131" y="1455"/>
                  </a:lnTo>
                  <a:lnTo>
                    <a:pt x="131" y="1446"/>
                  </a:lnTo>
                  <a:lnTo>
                    <a:pt x="128" y="1438"/>
                  </a:lnTo>
                  <a:lnTo>
                    <a:pt x="123" y="1432"/>
                  </a:lnTo>
                  <a:lnTo>
                    <a:pt x="105" y="1412"/>
                  </a:lnTo>
                  <a:lnTo>
                    <a:pt x="105" y="1412"/>
                  </a:lnTo>
                  <a:lnTo>
                    <a:pt x="105" y="1412"/>
                  </a:lnTo>
                  <a:lnTo>
                    <a:pt x="94" y="1406"/>
                  </a:lnTo>
                  <a:lnTo>
                    <a:pt x="82" y="1403"/>
                  </a:lnTo>
                  <a:lnTo>
                    <a:pt x="82" y="1403"/>
                  </a:lnTo>
                  <a:lnTo>
                    <a:pt x="71" y="1383"/>
                  </a:lnTo>
                  <a:lnTo>
                    <a:pt x="63" y="1363"/>
                  </a:lnTo>
                  <a:lnTo>
                    <a:pt x="63" y="1363"/>
                  </a:lnTo>
                  <a:lnTo>
                    <a:pt x="57" y="1335"/>
                  </a:lnTo>
                  <a:lnTo>
                    <a:pt x="57" y="1335"/>
                  </a:lnTo>
                  <a:lnTo>
                    <a:pt x="57" y="1303"/>
                  </a:lnTo>
                  <a:lnTo>
                    <a:pt x="57" y="1303"/>
                  </a:lnTo>
                  <a:lnTo>
                    <a:pt x="57" y="1289"/>
                  </a:lnTo>
                  <a:lnTo>
                    <a:pt x="57" y="1289"/>
                  </a:lnTo>
                  <a:lnTo>
                    <a:pt x="60" y="1283"/>
                  </a:lnTo>
                  <a:lnTo>
                    <a:pt x="60" y="1280"/>
                  </a:lnTo>
                  <a:lnTo>
                    <a:pt x="60" y="1280"/>
                  </a:lnTo>
                  <a:lnTo>
                    <a:pt x="60" y="1277"/>
                  </a:lnTo>
                  <a:lnTo>
                    <a:pt x="60" y="1277"/>
                  </a:lnTo>
                  <a:lnTo>
                    <a:pt x="63" y="1269"/>
                  </a:lnTo>
                  <a:lnTo>
                    <a:pt x="63" y="1269"/>
                  </a:lnTo>
                  <a:lnTo>
                    <a:pt x="65" y="1260"/>
                  </a:lnTo>
                  <a:lnTo>
                    <a:pt x="65" y="1260"/>
                  </a:lnTo>
                  <a:lnTo>
                    <a:pt x="65" y="1252"/>
                  </a:lnTo>
                  <a:lnTo>
                    <a:pt x="65" y="1246"/>
                  </a:lnTo>
                  <a:lnTo>
                    <a:pt x="60" y="1234"/>
                  </a:lnTo>
                  <a:lnTo>
                    <a:pt x="60" y="1234"/>
                  </a:lnTo>
                  <a:lnTo>
                    <a:pt x="60" y="1226"/>
                  </a:lnTo>
                  <a:lnTo>
                    <a:pt x="60" y="1226"/>
                  </a:lnTo>
                  <a:lnTo>
                    <a:pt x="63" y="1148"/>
                  </a:lnTo>
                  <a:lnTo>
                    <a:pt x="63" y="1148"/>
                  </a:lnTo>
                  <a:lnTo>
                    <a:pt x="65" y="982"/>
                  </a:lnTo>
                  <a:lnTo>
                    <a:pt x="65" y="982"/>
                  </a:lnTo>
                  <a:lnTo>
                    <a:pt x="65" y="810"/>
                  </a:lnTo>
                  <a:lnTo>
                    <a:pt x="65" y="810"/>
                  </a:lnTo>
                  <a:lnTo>
                    <a:pt x="65" y="641"/>
                  </a:lnTo>
                  <a:lnTo>
                    <a:pt x="65" y="641"/>
                  </a:lnTo>
                  <a:lnTo>
                    <a:pt x="65" y="558"/>
                  </a:lnTo>
                  <a:lnTo>
                    <a:pt x="65" y="558"/>
                  </a:lnTo>
                  <a:lnTo>
                    <a:pt x="63" y="475"/>
                  </a:lnTo>
                  <a:lnTo>
                    <a:pt x="63" y="475"/>
                  </a:lnTo>
                  <a:lnTo>
                    <a:pt x="63" y="450"/>
                  </a:lnTo>
                  <a:lnTo>
                    <a:pt x="65" y="452"/>
                  </a:lnTo>
                  <a:lnTo>
                    <a:pt x="82" y="472"/>
                  </a:lnTo>
                  <a:lnTo>
                    <a:pt x="82" y="472"/>
                  </a:lnTo>
                  <a:lnTo>
                    <a:pt x="82" y="472"/>
                  </a:lnTo>
                  <a:lnTo>
                    <a:pt x="82" y="472"/>
                  </a:lnTo>
                  <a:lnTo>
                    <a:pt x="91" y="481"/>
                  </a:lnTo>
                  <a:lnTo>
                    <a:pt x="103" y="481"/>
                  </a:lnTo>
                  <a:lnTo>
                    <a:pt x="114" y="481"/>
                  </a:lnTo>
                  <a:lnTo>
                    <a:pt x="123" y="475"/>
                  </a:lnTo>
                  <a:lnTo>
                    <a:pt x="123" y="475"/>
                  </a:lnTo>
                  <a:lnTo>
                    <a:pt x="128" y="467"/>
                  </a:lnTo>
                  <a:lnTo>
                    <a:pt x="131" y="455"/>
                  </a:lnTo>
                  <a:lnTo>
                    <a:pt x="128" y="444"/>
                  </a:lnTo>
                  <a:lnTo>
                    <a:pt x="123" y="435"/>
                  </a:lnTo>
                  <a:lnTo>
                    <a:pt x="105" y="415"/>
                  </a:lnTo>
                  <a:lnTo>
                    <a:pt x="105" y="415"/>
                  </a:lnTo>
                  <a:lnTo>
                    <a:pt x="105" y="415"/>
                  </a:lnTo>
                  <a:lnTo>
                    <a:pt x="97" y="409"/>
                  </a:lnTo>
                  <a:lnTo>
                    <a:pt x="85" y="407"/>
                  </a:lnTo>
                  <a:lnTo>
                    <a:pt x="77" y="409"/>
                  </a:lnTo>
                  <a:lnTo>
                    <a:pt x="68" y="415"/>
                  </a:lnTo>
                  <a:lnTo>
                    <a:pt x="68" y="415"/>
                  </a:lnTo>
                  <a:lnTo>
                    <a:pt x="63" y="421"/>
                  </a:lnTo>
                  <a:lnTo>
                    <a:pt x="63" y="421"/>
                  </a:lnTo>
                  <a:lnTo>
                    <a:pt x="60" y="321"/>
                  </a:lnTo>
                  <a:lnTo>
                    <a:pt x="60" y="321"/>
                  </a:lnTo>
                  <a:lnTo>
                    <a:pt x="60" y="289"/>
                  </a:lnTo>
                  <a:lnTo>
                    <a:pt x="60" y="289"/>
                  </a:lnTo>
                  <a:lnTo>
                    <a:pt x="65" y="261"/>
                  </a:lnTo>
                  <a:lnTo>
                    <a:pt x="65" y="261"/>
                  </a:lnTo>
                  <a:lnTo>
                    <a:pt x="77" y="232"/>
                  </a:lnTo>
                  <a:lnTo>
                    <a:pt x="94" y="206"/>
                  </a:lnTo>
                  <a:lnTo>
                    <a:pt x="94" y="206"/>
                  </a:lnTo>
                  <a:lnTo>
                    <a:pt x="117" y="174"/>
                  </a:lnTo>
                  <a:lnTo>
                    <a:pt x="143" y="149"/>
                  </a:lnTo>
                  <a:lnTo>
                    <a:pt x="143" y="149"/>
                  </a:lnTo>
                  <a:lnTo>
                    <a:pt x="148" y="149"/>
                  </a:lnTo>
                  <a:lnTo>
                    <a:pt x="157" y="146"/>
                  </a:lnTo>
                  <a:lnTo>
                    <a:pt x="177" y="129"/>
                  </a:lnTo>
                  <a:lnTo>
                    <a:pt x="177" y="129"/>
                  </a:lnTo>
                  <a:lnTo>
                    <a:pt x="183" y="120"/>
                  </a:lnTo>
                  <a:lnTo>
                    <a:pt x="186" y="111"/>
                  </a:lnTo>
                  <a:lnTo>
                    <a:pt x="186" y="111"/>
                  </a:lnTo>
                  <a:lnTo>
                    <a:pt x="208" y="97"/>
                  </a:lnTo>
                  <a:lnTo>
                    <a:pt x="208" y="97"/>
                  </a:lnTo>
                  <a:lnTo>
                    <a:pt x="243" y="72"/>
                  </a:lnTo>
                  <a:lnTo>
                    <a:pt x="243" y="72"/>
                  </a:lnTo>
                  <a:lnTo>
                    <a:pt x="292" y="43"/>
                  </a:lnTo>
                  <a:lnTo>
                    <a:pt x="292" y="40"/>
                  </a:lnTo>
                  <a:lnTo>
                    <a:pt x="292" y="40"/>
                  </a:lnTo>
                  <a:lnTo>
                    <a:pt x="297" y="46"/>
                  </a:lnTo>
                  <a:lnTo>
                    <a:pt x="303" y="49"/>
                  </a:lnTo>
                  <a:lnTo>
                    <a:pt x="309" y="49"/>
                  </a:lnTo>
                  <a:lnTo>
                    <a:pt x="317" y="49"/>
                  </a:lnTo>
                  <a:lnTo>
                    <a:pt x="340" y="37"/>
                  </a:lnTo>
                  <a:lnTo>
                    <a:pt x="340" y="37"/>
                  </a:lnTo>
                  <a:lnTo>
                    <a:pt x="349" y="31"/>
                  </a:lnTo>
                  <a:lnTo>
                    <a:pt x="352" y="25"/>
                  </a:lnTo>
                  <a:lnTo>
                    <a:pt x="355" y="20"/>
                  </a:lnTo>
                  <a:lnTo>
                    <a:pt x="352" y="11"/>
                  </a:lnTo>
                  <a:lnTo>
                    <a:pt x="352" y="11"/>
                  </a:lnTo>
                  <a:lnTo>
                    <a:pt x="346" y="6"/>
                  </a:lnTo>
                  <a:lnTo>
                    <a:pt x="340" y="0"/>
                  </a:lnTo>
                  <a:lnTo>
                    <a:pt x="335" y="0"/>
                  </a:lnTo>
                  <a:lnTo>
                    <a:pt x="32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20"/>
            <p:cNvSpPr>
              <a:spLocks noChangeArrowheads="1"/>
            </p:cNvSpPr>
            <p:nvPr/>
          </p:nvSpPr>
          <p:spPr bwMode="auto">
            <a:xfrm>
              <a:off x="677863" y="2462213"/>
              <a:ext cx="22225" cy="14287"/>
            </a:xfrm>
            <a:custGeom>
              <a:avLst/>
              <a:gdLst>
                <a:gd name="T0" fmla="*/ 40 w 61"/>
                <a:gd name="T1" fmla="*/ 0 h 41"/>
                <a:gd name="T2" fmla="*/ 14 w 61"/>
                <a:gd name="T3" fmla="*/ 5 h 41"/>
                <a:gd name="T4" fmla="*/ 14 w 61"/>
                <a:gd name="T5" fmla="*/ 5 h 41"/>
                <a:gd name="T6" fmla="*/ 14 w 61"/>
                <a:gd name="T7" fmla="*/ 5 h 41"/>
                <a:gd name="T8" fmla="*/ 6 w 61"/>
                <a:gd name="T9" fmla="*/ 8 h 41"/>
                <a:gd name="T10" fmla="*/ 3 w 61"/>
                <a:gd name="T11" fmla="*/ 14 h 41"/>
                <a:gd name="T12" fmla="*/ 0 w 61"/>
                <a:gd name="T13" fmla="*/ 20 h 41"/>
                <a:gd name="T14" fmla="*/ 3 w 61"/>
                <a:gd name="T15" fmla="*/ 28 h 41"/>
                <a:gd name="T16" fmla="*/ 3 w 61"/>
                <a:gd name="T17" fmla="*/ 28 h 41"/>
                <a:gd name="T18" fmla="*/ 6 w 61"/>
                <a:gd name="T19" fmla="*/ 34 h 41"/>
                <a:gd name="T20" fmla="*/ 11 w 61"/>
                <a:gd name="T21" fmla="*/ 40 h 41"/>
                <a:gd name="T22" fmla="*/ 17 w 61"/>
                <a:gd name="T23" fmla="*/ 40 h 41"/>
                <a:gd name="T24" fmla="*/ 23 w 61"/>
                <a:gd name="T25" fmla="*/ 40 h 41"/>
                <a:gd name="T26" fmla="*/ 49 w 61"/>
                <a:gd name="T27" fmla="*/ 31 h 41"/>
                <a:gd name="T28" fmla="*/ 49 w 61"/>
                <a:gd name="T29" fmla="*/ 31 h 41"/>
                <a:gd name="T30" fmla="*/ 55 w 61"/>
                <a:gd name="T31" fmla="*/ 28 h 41"/>
                <a:gd name="T32" fmla="*/ 60 w 61"/>
                <a:gd name="T33" fmla="*/ 22 h 41"/>
                <a:gd name="T34" fmla="*/ 60 w 61"/>
                <a:gd name="T35" fmla="*/ 17 h 41"/>
                <a:gd name="T36" fmla="*/ 60 w 61"/>
                <a:gd name="T37" fmla="*/ 11 h 41"/>
                <a:gd name="T38" fmla="*/ 60 w 61"/>
                <a:gd name="T39" fmla="*/ 11 h 41"/>
                <a:gd name="T40" fmla="*/ 57 w 61"/>
                <a:gd name="T41" fmla="*/ 5 h 41"/>
                <a:gd name="T42" fmla="*/ 52 w 61"/>
                <a:gd name="T43" fmla="*/ 0 h 41"/>
                <a:gd name="T44" fmla="*/ 46 w 61"/>
                <a:gd name="T45" fmla="*/ 0 h 41"/>
                <a:gd name="T46" fmla="*/ 40 w 61"/>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0" y="0"/>
                  </a:moveTo>
                  <a:lnTo>
                    <a:pt x="14" y="5"/>
                  </a:lnTo>
                  <a:lnTo>
                    <a:pt x="14" y="5"/>
                  </a:lnTo>
                  <a:lnTo>
                    <a:pt x="14" y="5"/>
                  </a:lnTo>
                  <a:lnTo>
                    <a:pt x="6" y="8"/>
                  </a:lnTo>
                  <a:lnTo>
                    <a:pt x="3" y="14"/>
                  </a:lnTo>
                  <a:lnTo>
                    <a:pt x="0" y="20"/>
                  </a:lnTo>
                  <a:lnTo>
                    <a:pt x="3" y="28"/>
                  </a:lnTo>
                  <a:lnTo>
                    <a:pt x="3" y="28"/>
                  </a:lnTo>
                  <a:lnTo>
                    <a:pt x="6" y="34"/>
                  </a:lnTo>
                  <a:lnTo>
                    <a:pt x="11" y="40"/>
                  </a:lnTo>
                  <a:lnTo>
                    <a:pt x="17" y="40"/>
                  </a:lnTo>
                  <a:lnTo>
                    <a:pt x="23" y="40"/>
                  </a:lnTo>
                  <a:lnTo>
                    <a:pt x="49" y="31"/>
                  </a:lnTo>
                  <a:lnTo>
                    <a:pt x="49" y="31"/>
                  </a:lnTo>
                  <a:lnTo>
                    <a:pt x="55" y="28"/>
                  </a:lnTo>
                  <a:lnTo>
                    <a:pt x="60" y="22"/>
                  </a:lnTo>
                  <a:lnTo>
                    <a:pt x="60" y="17"/>
                  </a:lnTo>
                  <a:lnTo>
                    <a:pt x="60" y="11"/>
                  </a:lnTo>
                  <a:lnTo>
                    <a:pt x="60" y="11"/>
                  </a:lnTo>
                  <a:lnTo>
                    <a:pt x="57" y="5"/>
                  </a:lnTo>
                  <a:lnTo>
                    <a:pt x="52" y="0"/>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21"/>
            <p:cNvSpPr>
              <a:spLocks noChangeArrowheads="1"/>
            </p:cNvSpPr>
            <p:nvPr/>
          </p:nvSpPr>
          <p:spPr bwMode="auto">
            <a:xfrm>
              <a:off x="747713" y="2446338"/>
              <a:ext cx="19050" cy="11112"/>
            </a:xfrm>
            <a:custGeom>
              <a:avLst/>
              <a:gdLst>
                <a:gd name="T0" fmla="*/ 37 w 55"/>
                <a:gd name="T1" fmla="*/ 0 h 32"/>
                <a:gd name="T2" fmla="*/ 11 w 55"/>
                <a:gd name="T3" fmla="*/ 5 h 32"/>
                <a:gd name="T4" fmla="*/ 11 w 55"/>
                <a:gd name="T5" fmla="*/ 5 h 32"/>
                <a:gd name="T6" fmla="*/ 11 w 55"/>
                <a:gd name="T7" fmla="*/ 5 h 32"/>
                <a:gd name="T8" fmla="*/ 6 w 55"/>
                <a:gd name="T9" fmla="*/ 8 h 32"/>
                <a:gd name="T10" fmla="*/ 3 w 55"/>
                <a:gd name="T11" fmla="*/ 11 h 32"/>
                <a:gd name="T12" fmla="*/ 0 w 55"/>
                <a:gd name="T13" fmla="*/ 17 h 32"/>
                <a:gd name="T14" fmla="*/ 0 w 55"/>
                <a:gd name="T15" fmla="*/ 23 h 32"/>
                <a:gd name="T16" fmla="*/ 0 w 55"/>
                <a:gd name="T17" fmla="*/ 23 h 32"/>
                <a:gd name="T18" fmla="*/ 3 w 55"/>
                <a:gd name="T19" fmla="*/ 28 h 32"/>
                <a:gd name="T20" fmla="*/ 6 w 55"/>
                <a:gd name="T21" fmla="*/ 31 h 32"/>
                <a:gd name="T22" fmla="*/ 11 w 55"/>
                <a:gd name="T23" fmla="*/ 31 h 32"/>
                <a:gd name="T24" fmla="*/ 17 w 55"/>
                <a:gd name="T25" fmla="*/ 31 h 32"/>
                <a:gd name="T26" fmla="*/ 43 w 55"/>
                <a:gd name="T27" fmla="*/ 26 h 32"/>
                <a:gd name="T28" fmla="*/ 43 w 55"/>
                <a:gd name="T29" fmla="*/ 26 h 32"/>
                <a:gd name="T30" fmla="*/ 49 w 55"/>
                <a:gd name="T31" fmla="*/ 26 h 32"/>
                <a:gd name="T32" fmla="*/ 52 w 55"/>
                <a:gd name="T33" fmla="*/ 20 h 32"/>
                <a:gd name="T34" fmla="*/ 54 w 55"/>
                <a:gd name="T35" fmla="*/ 17 h 32"/>
                <a:gd name="T36" fmla="*/ 54 w 55"/>
                <a:gd name="T37" fmla="*/ 11 h 32"/>
                <a:gd name="T38" fmla="*/ 54 w 55"/>
                <a:gd name="T39" fmla="*/ 11 h 32"/>
                <a:gd name="T40" fmla="*/ 52 w 55"/>
                <a:gd name="T41" fmla="*/ 5 h 32"/>
                <a:gd name="T42" fmla="*/ 49 w 55"/>
                <a:gd name="T43" fmla="*/ 2 h 32"/>
                <a:gd name="T44" fmla="*/ 43 w 55"/>
                <a:gd name="T45" fmla="*/ 0 h 32"/>
                <a:gd name="T46" fmla="*/ 37 w 55"/>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37" y="0"/>
                  </a:moveTo>
                  <a:lnTo>
                    <a:pt x="11" y="5"/>
                  </a:lnTo>
                  <a:lnTo>
                    <a:pt x="11" y="5"/>
                  </a:lnTo>
                  <a:lnTo>
                    <a:pt x="11" y="5"/>
                  </a:lnTo>
                  <a:lnTo>
                    <a:pt x="6" y="8"/>
                  </a:lnTo>
                  <a:lnTo>
                    <a:pt x="3" y="11"/>
                  </a:lnTo>
                  <a:lnTo>
                    <a:pt x="0" y="17"/>
                  </a:lnTo>
                  <a:lnTo>
                    <a:pt x="0" y="23"/>
                  </a:lnTo>
                  <a:lnTo>
                    <a:pt x="0" y="23"/>
                  </a:lnTo>
                  <a:lnTo>
                    <a:pt x="3" y="28"/>
                  </a:lnTo>
                  <a:lnTo>
                    <a:pt x="6" y="31"/>
                  </a:lnTo>
                  <a:lnTo>
                    <a:pt x="11" y="31"/>
                  </a:lnTo>
                  <a:lnTo>
                    <a:pt x="17" y="31"/>
                  </a:lnTo>
                  <a:lnTo>
                    <a:pt x="43" y="26"/>
                  </a:lnTo>
                  <a:lnTo>
                    <a:pt x="43" y="26"/>
                  </a:lnTo>
                  <a:lnTo>
                    <a:pt x="49" y="26"/>
                  </a:lnTo>
                  <a:lnTo>
                    <a:pt x="52" y="20"/>
                  </a:lnTo>
                  <a:lnTo>
                    <a:pt x="54" y="17"/>
                  </a:lnTo>
                  <a:lnTo>
                    <a:pt x="54" y="11"/>
                  </a:lnTo>
                  <a:lnTo>
                    <a:pt x="54" y="11"/>
                  </a:lnTo>
                  <a:lnTo>
                    <a:pt x="52" y="5"/>
                  </a:lnTo>
                  <a:lnTo>
                    <a:pt x="49" y="2"/>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22"/>
            <p:cNvSpPr>
              <a:spLocks noChangeArrowheads="1"/>
            </p:cNvSpPr>
            <p:nvPr/>
          </p:nvSpPr>
          <p:spPr bwMode="auto">
            <a:xfrm>
              <a:off x="817563" y="2436813"/>
              <a:ext cx="17462" cy="7937"/>
            </a:xfrm>
            <a:custGeom>
              <a:avLst/>
              <a:gdLst>
                <a:gd name="T0" fmla="*/ 34 w 47"/>
                <a:gd name="T1" fmla="*/ 0 h 24"/>
                <a:gd name="T2" fmla="*/ 8 w 47"/>
                <a:gd name="T3" fmla="*/ 3 h 24"/>
                <a:gd name="T4" fmla="*/ 8 w 47"/>
                <a:gd name="T5" fmla="*/ 3 h 24"/>
                <a:gd name="T6" fmla="*/ 8 w 47"/>
                <a:gd name="T7" fmla="*/ 3 h 24"/>
                <a:gd name="T8" fmla="*/ 3 w 47"/>
                <a:gd name="T9" fmla="*/ 6 h 24"/>
                <a:gd name="T10" fmla="*/ 0 w 47"/>
                <a:gd name="T11" fmla="*/ 14 h 24"/>
                <a:gd name="T12" fmla="*/ 0 w 47"/>
                <a:gd name="T13" fmla="*/ 14 h 24"/>
                <a:gd name="T14" fmla="*/ 3 w 47"/>
                <a:gd name="T15" fmla="*/ 20 h 24"/>
                <a:gd name="T16" fmla="*/ 11 w 47"/>
                <a:gd name="T17" fmla="*/ 23 h 24"/>
                <a:gd name="T18" fmla="*/ 37 w 47"/>
                <a:gd name="T19" fmla="*/ 17 h 24"/>
                <a:gd name="T20" fmla="*/ 37 w 47"/>
                <a:gd name="T21" fmla="*/ 17 h 24"/>
                <a:gd name="T22" fmla="*/ 43 w 47"/>
                <a:gd name="T23" fmla="*/ 14 h 24"/>
                <a:gd name="T24" fmla="*/ 46 w 47"/>
                <a:gd name="T25" fmla="*/ 9 h 24"/>
                <a:gd name="T26" fmla="*/ 46 w 47"/>
                <a:gd name="T27" fmla="*/ 9 h 24"/>
                <a:gd name="T28" fmla="*/ 43 w 47"/>
                <a:gd name="T29" fmla="*/ 0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6"/>
                  </a:lnTo>
                  <a:lnTo>
                    <a:pt x="0" y="14"/>
                  </a:lnTo>
                  <a:lnTo>
                    <a:pt x="0" y="14"/>
                  </a:lnTo>
                  <a:lnTo>
                    <a:pt x="3" y="20"/>
                  </a:lnTo>
                  <a:lnTo>
                    <a:pt x="11" y="23"/>
                  </a:lnTo>
                  <a:lnTo>
                    <a:pt x="37" y="17"/>
                  </a:lnTo>
                  <a:lnTo>
                    <a:pt x="37" y="17"/>
                  </a:lnTo>
                  <a:lnTo>
                    <a:pt x="43" y="14"/>
                  </a:lnTo>
                  <a:lnTo>
                    <a:pt x="46" y="9"/>
                  </a:lnTo>
                  <a:lnTo>
                    <a:pt x="46" y="9"/>
                  </a:lnTo>
                  <a:lnTo>
                    <a:pt x="43" y="0"/>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23"/>
            <p:cNvSpPr>
              <a:spLocks noChangeArrowheads="1"/>
            </p:cNvSpPr>
            <p:nvPr/>
          </p:nvSpPr>
          <p:spPr bwMode="auto">
            <a:xfrm>
              <a:off x="889000" y="2430463"/>
              <a:ext cx="14288" cy="4762"/>
            </a:xfrm>
            <a:custGeom>
              <a:avLst/>
              <a:gdLst>
                <a:gd name="T0" fmla="*/ 32 w 39"/>
                <a:gd name="T1" fmla="*/ 0 h 15"/>
                <a:gd name="T2" fmla="*/ 6 w 39"/>
                <a:gd name="T3" fmla="*/ 3 h 15"/>
                <a:gd name="T4" fmla="*/ 3 w 39"/>
                <a:gd name="T5" fmla="*/ 3 h 15"/>
                <a:gd name="T6" fmla="*/ 3 w 39"/>
                <a:gd name="T7" fmla="*/ 3 h 15"/>
                <a:gd name="T8" fmla="*/ 0 w 39"/>
                <a:gd name="T9" fmla="*/ 3 h 15"/>
                <a:gd name="T10" fmla="*/ 0 w 39"/>
                <a:gd name="T11" fmla="*/ 8 h 15"/>
                <a:gd name="T12" fmla="*/ 0 w 39"/>
                <a:gd name="T13" fmla="*/ 8 h 15"/>
                <a:gd name="T14" fmla="*/ 0 w 39"/>
                <a:gd name="T15" fmla="*/ 11 h 15"/>
                <a:gd name="T16" fmla="*/ 6 w 39"/>
                <a:gd name="T17" fmla="*/ 14 h 15"/>
                <a:gd name="T18" fmla="*/ 32 w 39"/>
                <a:gd name="T19" fmla="*/ 11 h 15"/>
                <a:gd name="T20" fmla="*/ 32 w 39"/>
                <a:gd name="T21" fmla="*/ 11 h 15"/>
                <a:gd name="T22" fmla="*/ 35 w 39"/>
                <a:gd name="T23" fmla="*/ 8 h 15"/>
                <a:gd name="T24" fmla="*/ 38 w 39"/>
                <a:gd name="T25" fmla="*/ 6 h 15"/>
                <a:gd name="T26" fmla="*/ 38 w 39"/>
                <a:gd name="T27" fmla="*/ 6 h 15"/>
                <a:gd name="T28" fmla="*/ 35 w 39"/>
                <a:gd name="T29" fmla="*/ 3 h 15"/>
                <a:gd name="T30" fmla="*/ 32 w 3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0"/>
                  </a:moveTo>
                  <a:lnTo>
                    <a:pt x="6" y="3"/>
                  </a:lnTo>
                  <a:lnTo>
                    <a:pt x="3" y="3"/>
                  </a:lnTo>
                  <a:lnTo>
                    <a:pt x="3" y="3"/>
                  </a:lnTo>
                  <a:lnTo>
                    <a:pt x="0" y="3"/>
                  </a:lnTo>
                  <a:lnTo>
                    <a:pt x="0" y="8"/>
                  </a:lnTo>
                  <a:lnTo>
                    <a:pt x="0" y="8"/>
                  </a:lnTo>
                  <a:lnTo>
                    <a:pt x="0" y="11"/>
                  </a:lnTo>
                  <a:lnTo>
                    <a:pt x="6" y="14"/>
                  </a:lnTo>
                  <a:lnTo>
                    <a:pt x="32" y="11"/>
                  </a:lnTo>
                  <a:lnTo>
                    <a:pt x="32" y="11"/>
                  </a:lnTo>
                  <a:lnTo>
                    <a:pt x="35" y="8"/>
                  </a:lnTo>
                  <a:lnTo>
                    <a:pt x="38" y="6"/>
                  </a:lnTo>
                  <a:lnTo>
                    <a:pt x="38" y="6"/>
                  </a:lnTo>
                  <a:lnTo>
                    <a:pt x="35" y="3"/>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24"/>
            <p:cNvSpPr>
              <a:spLocks noChangeArrowheads="1"/>
            </p:cNvSpPr>
            <p:nvPr/>
          </p:nvSpPr>
          <p:spPr bwMode="auto">
            <a:xfrm>
              <a:off x="960438" y="2430463"/>
              <a:ext cx="4762" cy="1587"/>
            </a:xfrm>
            <a:custGeom>
              <a:avLst/>
              <a:gdLst>
                <a:gd name="T0" fmla="*/ 0 w 15"/>
                <a:gd name="T1" fmla="*/ 0 h 1"/>
                <a:gd name="T2" fmla="*/ 0 w 15"/>
                <a:gd name="T3" fmla="*/ 0 h 1"/>
                <a:gd name="T4" fmla="*/ 0 w 15"/>
                <a:gd name="T5" fmla="*/ 0 h 1"/>
                <a:gd name="T6" fmla="*/ 14 w 15"/>
                <a:gd name="T7" fmla="*/ 0 h 1"/>
                <a:gd name="T8" fmla="*/ 0 w 15"/>
                <a:gd name="T9" fmla="*/ 0 h 1"/>
              </a:gdLst>
              <a:ahLst/>
              <a:cxnLst>
                <a:cxn ang="0">
                  <a:pos x="T0" y="T1"/>
                </a:cxn>
                <a:cxn ang="0">
                  <a:pos x="T2" y="T3"/>
                </a:cxn>
                <a:cxn ang="0">
                  <a:pos x="T4" y="T5"/>
                </a:cxn>
                <a:cxn ang="0">
                  <a:pos x="T6" y="T7"/>
                </a:cxn>
                <a:cxn ang="0">
                  <a:pos x="T8" y="T9"/>
                </a:cxn>
              </a:cxnLst>
              <a:rect l="0" t="0" r="r" b="b"/>
              <a:pathLst>
                <a:path w="15" h="1">
                  <a:moveTo>
                    <a:pt x="0" y="0"/>
                  </a:moveTo>
                  <a:lnTo>
                    <a:pt x="0" y="0"/>
                  </a:lnTo>
                  <a:lnTo>
                    <a:pt x="0"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25"/>
            <p:cNvSpPr>
              <a:spLocks noChangeArrowheads="1"/>
            </p:cNvSpPr>
            <p:nvPr/>
          </p:nvSpPr>
          <p:spPr bwMode="auto">
            <a:xfrm>
              <a:off x="1046163" y="2787650"/>
              <a:ext cx="4762" cy="1588"/>
            </a:xfrm>
            <a:custGeom>
              <a:avLst/>
              <a:gdLst>
                <a:gd name="T0" fmla="*/ 0 w 15"/>
                <a:gd name="T1" fmla="*/ 0 h 4"/>
                <a:gd name="T2" fmla="*/ 14 w 15"/>
                <a:gd name="T3" fmla="*/ 3 h 4"/>
                <a:gd name="T4" fmla="*/ 14 w 15"/>
                <a:gd name="T5" fmla="*/ 3 h 4"/>
                <a:gd name="T6" fmla="*/ 14 w 15"/>
                <a:gd name="T7" fmla="*/ 0 h 4"/>
                <a:gd name="T8" fmla="*/ 14 w 15"/>
                <a:gd name="T9" fmla="*/ 0 h 4"/>
                <a:gd name="T10" fmla="*/ 0 w 15"/>
                <a:gd name="T11" fmla="*/ 0 h 4"/>
              </a:gdLst>
              <a:ahLst/>
              <a:cxnLst>
                <a:cxn ang="0">
                  <a:pos x="T0" y="T1"/>
                </a:cxn>
                <a:cxn ang="0">
                  <a:pos x="T2" y="T3"/>
                </a:cxn>
                <a:cxn ang="0">
                  <a:pos x="T4" y="T5"/>
                </a:cxn>
                <a:cxn ang="0">
                  <a:pos x="T6" y="T7"/>
                </a:cxn>
                <a:cxn ang="0">
                  <a:pos x="T8" y="T9"/>
                </a:cxn>
                <a:cxn ang="0">
                  <a:pos x="T10" y="T11"/>
                </a:cxn>
              </a:cxnLst>
              <a:rect l="0" t="0" r="r" b="b"/>
              <a:pathLst>
                <a:path w="15" h="4">
                  <a:moveTo>
                    <a:pt x="0" y="0"/>
                  </a:moveTo>
                  <a:lnTo>
                    <a:pt x="14" y="3"/>
                  </a:lnTo>
                  <a:lnTo>
                    <a:pt x="14" y="3"/>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26"/>
            <p:cNvSpPr>
              <a:spLocks noChangeArrowheads="1"/>
            </p:cNvSpPr>
            <p:nvPr/>
          </p:nvSpPr>
          <p:spPr bwMode="auto">
            <a:xfrm>
              <a:off x="1108075" y="2789238"/>
              <a:ext cx="14288" cy="4762"/>
            </a:xfrm>
            <a:custGeom>
              <a:avLst/>
              <a:gdLst>
                <a:gd name="T0" fmla="*/ 32 w 39"/>
                <a:gd name="T1" fmla="*/ 0 h 12"/>
                <a:gd name="T2" fmla="*/ 6 w 39"/>
                <a:gd name="T3" fmla="*/ 0 h 12"/>
                <a:gd name="T4" fmla="*/ 6 w 39"/>
                <a:gd name="T5" fmla="*/ 0 h 12"/>
                <a:gd name="T6" fmla="*/ 3 w 39"/>
                <a:gd name="T7" fmla="*/ 0 h 12"/>
                <a:gd name="T8" fmla="*/ 0 w 39"/>
                <a:gd name="T9" fmla="*/ 2 h 12"/>
                <a:gd name="T10" fmla="*/ 0 w 39"/>
                <a:gd name="T11" fmla="*/ 2 h 12"/>
                <a:gd name="T12" fmla="*/ 3 w 39"/>
                <a:gd name="T13" fmla="*/ 8 h 12"/>
                <a:gd name="T14" fmla="*/ 6 w 39"/>
                <a:gd name="T15" fmla="*/ 8 h 12"/>
                <a:gd name="T16" fmla="*/ 32 w 39"/>
                <a:gd name="T17" fmla="*/ 11 h 12"/>
                <a:gd name="T18" fmla="*/ 32 w 39"/>
                <a:gd name="T19" fmla="*/ 11 h 12"/>
                <a:gd name="T20" fmla="*/ 32 w 39"/>
                <a:gd name="T21" fmla="*/ 11 h 12"/>
                <a:gd name="T22" fmla="*/ 38 w 39"/>
                <a:gd name="T23" fmla="*/ 11 h 12"/>
                <a:gd name="T24" fmla="*/ 38 w 39"/>
                <a:gd name="T25" fmla="*/ 5 h 12"/>
                <a:gd name="T26" fmla="*/ 38 w 39"/>
                <a:gd name="T27" fmla="*/ 5 h 12"/>
                <a:gd name="T28" fmla="*/ 38 w 39"/>
                <a:gd name="T29" fmla="*/ 2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6" y="0"/>
                  </a:lnTo>
                  <a:lnTo>
                    <a:pt x="3" y="0"/>
                  </a:lnTo>
                  <a:lnTo>
                    <a:pt x="0" y="2"/>
                  </a:lnTo>
                  <a:lnTo>
                    <a:pt x="0" y="2"/>
                  </a:lnTo>
                  <a:lnTo>
                    <a:pt x="3" y="8"/>
                  </a:lnTo>
                  <a:lnTo>
                    <a:pt x="6" y="8"/>
                  </a:lnTo>
                  <a:lnTo>
                    <a:pt x="32" y="11"/>
                  </a:lnTo>
                  <a:lnTo>
                    <a:pt x="32" y="11"/>
                  </a:lnTo>
                  <a:lnTo>
                    <a:pt x="32" y="11"/>
                  </a:lnTo>
                  <a:lnTo>
                    <a:pt x="38" y="11"/>
                  </a:lnTo>
                  <a:lnTo>
                    <a:pt x="38" y="5"/>
                  </a:lnTo>
                  <a:lnTo>
                    <a:pt x="38" y="5"/>
                  </a:lnTo>
                  <a:lnTo>
                    <a:pt x="38" y="2"/>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27"/>
            <p:cNvSpPr>
              <a:spLocks noChangeArrowheads="1"/>
            </p:cNvSpPr>
            <p:nvPr/>
          </p:nvSpPr>
          <p:spPr bwMode="auto">
            <a:xfrm>
              <a:off x="1176338" y="2795588"/>
              <a:ext cx="17462" cy="7937"/>
            </a:xfrm>
            <a:custGeom>
              <a:avLst/>
              <a:gdLst>
                <a:gd name="T0" fmla="*/ 38 w 47"/>
                <a:gd name="T1" fmla="*/ 3 h 24"/>
                <a:gd name="T2" fmla="*/ 12 w 47"/>
                <a:gd name="T3" fmla="*/ 0 h 24"/>
                <a:gd name="T4" fmla="*/ 12 w 47"/>
                <a:gd name="T5" fmla="*/ 0 h 24"/>
                <a:gd name="T6" fmla="*/ 3 w 47"/>
                <a:gd name="T7" fmla="*/ 3 h 24"/>
                <a:gd name="T8" fmla="*/ 0 w 47"/>
                <a:gd name="T9" fmla="*/ 8 h 24"/>
                <a:gd name="T10" fmla="*/ 0 w 47"/>
                <a:gd name="T11" fmla="*/ 8 h 24"/>
                <a:gd name="T12" fmla="*/ 3 w 47"/>
                <a:gd name="T13" fmla="*/ 14 h 24"/>
                <a:gd name="T14" fmla="*/ 9 w 47"/>
                <a:gd name="T15" fmla="*/ 20 h 24"/>
                <a:gd name="T16" fmla="*/ 35 w 47"/>
                <a:gd name="T17" fmla="*/ 23 h 24"/>
                <a:gd name="T18" fmla="*/ 35 w 47"/>
                <a:gd name="T19" fmla="*/ 23 h 24"/>
                <a:gd name="T20" fmla="*/ 35 w 47"/>
                <a:gd name="T21" fmla="*/ 23 h 24"/>
                <a:gd name="T22" fmla="*/ 43 w 47"/>
                <a:gd name="T23" fmla="*/ 20 h 24"/>
                <a:gd name="T24" fmla="*/ 46 w 47"/>
                <a:gd name="T25" fmla="*/ 14 h 24"/>
                <a:gd name="T26" fmla="*/ 46 w 47"/>
                <a:gd name="T27" fmla="*/ 14 h 24"/>
                <a:gd name="T28" fmla="*/ 43 w 47"/>
                <a:gd name="T29" fmla="*/ 6 h 24"/>
                <a:gd name="T30" fmla="*/ 38 w 47"/>
                <a:gd name="T31"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8" y="3"/>
                  </a:moveTo>
                  <a:lnTo>
                    <a:pt x="12" y="0"/>
                  </a:lnTo>
                  <a:lnTo>
                    <a:pt x="12" y="0"/>
                  </a:lnTo>
                  <a:lnTo>
                    <a:pt x="3" y="3"/>
                  </a:lnTo>
                  <a:lnTo>
                    <a:pt x="0" y="8"/>
                  </a:lnTo>
                  <a:lnTo>
                    <a:pt x="0" y="8"/>
                  </a:lnTo>
                  <a:lnTo>
                    <a:pt x="3" y="14"/>
                  </a:lnTo>
                  <a:lnTo>
                    <a:pt x="9" y="20"/>
                  </a:lnTo>
                  <a:lnTo>
                    <a:pt x="35" y="23"/>
                  </a:lnTo>
                  <a:lnTo>
                    <a:pt x="35" y="23"/>
                  </a:lnTo>
                  <a:lnTo>
                    <a:pt x="35" y="23"/>
                  </a:lnTo>
                  <a:lnTo>
                    <a:pt x="43" y="20"/>
                  </a:lnTo>
                  <a:lnTo>
                    <a:pt x="46" y="14"/>
                  </a:lnTo>
                  <a:lnTo>
                    <a:pt x="46" y="14"/>
                  </a:lnTo>
                  <a:lnTo>
                    <a:pt x="43" y="6"/>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28"/>
            <p:cNvSpPr>
              <a:spLocks noChangeArrowheads="1"/>
            </p:cNvSpPr>
            <p:nvPr/>
          </p:nvSpPr>
          <p:spPr bwMode="auto">
            <a:xfrm>
              <a:off x="1243013" y="2805113"/>
              <a:ext cx="19050" cy="11112"/>
            </a:xfrm>
            <a:custGeom>
              <a:avLst/>
              <a:gdLst>
                <a:gd name="T0" fmla="*/ 43 w 55"/>
                <a:gd name="T1" fmla="*/ 3 h 33"/>
                <a:gd name="T2" fmla="*/ 17 w 55"/>
                <a:gd name="T3" fmla="*/ 0 h 33"/>
                <a:gd name="T4" fmla="*/ 17 w 55"/>
                <a:gd name="T5" fmla="*/ 0 h 33"/>
                <a:gd name="T6" fmla="*/ 11 w 55"/>
                <a:gd name="T7" fmla="*/ 0 h 33"/>
                <a:gd name="T8" fmla="*/ 5 w 55"/>
                <a:gd name="T9" fmla="*/ 0 h 33"/>
                <a:gd name="T10" fmla="*/ 2 w 55"/>
                <a:gd name="T11" fmla="*/ 3 h 33"/>
                <a:gd name="T12" fmla="*/ 0 w 55"/>
                <a:gd name="T13" fmla="*/ 9 h 33"/>
                <a:gd name="T14" fmla="*/ 0 w 55"/>
                <a:gd name="T15" fmla="*/ 9 h 33"/>
                <a:gd name="T16" fmla="*/ 0 w 55"/>
                <a:gd name="T17" fmla="*/ 15 h 33"/>
                <a:gd name="T18" fmla="*/ 2 w 55"/>
                <a:gd name="T19" fmla="*/ 21 h 33"/>
                <a:gd name="T20" fmla="*/ 5 w 55"/>
                <a:gd name="T21" fmla="*/ 23 h 33"/>
                <a:gd name="T22" fmla="*/ 11 w 55"/>
                <a:gd name="T23" fmla="*/ 26 h 33"/>
                <a:gd name="T24" fmla="*/ 37 w 55"/>
                <a:gd name="T25" fmla="*/ 32 h 33"/>
                <a:gd name="T26" fmla="*/ 37 w 55"/>
                <a:gd name="T27" fmla="*/ 32 h 33"/>
                <a:gd name="T28" fmla="*/ 37 w 55"/>
                <a:gd name="T29" fmla="*/ 32 h 33"/>
                <a:gd name="T30" fmla="*/ 43 w 55"/>
                <a:gd name="T31" fmla="*/ 32 h 33"/>
                <a:gd name="T32" fmla="*/ 48 w 55"/>
                <a:gd name="T33" fmla="*/ 29 h 33"/>
                <a:gd name="T34" fmla="*/ 51 w 55"/>
                <a:gd name="T35" fmla="*/ 26 h 33"/>
                <a:gd name="T36" fmla="*/ 54 w 55"/>
                <a:gd name="T37" fmla="*/ 21 h 33"/>
                <a:gd name="T38" fmla="*/ 54 w 55"/>
                <a:gd name="T39" fmla="*/ 21 h 33"/>
                <a:gd name="T40" fmla="*/ 54 w 55"/>
                <a:gd name="T41" fmla="*/ 15 h 33"/>
                <a:gd name="T42" fmla="*/ 51 w 55"/>
                <a:gd name="T43" fmla="*/ 9 h 33"/>
                <a:gd name="T44" fmla="*/ 48 w 55"/>
                <a:gd name="T45" fmla="*/ 6 h 33"/>
                <a:gd name="T46" fmla="*/ 43 w 55"/>
                <a:gd name="T4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43" y="3"/>
                  </a:moveTo>
                  <a:lnTo>
                    <a:pt x="17" y="0"/>
                  </a:lnTo>
                  <a:lnTo>
                    <a:pt x="17" y="0"/>
                  </a:lnTo>
                  <a:lnTo>
                    <a:pt x="11" y="0"/>
                  </a:lnTo>
                  <a:lnTo>
                    <a:pt x="5" y="0"/>
                  </a:lnTo>
                  <a:lnTo>
                    <a:pt x="2" y="3"/>
                  </a:lnTo>
                  <a:lnTo>
                    <a:pt x="0" y="9"/>
                  </a:lnTo>
                  <a:lnTo>
                    <a:pt x="0" y="9"/>
                  </a:lnTo>
                  <a:lnTo>
                    <a:pt x="0" y="15"/>
                  </a:lnTo>
                  <a:lnTo>
                    <a:pt x="2" y="21"/>
                  </a:lnTo>
                  <a:lnTo>
                    <a:pt x="5" y="23"/>
                  </a:lnTo>
                  <a:lnTo>
                    <a:pt x="11" y="26"/>
                  </a:lnTo>
                  <a:lnTo>
                    <a:pt x="37" y="32"/>
                  </a:lnTo>
                  <a:lnTo>
                    <a:pt x="37" y="32"/>
                  </a:lnTo>
                  <a:lnTo>
                    <a:pt x="37" y="32"/>
                  </a:lnTo>
                  <a:lnTo>
                    <a:pt x="43" y="32"/>
                  </a:lnTo>
                  <a:lnTo>
                    <a:pt x="48" y="29"/>
                  </a:lnTo>
                  <a:lnTo>
                    <a:pt x="51" y="26"/>
                  </a:lnTo>
                  <a:lnTo>
                    <a:pt x="54" y="21"/>
                  </a:lnTo>
                  <a:lnTo>
                    <a:pt x="54" y="21"/>
                  </a:lnTo>
                  <a:lnTo>
                    <a:pt x="54" y="15"/>
                  </a:lnTo>
                  <a:lnTo>
                    <a:pt x="51" y="9"/>
                  </a:lnTo>
                  <a:lnTo>
                    <a:pt x="48" y="6"/>
                  </a:lnTo>
                  <a:lnTo>
                    <a:pt x="4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29"/>
            <p:cNvSpPr>
              <a:spLocks noChangeArrowheads="1"/>
            </p:cNvSpPr>
            <p:nvPr/>
          </p:nvSpPr>
          <p:spPr bwMode="auto">
            <a:xfrm>
              <a:off x="1311275" y="2819400"/>
              <a:ext cx="22225" cy="14288"/>
            </a:xfrm>
            <a:custGeom>
              <a:avLst/>
              <a:gdLst>
                <a:gd name="T0" fmla="*/ 46 w 61"/>
                <a:gd name="T1" fmla="*/ 5 h 41"/>
                <a:gd name="T2" fmla="*/ 20 w 61"/>
                <a:gd name="T3" fmla="*/ 0 h 41"/>
                <a:gd name="T4" fmla="*/ 20 w 61"/>
                <a:gd name="T5" fmla="*/ 0 h 41"/>
                <a:gd name="T6" fmla="*/ 14 w 61"/>
                <a:gd name="T7" fmla="*/ 0 h 41"/>
                <a:gd name="T8" fmla="*/ 8 w 61"/>
                <a:gd name="T9" fmla="*/ 2 h 41"/>
                <a:gd name="T10" fmla="*/ 3 w 61"/>
                <a:gd name="T11" fmla="*/ 5 h 41"/>
                <a:gd name="T12" fmla="*/ 0 w 61"/>
                <a:gd name="T13" fmla="*/ 11 h 41"/>
                <a:gd name="T14" fmla="*/ 0 w 61"/>
                <a:gd name="T15" fmla="*/ 11 h 41"/>
                <a:gd name="T16" fmla="*/ 0 w 61"/>
                <a:gd name="T17" fmla="*/ 17 h 41"/>
                <a:gd name="T18" fmla="*/ 0 w 61"/>
                <a:gd name="T19" fmla="*/ 25 h 41"/>
                <a:gd name="T20" fmla="*/ 5 w 61"/>
                <a:gd name="T21" fmla="*/ 28 h 41"/>
                <a:gd name="T22" fmla="*/ 11 w 61"/>
                <a:gd name="T23" fmla="*/ 31 h 41"/>
                <a:gd name="T24" fmla="*/ 37 w 61"/>
                <a:gd name="T25" fmla="*/ 40 h 41"/>
                <a:gd name="T26" fmla="*/ 37 w 61"/>
                <a:gd name="T27" fmla="*/ 40 h 41"/>
                <a:gd name="T28" fmla="*/ 37 w 61"/>
                <a:gd name="T29" fmla="*/ 40 h 41"/>
                <a:gd name="T30" fmla="*/ 43 w 61"/>
                <a:gd name="T31" fmla="*/ 40 h 41"/>
                <a:gd name="T32" fmla="*/ 51 w 61"/>
                <a:gd name="T33" fmla="*/ 40 h 41"/>
                <a:gd name="T34" fmla="*/ 54 w 61"/>
                <a:gd name="T35" fmla="*/ 34 h 41"/>
                <a:gd name="T36" fmla="*/ 60 w 61"/>
                <a:gd name="T37" fmla="*/ 28 h 41"/>
                <a:gd name="T38" fmla="*/ 60 w 61"/>
                <a:gd name="T39" fmla="*/ 28 h 41"/>
                <a:gd name="T40" fmla="*/ 60 w 61"/>
                <a:gd name="T41" fmla="*/ 22 h 41"/>
                <a:gd name="T42" fmla="*/ 57 w 61"/>
                <a:gd name="T43" fmla="*/ 14 h 41"/>
                <a:gd name="T44" fmla="*/ 51 w 61"/>
                <a:gd name="T45" fmla="*/ 11 h 41"/>
                <a:gd name="T46" fmla="*/ 46 w 61"/>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6" y="5"/>
                  </a:moveTo>
                  <a:lnTo>
                    <a:pt x="20" y="0"/>
                  </a:lnTo>
                  <a:lnTo>
                    <a:pt x="20" y="0"/>
                  </a:lnTo>
                  <a:lnTo>
                    <a:pt x="14" y="0"/>
                  </a:lnTo>
                  <a:lnTo>
                    <a:pt x="8" y="2"/>
                  </a:lnTo>
                  <a:lnTo>
                    <a:pt x="3" y="5"/>
                  </a:lnTo>
                  <a:lnTo>
                    <a:pt x="0" y="11"/>
                  </a:lnTo>
                  <a:lnTo>
                    <a:pt x="0" y="11"/>
                  </a:lnTo>
                  <a:lnTo>
                    <a:pt x="0" y="17"/>
                  </a:lnTo>
                  <a:lnTo>
                    <a:pt x="0" y="25"/>
                  </a:lnTo>
                  <a:lnTo>
                    <a:pt x="5" y="28"/>
                  </a:lnTo>
                  <a:lnTo>
                    <a:pt x="11" y="31"/>
                  </a:lnTo>
                  <a:lnTo>
                    <a:pt x="37" y="40"/>
                  </a:lnTo>
                  <a:lnTo>
                    <a:pt x="37" y="40"/>
                  </a:lnTo>
                  <a:lnTo>
                    <a:pt x="37" y="40"/>
                  </a:lnTo>
                  <a:lnTo>
                    <a:pt x="43" y="40"/>
                  </a:lnTo>
                  <a:lnTo>
                    <a:pt x="51" y="40"/>
                  </a:lnTo>
                  <a:lnTo>
                    <a:pt x="54" y="34"/>
                  </a:lnTo>
                  <a:lnTo>
                    <a:pt x="60" y="28"/>
                  </a:lnTo>
                  <a:lnTo>
                    <a:pt x="60" y="28"/>
                  </a:lnTo>
                  <a:lnTo>
                    <a:pt x="60" y="22"/>
                  </a:lnTo>
                  <a:lnTo>
                    <a:pt x="57" y="14"/>
                  </a:lnTo>
                  <a:lnTo>
                    <a:pt x="51" y="11"/>
                  </a:lnTo>
                  <a:lnTo>
                    <a:pt x="46"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30"/>
            <p:cNvSpPr>
              <a:spLocks noChangeArrowheads="1"/>
            </p:cNvSpPr>
            <p:nvPr/>
          </p:nvSpPr>
          <p:spPr bwMode="auto">
            <a:xfrm>
              <a:off x="1374775" y="2841625"/>
              <a:ext cx="23813" cy="19050"/>
            </a:xfrm>
            <a:custGeom>
              <a:avLst/>
              <a:gdLst>
                <a:gd name="T0" fmla="*/ 63 w 64"/>
                <a:gd name="T1" fmla="*/ 37 h 52"/>
                <a:gd name="T2" fmla="*/ 63 w 64"/>
                <a:gd name="T3" fmla="*/ 37 h 52"/>
                <a:gd name="T4" fmla="*/ 63 w 64"/>
                <a:gd name="T5" fmla="*/ 28 h 52"/>
                <a:gd name="T6" fmla="*/ 63 w 64"/>
                <a:gd name="T7" fmla="*/ 22 h 52"/>
                <a:gd name="T8" fmla="*/ 58 w 64"/>
                <a:gd name="T9" fmla="*/ 14 h 52"/>
                <a:gd name="T10" fmla="*/ 52 w 64"/>
                <a:gd name="T11" fmla="*/ 11 h 52"/>
                <a:gd name="T12" fmla="*/ 26 w 64"/>
                <a:gd name="T13" fmla="*/ 0 h 52"/>
                <a:gd name="T14" fmla="*/ 26 w 64"/>
                <a:gd name="T15" fmla="*/ 0 h 52"/>
                <a:gd name="T16" fmla="*/ 20 w 64"/>
                <a:gd name="T17" fmla="*/ 0 h 52"/>
                <a:gd name="T18" fmla="*/ 12 w 64"/>
                <a:gd name="T19" fmla="*/ 0 h 52"/>
                <a:gd name="T20" fmla="*/ 6 w 64"/>
                <a:gd name="T21" fmla="*/ 6 h 52"/>
                <a:gd name="T22" fmla="*/ 0 w 64"/>
                <a:gd name="T23" fmla="*/ 11 h 52"/>
                <a:gd name="T24" fmla="*/ 0 w 64"/>
                <a:gd name="T25" fmla="*/ 11 h 52"/>
                <a:gd name="T26" fmla="*/ 0 w 64"/>
                <a:gd name="T27" fmla="*/ 20 h 52"/>
                <a:gd name="T28" fmla="*/ 0 w 64"/>
                <a:gd name="T29" fmla="*/ 25 h 52"/>
                <a:gd name="T30" fmla="*/ 6 w 64"/>
                <a:gd name="T31" fmla="*/ 31 h 52"/>
                <a:gd name="T32" fmla="*/ 12 w 64"/>
                <a:gd name="T33" fmla="*/ 37 h 52"/>
                <a:gd name="T34" fmla="*/ 34 w 64"/>
                <a:gd name="T35" fmla="*/ 48 h 52"/>
                <a:gd name="T36" fmla="*/ 34 w 64"/>
                <a:gd name="T37" fmla="*/ 48 h 52"/>
                <a:gd name="T38" fmla="*/ 34 w 64"/>
                <a:gd name="T39" fmla="*/ 48 h 52"/>
                <a:gd name="T40" fmla="*/ 43 w 64"/>
                <a:gd name="T41" fmla="*/ 51 h 52"/>
                <a:gd name="T42" fmla="*/ 52 w 64"/>
                <a:gd name="T43" fmla="*/ 48 h 52"/>
                <a:gd name="T44" fmla="*/ 58 w 64"/>
                <a:gd name="T45" fmla="*/ 43 h 52"/>
                <a:gd name="T46" fmla="*/ 63 w 64"/>
                <a:gd name="T4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52">
                  <a:moveTo>
                    <a:pt x="63" y="37"/>
                  </a:moveTo>
                  <a:lnTo>
                    <a:pt x="63" y="37"/>
                  </a:lnTo>
                  <a:lnTo>
                    <a:pt x="63" y="28"/>
                  </a:lnTo>
                  <a:lnTo>
                    <a:pt x="63" y="22"/>
                  </a:lnTo>
                  <a:lnTo>
                    <a:pt x="58" y="14"/>
                  </a:lnTo>
                  <a:lnTo>
                    <a:pt x="52" y="11"/>
                  </a:lnTo>
                  <a:lnTo>
                    <a:pt x="26" y="0"/>
                  </a:lnTo>
                  <a:lnTo>
                    <a:pt x="26" y="0"/>
                  </a:lnTo>
                  <a:lnTo>
                    <a:pt x="20" y="0"/>
                  </a:lnTo>
                  <a:lnTo>
                    <a:pt x="12" y="0"/>
                  </a:lnTo>
                  <a:lnTo>
                    <a:pt x="6" y="6"/>
                  </a:lnTo>
                  <a:lnTo>
                    <a:pt x="0" y="11"/>
                  </a:lnTo>
                  <a:lnTo>
                    <a:pt x="0" y="11"/>
                  </a:lnTo>
                  <a:lnTo>
                    <a:pt x="0" y="20"/>
                  </a:lnTo>
                  <a:lnTo>
                    <a:pt x="0" y="25"/>
                  </a:lnTo>
                  <a:lnTo>
                    <a:pt x="6" y="31"/>
                  </a:lnTo>
                  <a:lnTo>
                    <a:pt x="12" y="37"/>
                  </a:lnTo>
                  <a:lnTo>
                    <a:pt x="34" y="48"/>
                  </a:lnTo>
                  <a:lnTo>
                    <a:pt x="34" y="48"/>
                  </a:lnTo>
                  <a:lnTo>
                    <a:pt x="34" y="48"/>
                  </a:lnTo>
                  <a:lnTo>
                    <a:pt x="43" y="51"/>
                  </a:lnTo>
                  <a:lnTo>
                    <a:pt x="52" y="48"/>
                  </a:lnTo>
                  <a:lnTo>
                    <a:pt x="58" y="43"/>
                  </a:lnTo>
                  <a:lnTo>
                    <a:pt x="63" y="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31"/>
            <p:cNvSpPr>
              <a:spLocks noChangeArrowheads="1"/>
            </p:cNvSpPr>
            <p:nvPr/>
          </p:nvSpPr>
          <p:spPr bwMode="auto">
            <a:xfrm>
              <a:off x="1435100" y="2873375"/>
              <a:ext cx="25400" cy="22225"/>
            </a:xfrm>
            <a:custGeom>
              <a:avLst/>
              <a:gdLst>
                <a:gd name="T0" fmla="*/ 32 w 70"/>
                <a:gd name="T1" fmla="*/ 58 h 62"/>
                <a:gd name="T2" fmla="*/ 32 w 70"/>
                <a:gd name="T3" fmla="*/ 58 h 62"/>
                <a:gd name="T4" fmla="*/ 32 w 70"/>
                <a:gd name="T5" fmla="*/ 58 h 62"/>
                <a:gd name="T6" fmla="*/ 41 w 70"/>
                <a:gd name="T7" fmla="*/ 61 h 62"/>
                <a:gd name="T8" fmla="*/ 49 w 70"/>
                <a:gd name="T9" fmla="*/ 61 h 62"/>
                <a:gd name="T10" fmla="*/ 58 w 70"/>
                <a:gd name="T11" fmla="*/ 58 h 62"/>
                <a:gd name="T12" fmla="*/ 63 w 70"/>
                <a:gd name="T13" fmla="*/ 52 h 62"/>
                <a:gd name="T14" fmla="*/ 63 w 70"/>
                <a:gd name="T15" fmla="*/ 52 h 62"/>
                <a:gd name="T16" fmla="*/ 69 w 70"/>
                <a:gd name="T17" fmla="*/ 44 h 62"/>
                <a:gd name="T18" fmla="*/ 69 w 70"/>
                <a:gd name="T19" fmla="*/ 35 h 62"/>
                <a:gd name="T20" fmla="*/ 66 w 70"/>
                <a:gd name="T21" fmla="*/ 26 h 62"/>
                <a:gd name="T22" fmla="*/ 58 w 70"/>
                <a:gd name="T23" fmla="*/ 18 h 62"/>
                <a:gd name="T24" fmla="*/ 38 w 70"/>
                <a:gd name="T25" fmla="*/ 3 h 62"/>
                <a:gd name="T26" fmla="*/ 38 w 70"/>
                <a:gd name="T27" fmla="*/ 3 h 62"/>
                <a:gd name="T28" fmla="*/ 29 w 70"/>
                <a:gd name="T29" fmla="*/ 0 h 62"/>
                <a:gd name="T30" fmla="*/ 20 w 70"/>
                <a:gd name="T31" fmla="*/ 0 h 62"/>
                <a:gd name="T32" fmla="*/ 12 w 70"/>
                <a:gd name="T33" fmla="*/ 3 h 62"/>
                <a:gd name="T34" fmla="*/ 6 w 70"/>
                <a:gd name="T35" fmla="*/ 9 h 62"/>
                <a:gd name="T36" fmla="*/ 6 w 70"/>
                <a:gd name="T37" fmla="*/ 9 h 62"/>
                <a:gd name="T38" fmla="*/ 0 w 70"/>
                <a:gd name="T39" fmla="*/ 18 h 62"/>
                <a:gd name="T40" fmla="*/ 0 w 70"/>
                <a:gd name="T41" fmla="*/ 26 h 62"/>
                <a:gd name="T42" fmla="*/ 3 w 70"/>
                <a:gd name="T43" fmla="*/ 32 h 62"/>
                <a:gd name="T44" fmla="*/ 9 w 70"/>
                <a:gd name="T45" fmla="*/ 41 h 62"/>
                <a:gd name="T46" fmla="*/ 32 w 70"/>
                <a:gd name="T47"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62">
                  <a:moveTo>
                    <a:pt x="32" y="58"/>
                  </a:moveTo>
                  <a:lnTo>
                    <a:pt x="32" y="58"/>
                  </a:lnTo>
                  <a:lnTo>
                    <a:pt x="32" y="58"/>
                  </a:lnTo>
                  <a:lnTo>
                    <a:pt x="41" y="61"/>
                  </a:lnTo>
                  <a:lnTo>
                    <a:pt x="49" y="61"/>
                  </a:lnTo>
                  <a:lnTo>
                    <a:pt x="58" y="58"/>
                  </a:lnTo>
                  <a:lnTo>
                    <a:pt x="63" y="52"/>
                  </a:lnTo>
                  <a:lnTo>
                    <a:pt x="63" y="52"/>
                  </a:lnTo>
                  <a:lnTo>
                    <a:pt x="69" y="44"/>
                  </a:lnTo>
                  <a:lnTo>
                    <a:pt x="69" y="35"/>
                  </a:lnTo>
                  <a:lnTo>
                    <a:pt x="66" y="26"/>
                  </a:lnTo>
                  <a:lnTo>
                    <a:pt x="58" y="18"/>
                  </a:lnTo>
                  <a:lnTo>
                    <a:pt x="38" y="3"/>
                  </a:lnTo>
                  <a:lnTo>
                    <a:pt x="38" y="3"/>
                  </a:lnTo>
                  <a:lnTo>
                    <a:pt x="29" y="0"/>
                  </a:lnTo>
                  <a:lnTo>
                    <a:pt x="20" y="0"/>
                  </a:lnTo>
                  <a:lnTo>
                    <a:pt x="12" y="3"/>
                  </a:lnTo>
                  <a:lnTo>
                    <a:pt x="6" y="9"/>
                  </a:lnTo>
                  <a:lnTo>
                    <a:pt x="6" y="9"/>
                  </a:lnTo>
                  <a:lnTo>
                    <a:pt x="0" y="18"/>
                  </a:lnTo>
                  <a:lnTo>
                    <a:pt x="0" y="26"/>
                  </a:lnTo>
                  <a:lnTo>
                    <a:pt x="3" y="32"/>
                  </a:lnTo>
                  <a:lnTo>
                    <a:pt x="9" y="41"/>
                  </a:lnTo>
                  <a:lnTo>
                    <a:pt x="32"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32"/>
            <p:cNvSpPr>
              <a:spLocks noChangeArrowheads="1"/>
            </p:cNvSpPr>
            <p:nvPr/>
          </p:nvSpPr>
          <p:spPr bwMode="auto">
            <a:xfrm>
              <a:off x="1335088" y="3057525"/>
              <a:ext cx="31750" cy="25400"/>
            </a:xfrm>
            <a:custGeom>
              <a:avLst/>
              <a:gdLst>
                <a:gd name="T0" fmla="*/ 46 w 86"/>
                <a:gd name="T1" fmla="*/ 3 h 70"/>
                <a:gd name="T2" fmla="*/ 20 w 86"/>
                <a:gd name="T3" fmla="*/ 12 h 70"/>
                <a:gd name="T4" fmla="*/ 20 w 86"/>
                <a:gd name="T5" fmla="*/ 12 h 70"/>
                <a:gd name="T6" fmla="*/ 20 w 86"/>
                <a:gd name="T7" fmla="*/ 12 h 70"/>
                <a:gd name="T8" fmla="*/ 11 w 86"/>
                <a:gd name="T9" fmla="*/ 17 h 70"/>
                <a:gd name="T10" fmla="*/ 3 w 86"/>
                <a:gd name="T11" fmla="*/ 26 h 70"/>
                <a:gd name="T12" fmla="*/ 0 w 86"/>
                <a:gd name="T13" fmla="*/ 37 h 70"/>
                <a:gd name="T14" fmla="*/ 3 w 86"/>
                <a:gd name="T15" fmla="*/ 49 h 70"/>
                <a:gd name="T16" fmla="*/ 3 w 86"/>
                <a:gd name="T17" fmla="*/ 49 h 70"/>
                <a:gd name="T18" fmla="*/ 8 w 86"/>
                <a:gd name="T19" fmla="*/ 61 h 70"/>
                <a:gd name="T20" fmla="*/ 17 w 86"/>
                <a:gd name="T21" fmla="*/ 66 h 70"/>
                <a:gd name="T22" fmla="*/ 28 w 86"/>
                <a:gd name="T23" fmla="*/ 69 h 70"/>
                <a:gd name="T24" fmla="*/ 40 w 86"/>
                <a:gd name="T25" fmla="*/ 69 h 70"/>
                <a:gd name="T26" fmla="*/ 66 w 86"/>
                <a:gd name="T27" fmla="*/ 61 h 70"/>
                <a:gd name="T28" fmla="*/ 66 w 86"/>
                <a:gd name="T29" fmla="*/ 61 h 70"/>
                <a:gd name="T30" fmla="*/ 77 w 86"/>
                <a:gd name="T31" fmla="*/ 52 h 70"/>
                <a:gd name="T32" fmla="*/ 83 w 86"/>
                <a:gd name="T33" fmla="*/ 43 h 70"/>
                <a:gd name="T34" fmla="*/ 85 w 86"/>
                <a:gd name="T35" fmla="*/ 32 h 70"/>
                <a:gd name="T36" fmla="*/ 85 w 86"/>
                <a:gd name="T37" fmla="*/ 20 h 70"/>
                <a:gd name="T38" fmla="*/ 85 w 86"/>
                <a:gd name="T39" fmla="*/ 20 h 70"/>
                <a:gd name="T40" fmla="*/ 77 w 86"/>
                <a:gd name="T41" fmla="*/ 12 h 70"/>
                <a:gd name="T42" fmla="*/ 68 w 86"/>
                <a:gd name="T43" fmla="*/ 3 h 70"/>
                <a:gd name="T44" fmla="*/ 57 w 86"/>
                <a:gd name="T45" fmla="*/ 0 h 70"/>
                <a:gd name="T46" fmla="*/ 46 w 8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0">
                  <a:moveTo>
                    <a:pt x="46" y="3"/>
                  </a:moveTo>
                  <a:lnTo>
                    <a:pt x="20" y="12"/>
                  </a:lnTo>
                  <a:lnTo>
                    <a:pt x="20" y="12"/>
                  </a:lnTo>
                  <a:lnTo>
                    <a:pt x="20" y="12"/>
                  </a:lnTo>
                  <a:lnTo>
                    <a:pt x="11" y="17"/>
                  </a:lnTo>
                  <a:lnTo>
                    <a:pt x="3" y="26"/>
                  </a:lnTo>
                  <a:lnTo>
                    <a:pt x="0" y="37"/>
                  </a:lnTo>
                  <a:lnTo>
                    <a:pt x="3" y="49"/>
                  </a:lnTo>
                  <a:lnTo>
                    <a:pt x="3" y="49"/>
                  </a:lnTo>
                  <a:lnTo>
                    <a:pt x="8" y="61"/>
                  </a:lnTo>
                  <a:lnTo>
                    <a:pt x="17" y="66"/>
                  </a:lnTo>
                  <a:lnTo>
                    <a:pt x="28" y="69"/>
                  </a:lnTo>
                  <a:lnTo>
                    <a:pt x="40" y="69"/>
                  </a:lnTo>
                  <a:lnTo>
                    <a:pt x="66" y="61"/>
                  </a:lnTo>
                  <a:lnTo>
                    <a:pt x="66" y="61"/>
                  </a:lnTo>
                  <a:lnTo>
                    <a:pt x="77" y="52"/>
                  </a:lnTo>
                  <a:lnTo>
                    <a:pt x="83" y="43"/>
                  </a:lnTo>
                  <a:lnTo>
                    <a:pt x="85" y="32"/>
                  </a:lnTo>
                  <a:lnTo>
                    <a:pt x="85" y="20"/>
                  </a:lnTo>
                  <a:lnTo>
                    <a:pt x="85" y="20"/>
                  </a:lnTo>
                  <a:lnTo>
                    <a:pt x="77" y="12"/>
                  </a:lnTo>
                  <a:lnTo>
                    <a:pt x="68" y="3"/>
                  </a:lnTo>
                  <a:lnTo>
                    <a:pt x="57" y="0"/>
                  </a:lnTo>
                  <a:lnTo>
                    <a:pt x="4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33"/>
            <p:cNvSpPr>
              <a:spLocks noChangeArrowheads="1"/>
            </p:cNvSpPr>
            <p:nvPr/>
          </p:nvSpPr>
          <p:spPr bwMode="auto">
            <a:xfrm>
              <a:off x="1266825" y="3076575"/>
              <a:ext cx="31750" cy="25400"/>
            </a:xfrm>
            <a:custGeom>
              <a:avLst/>
              <a:gdLst>
                <a:gd name="T0" fmla="*/ 49 w 90"/>
                <a:gd name="T1" fmla="*/ 0 h 70"/>
                <a:gd name="T2" fmla="*/ 23 w 90"/>
                <a:gd name="T3" fmla="*/ 6 h 70"/>
                <a:gd name="T4" fmla="*/ 23 w 90"/>
                <a:gd name="T5" fmla="*/ 6 h 70"/>
                <a:gd name="T6" fmla="*/ 23 w 90"/>
                <a:gd name="T7" fmla="*/ 6 h 70"/>
                <a:gd name="T8" fmla="*/ 12 w 90"/>
                <a:gd name="T9" fmla="*/ 11 h 70"/>
                <a:gd name="T10" fmla="*/ 3 w 90"/>
                <a:gd name="T11" fmla="*/ 20 h 70"/>
                <a:gd name="T12" fmla="*/ 0 w 90"/>
                <a:gd name="T13" fmla="*/ 31 h 70"/>
                <a:gd name="T14" fmla="*/ 0 w 90"/>
                <a:gd name="T15" fmla="*/ 43 h 70"/>
                <a:gd name="T16" fmla="*/ 0 w 90"/>
                <a:gd name="T17" fmla="*/ 43 h 70"/>
                <a:gd name="T18" fmla="*/ 6 w 90"/>
                <a:gd name="T19" fmla="*/ 54 h 70"/>
                <a:gd name="T20" fmla="*/ 15 w 90"/>
                <a:gd name="T21" fmla="*/ 63 h 70"/>
                <a:gd name="T22" fmla="*/ 26 w 90"/>
                <a:gd name="T23" fmla="*/ 69 h 70"/>
                <a:gd name="T24" fmla="*/ 38 w 90"/>
                <a:gd name="T25" fmla="*/ 66 h 70"/>
                <a:gd name="T26" fmla="*/ 63 w 90"/>
                <a:gd name="T27" fmla="*/ 60 h 70"/>
                <a:gd name="T28" fmla="*/ 63 w 90"/>
                <a:gd name="T29" fmla="*/ 60 h 70"/>
                <a:gd name="T30" fmla="*/ 75 w 90"/>
                <a:gd name="T31" fmla="*/ 54 h 70"/>
                <a:gd name="T32" fmla="*/ 83 w 90"/>
                <a:gd name="T33" fmla="*/ 45 h 70"/>
                <a:gd name="T34" fmla="*/ 89 w 90"/>
                <a:gd name="T35" fmla="*/ 34 h 70"/>
                <a:gd name="T36" fmla="*/ 86 w 90"/>
                <a:gd name="T37" fmla="*/ 23 h 70"/>
                <a:gd name="T38" fmla="*/ 86 w 90"/>
                <a:gd name="T39" fmla="*/ 23 h 70"/>
                <a:gd name="T40" fmla="*/ 83 w 90"/>
                <a:gd name="T41" fmla="*/ 11 h 70"/>
                <a:gd name="T42" fmla="*/ 75 w 90"/>
                <a:gd name="T43" fmla="*/ 3 h 70"/>
                <a:gd name="T44" fmla="*/ 63 w 90"/>
                <a:gd name="T45" fmla="*/ 0 h 70"/>
                <a:gd name="T46" fmla="*/ 49 w 90"/>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49" y="0"/>
                  </a:moveTo>
                  <a:lnTo>
                    <a:pt x="23" y="6"/>
                  </a:lnTo>
                  <a:lnTo>
                    <a:pt x="23" y="6"/>
                  </a:lnTo>
                  <a:lnTo>
                    <a:pt x="23" y="6"/>
                  </a:lnTo>
                  <a:lnTo>
                    <a:pt x="12" y="11"/>
                  </a:lnTo>
                  <a:lnTo>
                    <a:pt x="3" y="20"/>
                  </a:lnTo>
                  <a:lnTo>
                    <a:pt x="0" y="31"/>
                  </a:lnTo>
                  <a:lnTo>
                    <a:pt x="0" y="43"/>
                  </a:lnTo>
                  <a:lnTo>
                    <a:pt x="0" y="43"/>
                  </a:lnTo>
                  <a:lnTo>
                    <a:pt x="6" y="54"/>
                  </a:lnTo>
                  <a:lnTo>
                    <a:pt x="15" y="63"/>
                  </a:lnTo>
                  <a:lnTo>
                    <a:pt x="26" y="69"/>
                  </a:lnTo>
                  <a:lnTo>
                    <a:pt x="38" y="66"/>
                  </a:lnTo>
                  <a:lnTo>
                    <a:pt x="63" y="60"/>
                  </a:lnTo>
                  <a:lnTo>
                    <a:pt x="63" y="60"/>
                  </a:lnTo>
                  <a:lnTo>
                    <a:pt x="75" y="54"/>
                  </a:lnTo>
                  <a:lnTo>
                    <a:pt x="83" y="45"/>
                  </a:lnTo>
                  <a:lnTo>
                    <a:pt x="89" y="34"/>
                  </a:lnTo>
                  <a:lnTo>
                    <a:pt x="86" y="23"/>
                  </a:lnTo>
                  <a:lnTo>
                    <a:pt x="86" y="23"/>
                  </a:lnTo>
                  <a:lnTo>
                    <a:pt x="83" y="11"/>
                  </a:lnTo>
                  <a:lnTo>
                    <a:pt x="75" y="3"/>
                  </a:lnTo>
                  <a:lnTo>
                    <a:pt x="63" y="0"/>
                  </a:lnTo>
                  <a:lnTo>
                    <a:pt x="4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5" name="Freeform 34"/>
            <p:cNvSpPr>
              <a:spLocks noChangeArrowheads="1"/>
            </p:cNvSpPr>
            <p:nvPr/>
          </p:nvSpPr>
          <p:spPr bwMode="auto">
            <a:xfrm>
              <a:off x="1198563" y="3089275"/>
              <a:ext cx="33337" cy="25400"/>
            </a:xfrm>
            <a:custGeom>
              <a:avLst/>
              <a:gdLst>
                <a:gd name="T0" fmla="*/ 55 w 93"/>
                <a:gd name="T1" fmla="*/ 0 h 70"/>
                <a:gd name="T2" fmla="*/ 29 w 93"/>
                <a:gd name="T3" fmla="*/ 3 h 70"/>
                <a:gd name="T4" fmla="*/ 26 w 93"/>
                <a:gd name="T5" fmla="*/ 3 h 70"/>
                <a:gd name="T6" fmla="*/ 26 w 93"/>
                <a:gd name="T7" fmla="*/ 3 h 70"/>
                <a:gd name="T8" fmla="*/ 15 w 93"/>
                <a:gd name="T9" fmla="*/ 8 h 70"/>
                <a:gd name="T10" fmla="*/ 6 w 93"/>
                <a:gd name="T11" fmla="*/ 17 h 70"/>
                <a:gd name="T12" fmla="*/ 0 w 93"/>
                <a:gd name="T13" fmla="*/ 29 h 70"/>
                <a:gd name="T14" fmla="*/ 0 w 93"/>
                <a:gd name="T15" fmla="*/ 40 h 70"/>
                <a:gd name="T16" fmla="*/ 0 w 93"/>
                <a:gd name="T17" fmla="*/ 40 h 70"/>
                <a:gd name="T18" fmla="*/ 6 w 93"/>
                <a:gd name="T19" fmla="*/ 52 h 70"/>
                <a:gd name="T20" fmla="*/ 15 w 93"/>
                <a:gd name="T21" fmla="*/ 63 h 70"/>
                <a:gd name="T22" fmla="*/ 26 w 93"/>
                <a:gd name="T23" fmla="*/ 66 h 70"/>
                <a:gd name="T24" fmla="*/ 38 w 93"/>
                <a:gd name="T25" fmla="*/ 69 h 70"/>
                <a:gd name="T26" fmla="*/ 63 w 93"/>
                <a:gd name="T27" fmla="*/ 63 h 70"/>
                <a:gd name="T28" fmla="*/ 63 w 93"/>
                <a:gd name="T29" fmla="*/ 63 h 70"/>
                <a:gd name="T30" fmla="*/ 78 w 93"/>
                <a:gd name="T31" fmla="*/ 60 h 70"/>
                <a:gd name="T32" fmla="*/ 86 w 93"/>
                <a:gd name="T33" fmla="*/ 52 h 70"/>
                <a:gd name="T34" fmla="*/ 92 w 93"/>
                <a:gd name="T35" fmla="*/ 40 h 70"/>
                <a:gd name="T36" fmla="*/ 92 w 93"/>
                <a:gd name="T37" fmla="*/ 26 h 70"/>
                <a:gd name="T38" fmla="*/ 92 w 93"/>
                <a:gd name="T39" fmla="*/ 26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3"/>
                  </a:lnTo>
                  <a:lnTo>
                    <a:pt x="26" y="3"/>
                  </a:lnTo>
                  <a:lnTo>
                    <a:pt x="26" y="3"/>
                  </a:lnTo>
                  <a:lnTo>
                    <a:pt x="15" y="8"/>
                  </a:lnTo>
                  <a:lnTo>
                    <a:pt x="6" y="17"/>
                  </a:lnTo>
                  <a:lnTo>
                    <a:pt x="0" y="29"/>
                  </a:lnTo>
                  <a:lnTo>
                    <a:pt x="0" y="40"/>
                  </a:lnTo>
                  <a:lnTo>
                    <a:pt x="0" y="40"/>
                  </a:lnTo>
                  <a:lnTo>
                    <a:pt x="6" y="52"/>
                  </a:lnTo>
                  <a:lnTo>
                    <a:pt x="15" y="63"/>
                  </a:lnTo>
                  <a:lnTo>
                    <a:pt x="26" y="66"/>
                  </a:lnTo>
                  <a:lnTo>
                    <a:pt x="38" y="69"/>
                  </a:lnTo>
                  <a:lnTo>
                    <a:pt x="63" y="63"/>
                  </a:lnTo>
                  <a:lnTo>
                    <a:pt x="63" y="63"/>
                  </a:lnTo>
                  <a:lnTo>
                    <a:pt x="78" y="60"/>
                  </a:lnTo>
                  <a:lnTo>
                    <a:pt x="86" y="52"/>
                  </a:lnTo>
                  <a:lnTo>
                    <a:pt x="92" y="40"/>
                  </a:lnTo>
                  <a:lnTo>
                    <a:pt x="92" y="26"/>
                  </a:lnTo>
                  <a:lnTo>
                    <a:pt x="92" y="26"/>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6" name="Freeform 35"/>
            <p:cNvSpPr>
              <a:spLocks noChangeArrowheads="1"/>
            </p:cNvSpPr>
            <p:nvPr/>
          </p:nvSpPr>
          <p:spPr bwMode="auto">
            <a:xfrm>
              <a:off x="1128713" y="3098800"/>
              <a:ext cx="33337" cy="23813"/>
            </a:xfrm>
            <a:custGeom>
              <a:avLst/>
              <a:gdLst>
                <a:gd name="T0" fmla="*/ 54 w 92"/>
                <a:gd name="T1" fmla="*/ 0 h 67"/>
                <a:gd name="T2" fmla="*/ 28 w 92"/>
                <a:gd name="T3" fmla="*/ 0 h 67"/>
                <a:gd name="T4" fmla="*/ 28 w 92"/>
                <a:gd name="T5" fmla="*/ 0 h 67"/>
                <a:gd name="T6" fmla="*/ 28 w 92"/>
                <a:gd name="T7" fmla="*/ 0 h 67"/>
                <a:gd name="T8" fmla="*/ 17 w 92"/>
                <a:gd name="T9" fmla="*/ 6 h 67"/>
                <a:gd name="T10" fmla="*/ 5 w 92"/>
                <a:gd name="T11" fmla="*/ 14 h 67"/>
                <a:gd name="T12" fmla="*/ 0 w 92"/>
                <a:gd name="T13" fmla="*/ 26 h 67"/>
                <a:gd name="T14" fmla="*/ 0 w 92"/>
                <a:gd name="T15" fmla="*/ 37 h 67"/>
                <a:gd name="T16" fmla="*/ 0 w 92"/>
                <a:gd name="T17" fmla="*/ 37 h 67"/>
                <a:gd name="T18" fmla="*/ 2 w 92"/>
                <a:gd name="T19" fmla="*/ 48 h 67"/>
                <a:gd name="T20" fmla="*/ 11 w 92"/>
                <a:gd name="T21" fmla="*/ 60 h 67"/>
                <a:gd name="T22" fmla="*/ 23 w 92"/>
                <a:gd name="T23" fmla="*/ 66 h 67"/>
                <a:gd name="T24" fmla="*/ 37 w 92"/>
                <a:gd name="T25" fmla="*/ 66 h 67"/>
                <a:gd name="T26" fmla="*/ 63 w 92"/>
                <a:gd name="T27" fmla="*/ 63 h 67"/>
                <a:gd name="T28" fmla="*/ 63 w 92"/>
                <a:gd name="T29" fmla="*/ 63 h 67"/>
                <a:gd name="T30" fmla="*/ 74 w 92"/>
                <a:gd name="T31" fmla="*/ 60 h 67"/>
                <a:gd name="T32" fmla="*/ 83 w 92"/>
                <a:gd name="T33" fmla="*/ 51 h 67"/>
                <a:gd name="T34" fmla="*/ 91 w 92"/>
                <a:gd name="T35" fmla="*/ 40 h 67"/>
                <a:gd name="T36" fmla="*/ 91 w 92"/>
                <a:gd name="T37" fmla="*/ 28 h 67"/>
                <a:gd name="T38" fmla="*/ 91 w 92"/>
                <a:gd name="T39" fmla="*/ 28 h 67"/>
                <a:gd name="T40" fmla="*/ 89 w 92"/>
                <a:gd name="T41" fmla="*/ 14 h 67"/>
                <a:gd name="T42" fmla="*/ 80 w 92"/>
                <a:gd name="T43" fmla="*/ 6 h 67"/>
                <a:gd name="T44" fmla="*/ 68 w 92"/>
                <a:gd name="T45" fmla="*/ 0 h 67"/>
                <a:gd name="T46" fmla="*/ 54 w 92"/>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67">
                  <a:moveTo>
                    <a:pt x="54" y="0"/>
                  </a:moveTo>
                  <a:lnTo>
                    <a:pt x="28" y="0"/>
                  </a:lnTo>
                  <a:lnTo>
                    <a:pt x="28" y="0"/>
                  </a:lnTo>
                  <a:lnTo>
                    <a:pt x="28" y="0"/>
                  </a:lnTo>
                  <a:lnTo>
                    <a:pt x="17" y="6"/>
                  </a:lnTo>
                  <a:lnTo>
                    <a:pt x="5" y="14"/>
                  </a:lnTo>
                  <a:lnTo>
                    <a:pt x="0" y="26"/>
                  </a:lnTo>
                  <a:lnTo>
                    <a:pt x="0" y="37"/>
                  </a:lnTo>
                  <a:lnTo>
                    <a:pt x="0" y="37"/>
                  </a:lnTo>
                  <a:lnTo>
                    <a:pt x="2" y="48"/>
                  </a:lnTo>
                  <a:lnTo>
                    <a:pt x="11" y="60"/>
                  </a:lnTo>
                  <a:lnTo>
                    <a:pt x="23" y="66"/>
                  </a:lnTo>
                  <a:lnTo>
                    <a:pt x="37" y="66"/>
                  </a:lnTo>
                  <a:lnTo>
                    <a:pt x="63" y="63"/>
                  </a:lnTo>
                  <a:lnTo>
                    <a:pt x="63" y="63"/>
                  </a:lnTo>
                  <a:lnTo>
                    <a:pt x="74" y="60"/>
                  </a:lnTo>
                  <a:lnTo>
                    <a:pt x="83" y="51"/>
                  </a:lnTo>
                  <a:lnTo>
                    <a:pt x="91" y="40"/>
                  </a:lnTo>
                  <a:lnTo>
                    <a:pt x="91" y="28"/>
                  </a:lnTo>
                  <a:lnTo>
                    <a:pt x="91" y="28"/>
                  </a:lnTo>
                  <a:lnTo>
                    <a:pt x="89" y="14"/>
                  </a:lnTo>
                  <a:lnTo>
                    <a:pt x="80" y="6"/>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7" name="Freeform 36"/>
            <p:cNvSpPr>
              <a:spLocks noChangeArrowheads="1"/>
            </p:cNvSpPr>
            <p:nvPr/>
          </p:nvSpPr>
          <p:spPr bwMode="auto">
            <a:xfrm>
              <a:off x="1058863" y="3103563"/>
              <a:ext cx="34925" cy="23812"/>
            </a:xfrm>
            <a:custGeom>
              <a:avLst/>
              <a:gdLst>
                <a:gd name="T0" fmla="*/ 60 w 96"/>
                <a:gd name="T1" fmla="*/ 0 h 67"/>
                <a:gd name="T2" fmla="*/ 32 w 96"/>
                <a:gd name="T3" fmla="*/ 0 h 67"/>
                <a:gd name="T4" fmla="*/ 32 w 96"/>
                <a:gd name="T5" fmla="*/ 0 h 67"/>
                <a:gd name="T6" fmla="*/ 32 w 96"/>
                <a:gd name="T7" fmla="*/ 0 h 67"/>
                <a:gd name="T8" fmla="*/ 20 w 96"/>
                <a:gd name="T9" fmla="*/ 3 h 67"/>
                <a:gd name="T10" fmla="*/ 8 w 96"/>
                <a:gd name="T11" fmla="*/ 12 h 67"/>
                <a:gd name="T12" fmla="*/ 3 w 96"/>
                <a:gd name="T13" fmla="*/ 23 h 67"/>
                <a:gd name="T14" fmla="*/ 0 w 96"/>
                <a:gd name="T15" fmla="*/ 34 h 67"/>
                <a:gd name="T16" fmla="*/ 0 w 96"/>
                <a:gd name="T17" fmla="*/ 34 h 67"/>
                <a:gd name="T18" fmla="*/ 3 w 96"/>
                <a:gd name="T19" fmla="*/ 49 h 67"/>
                <a:gd name="T20" fmla="*/ 11 w 96"/>
                <a:gd name="T21" fmla="*/ 57 h 67"/>
                <a:gd name="T22" fmla="*/ 23 w 96"/>
                <a:gd name="T23" fmla="*/ 66 h 67"/>
                <a:gd name="T24" fmla="*/ 37 w 96"/>
                <a:gd name="T25" fmla="*/ 66 h 67"/>
                <a:gd name="T26" fmla="*/ 63 w 96"/>
                <a:gd name="T27" fmla="*/ 66 h 67"/>
                <a:gd name="T28" fmla="*/ 63 w 96"/>
                <a:gd name="T29" fmla="*/ 66 h 67"/>
                <a:gd name="T30" fmla="*/ 74 w 96"/>
                <a:gd name="T31" fmla="*/ 63 h 67"/>
                <a:gd name="T32" fmla="*/ 86 w 96"/>
                <a:gd name="T33" fmla="*/ 55 h 67"/>
                <a:gd name="T34" fmla="*/ 92 w 96"/>
                <a:gd name="T35" fmla="*/ 43 h 67"/>
                <a:gd name="T36" fmla="*/ 95 w 96"/>
                <a:gd name="T37" fmla="*/ 31 h 67"/>
                <a:gd name="T38" fmla="*/ 95 w 96"/>
                <a:gd name="T39" fmla="*/ 31 h 67"/>
                <a:gd name="T40" fmla="*/ 92 w 96"/>
                <a:gd name="T41" fmla="*/ 17 h 67"/>
                <a:gd name="T42" fmla="*/ 83 w 96"/>
                <a:gd name="T43" fmla="*/ 9 h 67"/>
                <a:gd name="T44" fmla="*/ 71 w 96"/>
                <a:gd name="T45" fmla="*/ 0 h 67"/>
                <a:gd name="T46" fmla="*/ 60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0" y="0"/>
                  </a:moveTo>
                  <a:lnTo>
                    <a:pt x="32" y="0"/>
                  </a:lnTo>
                  <a:lnTo>
                    <a:pt x="32" y="0"/>
                  </a:lnTo>
                  <a:lnTo>
                    <a:pt x="32" y="0"/>
                  </a:lnTo>
                  <a:lnTo>
                    <a:pt x="20" y="3"/>
                  </a:lnTo>
                  <a:lnTo>
                    <a:pt x="8" y="12"/>
                  </a:lnTo>
                  <a:lnTo>
                    <a:pt x="3" y="23"/>
                  </a:lnTo>
                  <a:lnTo>
                    <a:pt x="0" y="34"/>
                  </a:lnTo>
                  <a:lnTo>
                    <a:pt x="0" y="34"/>
                  </a:lnTo>
                  <a:lnTo>
                    <a:pt x="3" y="49"/>
                  </a:lnTo>
                  <a:lnTo>
                    <a:pt x="11" y="57"/>
                  </a:lnTo>
                  <a:lnTo>
                    <a:pt x="23" y="66"/>
                  </a:lnTo>
                  <a:lnTo>
                    <a:pt x="37" y="66"/>
                  </a:lnTo>
                  <a:lnTo>
                    <a:pt x="63" y="66"/>
                  </a:lnTo>
                  <a:lnTo>
                    <a:pt x="63" y="66"/>
                  </a:lnTo>
                  <a:lnTo>
                    <a:pt x="74" y="63"/>
                  </a:lnTo>
                  <a:lnTo>
                    <a:pt x="86" y="55"/>
                  </a:lnTo>
                  <a:lnTo>
                    <a:pt x="92" y="43"/>
                  </a:lnTo>
                  <a:lnTo>
                    <a:pt x="95" y="31"/>
                  </a:lnTo>
                  <a:lnTo>
                    <a:pt x="95" y="31"/>
                  </a:lnTo>
                  <a:lnTo>
                    <a:pt x="92" y="17"/>
                  </a:lnTo>
                  <a:lnTo>
                    <a:pt x="83" y="9"/>
                  </a:lnTo>
                  <a:lnTo>
                    <a:pt x="71" y="0"/>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8" name="Freeform 37"/>
            <p:cNvSpPr>
              <a:spLocks noChangeArrowheads="1"/>
            </p:cNvSpPr>
            <p:nvPr/>
          </p:nvSpPr>
          <p:spPr bwMode="auto">
            <a:xfrm>
              <a:off x="990600" y="3105150"/>
              <a:ext cx="33338" cy="25400"/>
            </a:xfrm>
            <a:custGeom>
              <a:avLst/>
              <a:gdLst>
                <a:gd name="T0" fmla="*/ 60 w 93"/>
                <a:gd name="T1" fmla="*/ 0 h 70"/>
                <a:gd name="T2" fmla="*/ 60 w 93"/>
                <a:gd name="T3" fmla="*/ 0 h 70"/>
                <a:gd name="T4" fmla="*/ 32 w 93"/>
                <a:gd name="T5" fmla="*/ 0 h 70"/>
                <a:gd name="T6" fmla="*/ 32 w 93"/>
                <a:gd name="T7" fmla="*/ 0 h 70"/>
                <a:gd name="T8" fmla="*/ 32 w 93"/>
                <a:gd name="T9" fmla="*/ 0 h 70"/>
                <a:gd name="T10" fmla="*/ 32 w 93"/>
                <a:gd name="T11" fmla="*/ 0 h 70"/>
                <a:gd name="T12" fmla="*/ 20 w 93"/>
                <a:gd name="T13" fmla="*/ 3 h 70"/>
                <a:gd name="T14" fmla="*/ 9 w 93"/>
                <a:gd name="T15" fmla="*/ 11 h 70"/>
                <a:gd name="T16" fmla="*/ 0 w 93"/>
                <a:gd name="T17" fmla="*/ 23 h 70"/>
                <a:gd name="T18" fmla="*/ 0 w 93"/>
                <a:gd name="T19" fmla="*/ 34 h 70"/>
                <a:gd name="T20" fmla="*/ 0 w 93"/>
                <a:gd name="T21" fmla="*/ 34 h 70"/>
                <a:gd name="T22" fmla="*/ 3 w 93"/>
                <a:gd name="T23" fmla="*/ 49 h 70"/>
                <a:gd name="T24" fmla="*/ 9 w 93"/>
                <a:gd name="T25" fmla="*/ 60 h 70"/>
                <a:gd name="T26" fmla="*/ 20 w 93"/>
                <a:gd name="T27" fmla="*/ 66 h 70"/>
                <a:gd name="T28" fmla="*/ 32 w 93"/>
                <a:gd name="T29" fmla="*/ 69 h 70"/>
                <a:gd name="T30" fmla="*/ 60 w 93"/>
                <a:gd name="T31" fmla="*/ 69 h 70"/>
                <a:gd name="T32" fmla="*/ 60 w 93"/>
                <a:gd name="T33" fmla="*/ 69 h 70"/>
                <a:gd name="T34" fmla="*/ 72 w 93"/>
                <a:gd name="T35" fmla="*/ 66 h 70"/>
                <a:gd name="T36" fmla="*/ 83 w 93"/>
                <a:gd name="T37" fmla="*/ 57 h 70"/>
                <a:gd name="T38" fmla="*/ 92 w 93"/>
                <a:gd name="T39" fmla="*/ 49 h 70"/>
                <a:gd name="T40" fmla="*/ 92 w 93"/>
                <a:gd name="T41" fmla="*/ 34 h 70"/>
                <a:gd name="T42" fmla="*/ 92 w 93"/>
                <a:gd name="T43" fmla="*/ 34 h 70"/>
                <a:gd name="T44" fmla="*/ 92 w 93"/>
                <a:gd name="T45" fmla="*/ 23 h 70"/>
                <a:gd name="T46" fmla="*/ 83 w 93"/>
                <a:gd name="T47" fmla="*/ 11 h 70"/>
                <a:gd name="T48" fmla="*/ 72 w 93"/>
                <a:gd name="T49" fmla="*/ 3 h 70"/>
                <a:gd name="T50" fmla="*/ 60 w 93"/>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0">
                  <a:moveTo>
                    <a:pt x="60" y="0"/>
                  </a:moveTo>
                  <a:lnTo>
                    <a:pt x="60" y="0"/>
                  </a:lnTo>
                  <a:lnTo>
                    <a:pt x="32" y="0"/>
                  </a:lnTo>
                  <a:lnTo>
                    <a:pt x="32" y="0"/>
                  </a:lnTo>
                  <a:lnTo>
                    <a:pt x="32" y="0"/>
                  </a:lnTo>
                  <a:lnTo>
                    <a:pt x="32" y="0"/>
                  </a:lnTo>
                  <a:lnTo>
                    <a:pt x="20" y="3"/>
                  </a:lnTo>
                  <a:lnTo>
                    <a:pt x="9" y="11"/>
                  </a:lnTo>
                  <a:lnTo>
                    <a:pt x="0" y="23"/>
                  </a:lnTo>
                  <a:lnTo>
                    <a:pt x="0" y="34"/>
                  </a:lnTo>
                  <a:lnTo>
                    <a:pt x="0" y="34"/>
                  </a:lnTo>
                  <a:lnTo>
                    <a:pt x="3" y="49"/>
                  </a:lnTo>
                  <a:lnTo>
                    <a:pt x="9" y="60"/>
                  </a:lnTo>
                  <a:lnTo>
                    <a:pt x="20" y="66"/>
                  </a:lnTo>
                  <a:lnTo>
                    <a:pt x="32" y="69"/>
                  </a:lnTo>
                  <a:lnTo>
                    <a:pt x="60" y="69"/>
                  </a:lnTo>
                  <a:lnTo>
                    <a:pt x="60" y="69"/>
                  </a:lnTo>
                  <a:lnTo>
                    <a:pt x="72" y="66"/>
                  </a:lnTo>
                  <a:lnTo>
                    <a:pt x="83" y="57"/>
                  </a:lnTo>
                  <a:lnTo>
                    <a:pt x="92" y="49"/>
                  </a:lnTo>
                  <a:lnTo>
                    <a:pt x="92" y="34"/>
                  </a:lnTo>
                  <a:lnTo>
                    <a:pt x="92" y="34"/>
                  </a:lnTo>
                  <a:lnTo>
                    <a:pt x="92" y="23"/>
                  </a:lnTo>
                  <a:lnTo>
                    <a:pt x="83" y="11"/>
                  </a:lnTo>
                  <a:lnTo>
                    <a:pt x="72" y="3"/>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38"/>
            <p:cNvSpPr>
              <a:spLocks noChangeArrowheads="1"/>
            </p:cNvSpPr>
            <p:nvPr/>
          </p:nvSpPr>
          <p:spPr bwMode="auto">
            <a:xfrm>
              <a:off x="919163" y="3103563"/>
              <a:ext cx="34925" cy="23812"/>
            </a:xfrm>
            <a:custGeom>
              <a:avLst/>
              <a:gdLst>
                <a:gd name="T0" fmla="*/ 63 w 96"/>
                <a:gd name="T1" fmla="*/ 0 h 67"/>
                <a:gd name="T2" fmla="*/ 35 w 96"/>
                <a:gd name="T3" fmla="*/ 0 h 67"/>
                <a:gd name="T4" fmla="*/ 35 w 96"/>
                <a:gd name="T5" fmla="*/ 0 h 67"/>
                <a:gd name="T6" fmla="*/ 23 w 96"/>
                <a:gd name="T7" fmla="*/ 0 h 67"/>
                <a:gd name="T8" fmla="*/ 12 w 96"/>
                <a:gd name="T9" fmla="*/ 9 h 67"/>
                <a:gd name="T10" fmla="*/ 3 w 96"/>
                <a:gd name="T11" fmla="*/ 17 h 67"/>
                <a:gd name="T12" fmla="*/ 0 w 96"/>
                <a:gd name="T13" fmla="*/ 31 h 67"/>
                <a:gd name="T14" fmla="*/ 0 w 96"/>
                <a:gd name="T15" fmla="*/ 31 h 67"/>
                <a:gd name="T16" fmla="*/ 3 w 96"/>
                <a:gd name="T17" fmla="*/ 43 h 67"/>
                <a:gd name="T18" fmla="*/ 9 w 96"/>
                <a:gd name="T19" fmla="*/ 55 h 67"/>
                <a:gd name="T20" fmla="*/ 20 w 96"/>
                <a:gd name="T21" fmla="*/ 63 h 67"/>
                <a:gd name="T22" fmla="*/ 32 w 96"/>
                <a:gd name="T23" fmla="*/ 66 h 67"/>
                <a:gd name="T24" fmla="*/ 60 w 96"/>
                <a:gd name="T25" fmla="*/ 66 h 67"/>
                <a:gd name="T26" fmla="*/ 60 w 96"/>
                <a:gd name="T27" fmla="*/ 66 h 67"/>
                <a:gd name="T28" fmla="*/ 60 w 96"/>
                <a:gd name="T29" fmla="*/ 66 h 67"/>
                <a:gd name="T30" fmla="*/ 72 w 96"/>
                <a:gd name="T31" fmla="*/ 66 h 67"/>
                <a:gd name="T32" fmla="*/ 83 w 96"/>
                <a:gd name="T33" fmla="*/ 57 h 67"/>
                <a:gd name="T34" fmla="*/ 92 w 96"/>
                <a:gd name="T35" fmla="*/ 49 h 67"/>
                <a:gd name="T36" fmla="*/ 95 w 96"/>
                <a:gd name="T37" fmla="*/ 34 h 67"/>
                <a:gd name="T38" fmla="*/ 95 w 96"/>
                <a:gd name="T39" fmla="*/ 34 h 67"/>
                <a:gd name="T40" fmla="*/ 92 w 96"/>
                <a:gd name="T41" fmla="*/ 23 h 67"/>
                <a:gd name="T42" fmla="*/ 86 w 96"/>
                <a:gd name="T43" fmla="*/ 12 h 67"/>
                <a:gd name="T44" fmla="*/ 75 w 96"/>
                <a:gd name="T45" fmla="*/ 3 h 67"/>
                <a:gd name="T46" fmla="*/ 63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3" y="0"/>
                  </a:moveTo>
                  <a:lnTo>
                    <a:pt x="35" y="0"/>
                  </a:lnTo>
                  <a:lnTo>
                    <a:pt x="35" y="0"/>
                  </a:lnTo>
                  <a:lnTo>
                    <a:pt x="23" y="0"/>
                  </a:lnTo>
                  <a:lnTo>
                    <a:pt x="12" y="9"/>
                  </a:lnTo>
                  <a:lnTo>
                    <a:pt x="3" y="17"/>
                  </a:lnTo>
                  <a:lnTo>
                    <a:pt x="0" y="31"/>
                  </a:lnTo>
                  <a:lnTo>
                    <a:pt x="0" y="31"/>
                  </a:lnTo>
                  <a:lnTo>
                    <a:pt x="3" y="43"/>
                  </a:lnTo>
                  <a:lnTo>
                    <a:pt x="9" y="55"/>
                  </a:lnTo>
                  <a:lnTo>
                    <a:pt x="20" y="63"/>
                  </a:lnTo>
                  <a:lnTo>
                    <a:pt x="32" y="66"/>
                  </a:lnTo>
                  <a:lnTo>
                    <a:pt x="60" y="66"/>
                  </a:lnTo>
                  <a:lnTo>
                    <a:pt x="60" y="66"/>
                  </a:lnTo>
                  <a:lnTo>
                    <a:pt x="60" y="66"/>
                  </a:lnTo>
                  <a:lnTo>
                    <a:pt x="72" y="66"/>
                  </a:lnTo>
                  <a:lnTo>
                    <a:pt x="83" y="57"/>
                  </a:lnTo>
                  <a:lnTo>
                    <a:pt x="92" y="49"/>
                  </a:lnTo>
                  <a:lnTo>
                    <a:pt x="95" y="34"/>
                  </a:lnTo>
                  <a:lnTo>
                    <a:pt x="95" y="34"/>
                  </a:lnTo>
                  <a:lnTo>
                    <a:pt x="92" y="23"/>
                  </a:lnTo>
                  <a:lnTo>
                    <a:pt x="86" y="12"/>
                  </a:lnTo>
                  <a:lnTo>
                    <a:pt x="75" y="3"/>
                  </a:lnTo>
                  <a:lnTo>
                    <a:pt x="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0" name="Freeform 39"/>
            <p:cNvSpPr>
              <a:spLocks noChangeArrowheads="1"/>
            </p:cNvSpPr>
            <p:nvPr/>
          </p:nvSpPr>
          <p:spPr bwMode="auto">
            <a:xfrm>
              <a:off x="850900" y="3098800"/>
              <a:ext cx="33338" cy="23813"/>
            </a:xfrm>
            <a:custGeom>
              <a:avLst/>
              <a:gdLst>
                <a:gd name="T0" fmla="*/ 63 w 93"/>
                <a:gd name="T1" fmla="*/ 3 h 67"/>
                <a:gd name="T2" fmla="*/ 38 w 93"/>
                <a:gd name="T3" fmla="*/ 0 h 67"/>
                <a:gd name="T4" fmla="*/ 38 w 93"/>
                <a:gd name="T5" fmla="*/ 0 h 67"/>
                <a:gd name="T6" fmla="*/ 23 w 93"/>
                <a:gd name="T7" fmla="*/ 0 h 67"/>
                <a:gd name="T8" fmla="*/ 12 w 93"/>
                <a:gd name="T9" fmla="*/ 6 h 67"/>
                <a:gd name="T10" fmla="*/ 3 w 93"/>
                <a:gd name="T11" fmla="*/ 17 h 67"/>
                <a:gd name="T12" fmla="*/ 0 w 93"/>
                <a:gd name="T13" fmla="*/ 28 h 67"/>
                <a:gd name="T14" fmla="*/ 0 w 93"/>
                <a:gd name="T15" fmla="*/ 28 h 67"/>
                <a:gd name="T16" fmla="*/ 3 w 93"/>
                <a:gd name="T17" fmla="*/ 40 h 67"/>
                <a:gd name="T18" fmla="*/ 9 w 93"/>
                <a:gd name="T19" fmla="*/ 51 h 67"/>
                <a:gd name="T20" fmla="*/ 18 w 93"/>
                <a:gd name="T21" fmla="*/ 60 h 67"/>
                <a:gd name="T22" fmla="*/ 29 w 93"/>
                <a:gd name="T23" fmla="*/ 66 h 67"/>
                <a:gd name="T24" fmla="*/ 58 w 93"/>
                <a:gd name="T25" fmla="*/ 66 h 67"/>
                <a:gd name="T26" fmla="*/ 58 w 93"/>
                <a:gd name="T27" fmla="*/ 66 h 67"/>
                <a:gd name="T28" fmla="*/ 58 w 93"/>
                <a:gd name="T29" fmla="*/ 66 h 67"/>
                <a:gd name="T30" fmla="*/ 69 w 93"/>
                <a:gd name="T31" fmla="*/ 66 h 67"/>
                <a:gd name="T32" fmla="*/ 81 w 93"/>
                <a:gd name="T33" fmla="*/ 60 h 67"/>
                <a:gd name="T34" fmla="*/ 89 w 93"/>
                <a:gd name="T35" fmla="*/ 51 h 67"/>
                <a:gd name="T36" fmla="*/ 92 w 93"/>
                <a:gd name="T37" fmla="*/ 37 h 67"/>
                <a:gd name="T38" fmla="*/ 92 w 93"/>
                <a:gd name="T39" fmla="*/ 37 h 67"/>
                <a:gd name="T40" fmla="*/ 92 w 93"/>
                <a:gd name="T41" fmla="*/ 26 h 67"/>
                <a:gd name="T42" fmla="*/ 86 w 93"/>
                <a:gd name="T43" fmla="*/ 14 h 67"/>
                <a:gd name="T44" fmla="*/ 75 w 93"/>
                <a:gd name="T45" fmla="*/ 6 h 67"/>
                <a:gd name="T46" fmla="*/ 63 w 93"/>
                <a:gd name="T4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67">
                  <a:moveTo>
                    <a:pt x="63" y="3"/>
                  </a:moveTo>
                  <a:lnTo>
                    <a:pt x="38" y="0"/>
                  </a:lnTo>
                  <a:lnTo>
                    <a:pt x="38" y="0"/>
                  </a:lnTo>
                  <a:lnTo>
                    <a:pt x="23" y="0"/>
                  </a:lnTo>
                  <a:lnTo>
                    <a:pt x="12" y="6"/>
                  </a:lnTo>
                  <a:lnTo>
                    <a:pt x="3" y="17"/>
                  </a:lnTo>
                  <a:lnTo>
                    <a:pt x="0" y="28"/>
                  </a:lnTo>
                  <a:lnTo>
                    <a:pt x="0" y="28"/>
                  </a:lnTo>
                  <a:lnTo>
                    <a:pt x="3" y="40"/>
                  </a:lnTo>
                  <a:lnTo>
                    <a:pt x="9" y="51"/>
                  </a:lnTo>
                  <a:lnTo>
                    <a:pt x="18" y="60"/>
                  </a:lnTo>
                  <a:lnTo>
                    <a:pt x="29" y="66"/>
                  </a:lnTo>
                  <a:lnTo>
                    <a:pt x="58" y="66"/>
                  </a:lnTo>
                  <a:lnTo>
                    <a:pt x="58" y="66"/>
                  </a:lnTo>
                  <a:lnTo>
                    <a:pt x="58" y="66"/>
                  </a:lnTo>
                  <a:lnTo>
                    <a:pt x="69" y="66"/>
                  </a:lnTo>
                  <a:lnTo>
                    <a:pt x="81" y="60"/>
                  </a:lnTo>
                  <a:lnTo>
                    <a:pt x="89" y="51"/>
                  </a:lnTo>
                  <a:lnTo>
                    <a:pt x="92" y="37"/>
                  </a:lnTo>
                  <a:lnTo>
                    <a:pt x="92" y="37"/>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40"/>
            <p:cNvSpPr>
              <a:spLocks noChangeArrowheads="1"/>
            </p:cNvSpPr>
            <p:nvPr/>
          </p:nvSpPr>
          <p:spPr bwMode="auto">
            <a:xfrm>
              <a:off x="781050" y="3089275"/>
              <a:ext cx="33338" cy="25400"/>
            </a:xfrm>
            <a:custGeom>
              <a:avLst/>
              <a:gdLst>
                <a:gd name="T0" fmla="*/ 66 w 93"/>
                <a:gd name="T1" fmla="*/ 3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6 h 70"/>
                <a:gd name="T14" fmla="*/ 0 w 93"/>
                <a:gd name="T15" fmla="*/ 26 h 70"/>
                <a:gd name="T16" fmla="*/ 3 w 93"/>
                <a:gd name="T17" fmla="*/ 40 h 70"/>
                <a:gd name="T18" fmla="*/ 6 w 93"/>
                <a:gd name="T19" fmla="*/ 52 h 70"/>
                <a:gd name="T20" fmla="*/ 15 w 93"/>
                <a:gd name="T21" fmla="*/ 60 h 70"/>
                <a:gd name="T22" fmla="*/ 29 w 93"/>
                <a:gd name="T23" fmla="*/ 63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4 h 70"/>
                <a:gd name="T36" fmla="*/ 92 w 93"/>
                <a:gd name="T37" fmla="*/ 40 h 70"/>
                <a:gd name="T38" fmla="*/ 92 w 93"/>
                <a:gd name="T39" fmla="*/ 40 h 70"/>
                <a:gd name="T40" fmla="*/ 92 w 93"/>
                <a:gd name="T41" fmla="*/ 29 h 70"/>
                <a:gd name="T42" fmla="*/ 87 w 93"/>
                <a:gd name="T43" fmla="*/ 17 h 70"/>
                <a:gd name="T44" fmla="*/ 78 w 93"/>
                <a:gd name="T45" fmla="*/ 8 h 70"/>
                <a:gd name="T46" fmla="*/ 66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3"/>
                  </a:moveTo>
                  <a:lnTo>
                    <a:pt x="38" y="0"/>
                  </a:lnTo>
                  <a:lnTo>
                    <a:pt x="38" y="0"/>
                  </a:lnTo>
                  <a:lnTo>
                    <a:pt x="26" y="0"/>
                  </a:lnTo>
                  <a:lnTo>
                    <a:pt x="15" y="6"/>
                  </a:lnTo>
                  <a:lnTo>
                    <a:pt x="6" y="14"/>
                  </a:lnTo>
                  <a:lnTo>
                    <a:pt x="0" y="26"/>
                  </a:lnTo>
                  <a:lnTo>
                    <a:pt x="0" y="26"/>
                  </a:lnTo>
                  <a:lnTo>
                    <a:pt x="3" y="40"/>
                  </a:lnTo>
                  <a:lnTo>
                    <a:pt x="6" y="52"/>
                  </a:lnTo>
                  <a:lnTo>
                    <a:pt x="15" y="60"/>
                  </a:lnTo>
                  <a:lnTo>
                    <a:pt x="29" y="63"/>
                  </a:lnTo>
                  <a:lnTo>
                    <a:pt x="55" y="69"/>
                  </a:lnTo>
                  <a:lnTo>
                    <a:pt x="55" y="69"/>
                  </a:lnTo>
                  <a:lnTo>
                    <a:pt x="55" y="69"/>
                  </a:lnTo>
                  <a:lnTo>
                    <a:pt x="66" y="69"/>
                  </a:lnTo>
                  <a:lnTo>
                    <a:pt x="78" y="63"/>
                  </a:lnTo>
                  <a:lnTo>
                    <a:pt x="87" y="54"/>
                  </a:lnTo>
                  <a:lnTo>
                    <a:pt x="92" y="40"/>
                  </a:lnTo>
                  <a:lnTo>
                    <a:pt x="92" y="40"/>
                  </a:lnTo>
                  <a:lnTo>
                    <a:pt x="92" y="29"/>
                  </a:lnTo>
                  <a:lnTo>
                    <a:pt x="87" y="17"/>
                  </a:lnTo>
                  <a:lnTo>
                    <a:pt x="78" y="8"/>
                  </a:lnTo>
                  <a:lnTo>
                    <a:pt x="6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Freeform 41"/>
            <p:cNvSpPr>
              <a:spLocks noChangeArrowheads="1"/>
            </p:cNvSpPr>
            <p:nvPr/>
          </p:nvSpPr>
          <p:spPr bwMode="auto">
            <a:xfrm>
              <a:off x="712788" y="3076575"/>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3 h 70"/>
                <a:gd name="T10" fmla="*/ 6 w 90"/>
                <a:gd name="T11" fmla="*/ 11 h 70"/>
                <a:gd name="T12" fmla="*/ 3 w 90"/>
                <a:gd name="T13" fmla="*/ 23 h 70"/>
                <a:gd name="T14" fmla="*/ 3 w 90"/>
                <a:gd name="T15" fmla="*/ 23 h 70"/>
                <a:gd name="T16" fmla="*/ 0 w 90"/>
                <a:gd name="T17" fmla="*/ 37 h 70"/>
                <a:gd name="T18" fmla="*/ 6 w 90"/>
                <a:gd name="T19" fmla="*/ 45 h 70"/>
                <a:gd name="T20" fmla="*/ 15 w 90"/>
                <a:gd name="T21" fmla="*/ 57 h 70"/>
                <a:gd name="T22" fmla="*/ 26 w 90"/>
                <a:gd name="T23" fmla="*/ 60 h 70"/>
                <a:gd name="T24" fmla="*/ 52 w 90"/>
                <a:gd name="T25" fmla="*/ 69 h 70"/>
                <a:gd name="T26" fmla="*/ 52 w 90"/>
                <a:gd name="T27" fmla="*/ 69 h 70"/>
                <a:gd name="T28" fmla="*/ 52 w 90"/>
                <a:gd name="T29" fmla="*/ 69 h 70"/>
                <a:gd name="T30" fmla="*/ 63 w 90"/>
                <a:gd name="T31" fmla="*/ 69 h 70"/>
                <a:gd name="T32" fmla="*/ 75 w 90"/>
                <a:gd name="T33" fmla="*/ 63 h 70"/>
                <a:gd name="T34" fmla="*/ 84 w 90"/>
                <a:gd name="T35" fmla="*/ 54 h 70"/>
                <a:gd name="T36" fmla="*/ 89 w 90"/>
                <a:gd name="T37" fmla="*/ 43 h 70"/>
                <a:gd name="T38" fmla="*/ 89 w 90"/>
                <a:gd name="T39" fmla="*/ 43 h 70"/>
                <a:gd name="T40" fmla="*/ 89 w 90"/>
                <a:gd name="T41" fmla="*/ 31 h 70"/>
                <a:gd name="T42" fmla="*/ 86 w 90"/>
                <a:gd name="T43" fmla="*/ 20 h 70"/>
                <a:gd name="T44" fmla="*/ 78 w 90"/>
                <a:gd name="T45" fmla="*/ 11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3"/>
                  </a:lnTo>
                  <a:lnTo>
                    <a:pt x="6" y="11"/>
                  </a:lnTo>
                  <a:lnTo>
                    <a:pt x="3" y="23"/>
                  </a:lnTo>
                  <a:lnTo>
                    <a:pt x="3" y="23"/>
                  </a:lnTo>
                  <a:lnTo>
                    <a:pt x="0" y="37"/>
                  </a:lnTo>
                  <a:lnTo>
                    <a:pt x="6" y="45"/>
                  </a:lnTo>
                  <a:lnTo>
                    <a:pt x="15" y="57"/>
                  </a:lnTo>
                  <a:lnTo>
                    <a:pt x="26" y="60"/>
                  </a:lnTo>
                  <a:lnTo>
                    <a:pt x="52" y="69"/>
                  </a:lnTo>
                  <a:lnTo>
                    <a:pt x="52" y="69"/>
                  </a:lnTo>
                  <a:lnTo>
                    <a:pt x="52" y="69"/>
                  </a:lnTo>
                  <a:lnTo>
                    <a:pt x="63" y="69"/>
                  </a:lnTo>
                  <a:lnTo>
                    <a:pt x="75" y="63"/>
                  </a:lnTo>
                  <a:lnTo>
                    <a:pt x="84" y="54"/>
                  </a:lnTo>
                  <a:lnTo>
                    <a:pt x="89" y="43"/>
                  </a:lnTo>
                  <a:lnTo>
                    <a:pt x="89" y="43"/>
                  </a:lnTo>
                  <a:lnTo>
                    <a:pt x="89" y="31"/>
                  </a:lnTo>
                  <a:lnTo>
                    <a:pt x="86" y="20"/>
                  </a:lnTo>
                  <a:lnTo>
                    <a:pt x="78" y="11"/>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3" name="Freeform 42"/>
            <p:cNvSpPr>
              <a:spLocks noChangeArrowheads="1"/>
            </p:cNvSpPr>
            <p:nvPr/>
          </p:nvSpPr>
          <p:spPr bwMode="auto">
            <a:xfrm>
              <a:off x="647700" y="3057525"/>
              <a:ext cx="31750" cy="25400"/>
            </a:xfrm>
            <a:custGeom>
              <a:avLst/>
              <a:gdLst>
                <a:gd name="T0" fmla="*/ 66 w 87"/>
                <a:gd name="T1" fmla="*/ 12 h 70"/>
                <a:gd name="T2" fmla="*/ 40 w 87"/>
                <a:gd name="T3" fmla="*/ 3 h 70"/>
                <a:gd name="T4" fmla="*/ 40 w 87"/>
                <a:gd name="T5" fmla="*/ 3 h 70"/>
                <a:gd name="T6" fmla="*/ 29 w 87"/>
                <a:gd name="T7" fmla="*/ 0 h 70"/>
                <a:gd name="T8" fmla="*/ 17 w 87"/>
                <a:gd name="T9" fmla="*/ 3 h 70"/>
                <a:gd name="T10" fmla="*/ 9 w 87"/>
                <a:gd name="T11" fmla="*/ 12 h 70"/>
                <a:gd name="T12" fmla="*/ 0 w 87"/>
                <a:gd name="T13" fmla="*/ 20 h 70"/>
                <a:gd name="T14" fmla="*/ 0 w 87"/>
                <a:gd name="T15" fmla="*/ 20 h 70"/>
                <a:gd name="T16" fmla="*/ 0 w 87"/>
                <a:gd name="T17" fmla="*/ 35 h 70"/>
                <a:gd name="T18" fmla="*/ 3 w 87"/>
                <a:gd name="T19" fmla="*/ 46 h 70"/>
                <a:gd name="T20" fmla="*/ 9 w 87"/>
                <a:gd name="T21" fmla="*/ 55 h 70"/>
                <a:gd name="T22" fmla="*/ 20 w 87"/>
                <a:gd name="T23" fmla="*/ 61 h 70"/>
                <a:gd name="T24" fmla="*/ 46 w 87"/>
                <a:gd name="T25" fmla="*/ 69 h 70"/>
                <a:gd name="T26" fmla="*/ 46 w 87"/>
                <a:gd name="T27" fmla="*/ 69 h 70"/>
                <a:gd name="T28" fmla="*/ 46 w 87"/>
                <a:gd name="T29" fmla="*/ 69 h 70"/>
                <a:gd name="T30" fmla="*/ 57 w 87"/>
                <a:gd name="T31" fmla="*/ 69 h 70"/>
                <a:gd name="T32" fmla="*/ 69 w 87"/>
                <a:gd name="T33" fmla="*/ 66 h 70"/>
                <a:gd name="T34" fmla="*/ 77 w 87"/>
                <a:gd name="T35" fmla="*/ 61 h 70"/>
                <a:gd name="T36" fmla="*/ 83 w 87"/>
                <a:gd name="T37" fmla="*/ 49 h 70"/>
                <a:gd name="T38" fmla="*/ 83 w 87"/>
                <a:gd name="T39" fmla="*/ 49 h 70"/>
                <a:gd name="T40" fmla="*/ 86 w 87"/>
                <a:gd name="T41" fmla="*/ 37 h 70"/>
                <a:gd name="T42" fmla="*/ 83 w 87"/>
                <a:gd name="T43" fmla="*/ 26 h 70"/>
                <a:gd name="T44" fmla="*/ 75 w 87"/>
                <a:gd name="T45" fmla="*/ 17 h 70"/>
                <a:gd name="T46" fmla="*/ 66 w 87"/>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70">
                  <a:moveTo>
                    <a:pt x="66" y="12"/>
                  </a:moveTo>
                  <a:lnTo>
                    <a:pt x="40" y="3"/>
                  </a:lnTo>
                  <a:lnTo>
                    <a:pt x="40" y="3"/>
                  </a:lnTo>
                  <a:lnTo>
                    <a:pt x="29" y="0"/>
                  </a:lnTo>
                  <a:lnTo>
                    <a:pt x="17" y="3"/>
                  </a:lnTo>
                  <a:lnTo>
                    <a:pt x="9" y="12"/>
                  </a:lnTo>
                  <a:lnTo>
                    <a:pt x="0" y="20"/>
                  </a:lnTo>
                  <a:lnTo>
                    <a:pt x="0" y="20"/>
                  </a:lnTo>
                  <a:lnTo>
                    <a:pt x="0" y="35"/>
                  </a:lnTo>
                  <a:lnTo>
                    <a:pt x="3" y="46"/>
                  </a:lnTo>
                  <a:lnTo>
                    <a:pt x="9" y="55"/>
                  </a:lnTo>
                  <a:lnTo>
                    <a:pt x="20" y="61"/>
                  </a:lnTo>
                  <a:lnTo>
                    <a:pt x="46" y="69"/>
                  </a:lnTo>
                  <a:lnTo>
                    <a:pt x="46" y="69"/>
                  </a:lnTo>
                  <a:lnTo>
                    <a:pt x="46" y="69"/>
                  </a:lnTo>
                  <a:lnTo>
                    <a:pt x="57" y="69"/>
                  </a:lnTo>
                  <a:lnTo>
                    <a:pt x="69" y="66"/>
                  </a:lnTo>
                  <a:lnTo>
                    <a:pt x="77" y="61"/>
                  </a:lnTo>
                  <a:lnTo>
                    <a:pt x="83" y="49"/>
                  </a:lnTo>
                  <a:lnTo>
                    <a:pt x="83" y="49"/>
                  </a:lnTo>
                  <a:lnTo>
                    <a:pt x="86" y="37"/>
                  </a:lnTo>
                  <a:lnTo>
                    <a:pt x="83" y="26"/>
                  </a:lnTo>
                  <a:lnTo>
                    <a:pt x="75" y="17"/>
                  </a:lnTo>
                  <a:lnTo>
                    <a:pt x="66" y="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 name="Freeform 43"/>
            <p:cNvSpPr>
              <a:spLocks noChangeArrowheads="1"/>
            </p:cNvSpPr>
            <p:nvPr/>
          </p:nvSpPr>
          <p:spPr bwMode="auto">
            <a:xfrm>
              <a:off x="552450" y="2873375"/>
              <a:ext cx="23813" cy="23813"/>
            </a:xfrm>
            <a:custGeom>
              <a:avLst/>
              <a:gdLst>
                <a:gd name="T0" fmla="*/ 28 w 67"/>
                <a:gd name="T1" fmla="*/ 6 h 64"/>
                <a:gd name="T2" fmla="*/ 8 w 67"/>
                <a:gd name="T3" fmla="*/ 20 h 64"/>
                <a:gd name="T4" fmla="*/ 8 w 67"/>
                <a:gd name="T5" fmla="*/ 20 h 64"/>
                <a:gd name="T6" fmla="*/ 8 w 67"/>
                <a:gd name="T7" fmla="*/ 20 h 64"/>
                <a:gd name="T8" fmla="*/ 3 w 67"/>
                <a:gd name="T9" fmla="*/ 29 h 64"/>
                <a:gd name="T10" fmla="*/ 0 w 67"/>
                <a:gd name="T11" fmla="*/ 38 h 64"/>
                <a:gd name="T12" fmla="*/ 0 w 67"/>
                <a:gd name="T13" fmla="*/ 46 h 64"/>
                <a:gd name="T14" fmla="*/ 3 w 67"/>
                <a:gd name="T15" fmla="*/ 55 h 64"/>
                <a:gd name="T16" fmla="*/ 3 w 67"/>
                <a:gd name="T17" fmla="*/ 55 h 64"/>
                <a:gd name="T18" fmla="*/ 11 w 67"/>
                <a:gd name="T19" fmla="*/ 61 h 64"/>
                <a:gd name="T20" fmla="*/ 20 w 67"/>
                <a:gd name="T21" fmla="*/ 63 h 64"/>
                <a:gd name="T22" fmla="*/ 28 w 67"/>
                <a:gd name="T23" fmla="*/ 63 h 64"/>
                <a:gd name="T24" fmla="*/ 37 w 67"/>
                <a:gd name="T25" fmla="*/ 58 h 64"/>
                <a:gd name="T26" fmla="*/ 57 w 67"/>
                <a:gd name="T27" fmla="*/ 41 h 64"/>
                <a:gd name="T28" fmla="*/ 57 w 67"/>
                <a:gd name="T29" fmla="*/ 41 h 64"/>
                <a:gd name="T30" fmla="*/ 63 w 67"/>
                <a:gd name="T31" fmla="*/ 35 h 64"/>
                <a:gd name="T32" fmla="*/ 66 w 67"/>
                <a:gd name="T33" fmla="*/ 26 h 64"/>
                <a:gd name="T34" fmla="*/ 66 w 67"/>
                <a:gd name="T35" fmla="*/ 18 h 64"/>
                <a:gd name="T36" fmla="*/ 63 w 67"/>
                <a:gd name="T37" fmla="*/ 9 h 64"/>
                <a:gd name="T38" fmla="*/ 63 w 67"/>
                <a:gd name="T39" fmla="*/ 9 h 64"/>
                <a:gd name="T40" fmla="*/ 54 w 67"/>
                <a:gd name="T41" fmla="*/ 3 h 64"/>
                <a:gd name="T42" fmla="*/ 46 w 67"/>
                <a:gd name="T43" fmla="*/ 0 h 64"/>
                <a:gd name="T44" fmla="*/ 37 w 67"/>
                <a:gd name="T45" fmla="*/ 0 h 64"/>
                <a:gd name="T46" fmla="*/ 28 w 67"/>
                <a:gd name="T47"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4">
                  <a:moveTo>
                    <a:pt x="28" y="6"/>
                  </a:moveTo>
                  <a:lnTo>
                    <a:pt x="8" y="20"/>
                  </a:lnTo>
                  <a:lnTo>
                    <a:pt x="8" y="20"/>
                  </a:lnTo>
                  <a:lnTo>
                    <a:pt x="8" y="20"/>
                  </a:lnTo>
                  <a:lnTo>
                    <a:pt x="3" y="29"/>
                  </a:lnTo>
                  <a:lnTo>
                    <a:pt x="0" y="38"/>
                  </a:lnTo>
                  <a:lnTo>
                    <a:pt x="0" y="46"/>
                  </a:lnTo>
                  <a:lnTo>
                    <a:pt x="3" y="55"/>
                  </a:lnTo>
                  <a:lnTo>
                    <a:pt x="3" y="55"/>
                  </a:lnTo>
                  <a:lnTo>
                    <a:pt x="11" y="61"/>
                  </a:lnTo>
                  <a:lnTo>
                    <a:pt x="20" y="63"/>
                  </a:lnTo>
                  <a:lnTo>
                    <a:pt x="28" y="63"/>
                  </a:lnTo>
                  <a:lnTo>
                    <a:pt x="37" y="58"/>
                  </a:lnTo>
                  <a:lnTo>
                    <a:pt x="57" y="41"/>
                  </a:lnTo>
                  <a:lnTo>
                    <a:pt x="57" y="41"/>
                  </a:lnTo>
                  <a:lnTo>
                    <a:pt x="63" y="35"/>
                  </a:lnTo>
                  <a:lnTo>
                    <a:pt x="66" y="26"/>
                  </a:lnTo>
                  <a:lnTo>
                    <a:pt x="66" y="18"/>
                  </a:lnTo>
                  <a:lnTo>
                    <a:pt x="63" y="9"/>
                  </a:lnTo>
                  <a:lnTo>
                    <a:pt x="63" y="9"/>
                  </a:lnTo>
                  <a:lnTo>
                    <a:pt x="54" y="3"/>
                  </a:lnTo>
                  <a:lnTo>
                    <a:pt x="46" y="0"/>
                  </a:lnTo>
                  <a:lnTo>
                    <a:pt x="37" y="0"/>
                  </a:lnTo>
                  <a:lnTo>
                    <a:pt x="28"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5" name="Freeform 44"/>
            <p:cNvSpPr>
              <a:spLocks noChangeArrowheads="1"/>
            </p:cNvSpPr>
            <p:nvPr/>
          </p:nvSpPr>
          <p:spPr bwMode="auto">
            <a:xfrm>
              <a:off x="612775" y="2841625"/>
              <a:ext cx="23813" cy="19050"/>
            </a:xfrm>
            <a:custGeom>
              <a:avLst/>
              <a:gdLst>
                <a:gd name="T0" fmla="*/ 37 w 67"/>
                <a:gd name="T1" fmla="*/ 3 h 52"/>
                <a:gd name="T2" fmla="*/ 11 w 67"/>
                <a:gd name="T3" fmla="*/ 11 h 52"/>
                <a:gd name="T4" fmla="*/ 11 w 67"/>
                <a:gd name="T5" fmla="*/ 11 h 52"/>
                <a:gd name="T6" fmla="*/ 11 w 67"/>
                <a:gd name="T7" fmla="*/ 11 h 52"/>
                <a:gd name="T8" fmla="*/ 5 w 67"/>
                <a:gd name="T9" fmla="*/ 17 h 52"/>
                <a:gd name="T10" fmla="*/ 0 w 67"/>
                <a:gd name="T11" fmla="*/ 22 h 52"/>
                <a:gd name="T12" fmla="*/ 0 w 67"/>
                <a:gd name="T13" fmla="*/ 31 h 52"/>
                <a:gd name="T14" fmla="*/ 0 w 67"/>
                <a:gd name="T15" fmla="*/ 40 h 52"/>
                <a:gd name="T16" fmla="*/ 0 w 67"/>
                <a:gd name="T17" fmla="*/ 40 h 52"/>
                <a:gd name="T18" fmla="*/ 5 w 67"/>
                <a:gd name="T19" fmla="*/ 45 h 52"/>
                <a:gd name="T20" fmla="*/ 11 w 67"/>
                <a:gd name="T21" fmla="*/ 51 h 52"/>
                <a:gd name="T22" fmla="*/ 20 w 67"/>
                <a:gd name="T23" fmla="*/ 51 h 52"/>
                <a:gd name="T24" fmla="*/ 28 w 67"/>
                <a:gd name="T25" fmla="*/ 48 h 52"/>
                <a:gd name="T26" fmla="*/ 51 w 67"/>
                <a:gd name="T27" fmla="*/ 40 h 52"/>
                <a:gd name="T28" fmla="*/ 51 w 67"/>
                <a:gd name="T29" fmla="*/ 40 h 52"/>
                <a:gd name="T30" fmla="*/ 60 w 67"/>
                <a:gd name="T31" fmla="*/ 34 h 52"/>
                <a:gd name="T32" fmla="*/ 63 w 67"/>
                <a:gd name="T33" fmla="*/ 28 h 52"/>
                <a:gd name="T34" fmla="*/ 66 w 67"/>
                <a:gd name="T35" fmla="*/ 20 h 52"/>
                <a:gd name="T36" fmla="*/ 63 w 67"/>
                <a:gd name="T37" fmla="*/ 11 h 52"/>
                <a:gd name="T38" fmla="*/ 63 w 67"/>
                <a:gd name="T39" fmla="*/ 11 h 52"/>
                <a:gd name="T40" fmla="*/ 57 w 67"/>
                <a:gd name="T41" fmla="*/ 6 h 52"/>
                <a:gd name="T42" fmla="*/ 51 w 67"/>
                <a:gd name="T43" fmla="*/ 3 h 52"/>
                <a:gd name="T44" fmla="*/ 46 w 67"/>
                <a:gd name="T45" fmla="*/ 0 h 52"/>
                <a:gd name="T46" fmla="*/ 37 w 67"/>
                <a:gd name="T4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52">
                  <a:moveTo>
                    <a:pt x="37" y="3"/>
                  </a:moveTo>
                  <a:lnTo>
                    <a:pt x="11" y="11"/>
                  </a:lnTo>
                  <a:lnTo>
                    <a:pt x="11" y="11"/>
                  </a:lnTo>
                  <a:lnTo>
                    <a:pt x="11" y="11"/>
                  </a:lnTo>
                  <a:lnTo>
                    <a:pt x="5" y="17"/>
                  </a:lnTo>
                  <a:lnTo>
                    <a:pt x="0" y="22"/>
                  </a:lnTo>
                  <a:lnTo>
                    <a:pt x="0" y="31"/>
                  </a:lnTo>
                  <a:lnTo>
                    <a:pt x="0" y="40"/>
                  </a:lnTo>
                  <a:lnTo>
                    <a:pt x="0" y="40"/>
                  </a:lnTo>
                  <a:lnTo>
                    <a:pt x="5" y="45"/>
                  </a:lnTo>
                  <a:lnTo>
                    <a:pt x="11" y="51"/>
                  </a:lnTo>
                  <a:lnTo>
                    <a:pt x="20" y="51"/>
                  </a:lnTo>
                  <a:lnTo>
                    <a:pt x="28" y="48"/>
                  </a:lnTo>
                  <a:lnTo>
                    <a:pt x="51" y="40"/>
                  </a:lnTo>
                  <a:lnTo>
                    <a:pt x="51" y="40"/>
                  </a:lnTo>
                  <a:lnTo>
                    <a:pt x="60" y="34"/>
                  </a:lnTo>
                  <a:lnTo>
                    <a:pt x="63" y="28"/>
                  </a:lnTo>
                  <a:lnTo>
                    <a:pt x="66" y="20"/>
                  </a:lnTo>
                  <a:lnTo>
                    <a:pt x="63" y="11"/>
                  </a:lnTo>
                  <a:lnTo>
                    <a:pt x="63" y="11"/>
                  </a:lnTo>
                  <a:lnTo>
                    <a:pt x="57" y="6"/>
                  </a:lnTo>
                  <a:lnTo>
                    <a:pt x="51" y="3"/>
                  </a:lnTo>
                  <a:lnTo>
                    <a:pt x="46" y="0"/>
                  </a:lnTo>
                  <a:lnTo>
                    <a:pt x="37"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6" name="Freeform 45"/>
            <p:cNvSpPr>
              <a:spLocks noChangeArrowheads="1"/>
            </p:cNvSpPr>
            <p:nvPr/>
          </p:nvSpPr>
          <p:spPr bwMode="auto">
            <a:xfrm>
              <a:off x="677863" y="2819400"/>
              <a:ext cx="22225" cy="15875"/>
            </a:xfrm>
            <a:custGeom>
              <a:avLst/>
              <a:gdLst>
                <a:gd name="T0" fmla="*/ 40 w 61"/>
                <a:gd name="T1" fmla="*/ 0 h 44"/>
                <a:gd name="T2" fmla="*/ 14 w 61"/>
                <a:gd name="T3" fmla="*/ 8 h 44"/>
                <a:gd name="T4" fmla="*/ 14 w 61"/>
                <a:gd name="T5" fmla="*/ 8 h 44"/>
                <a:gd name="T6" fmla="*/ 14 w 61"/>
                <a:gd name="T7" fmla="*/ 8 h 44"/>
                <a:gd name="T8" fmla="*/ 6 w 61"/>
                <a:gd name="T9" fmla="*/ 11 h 44"/>
                <a:gd name="T10" fmla="*/ 3 w 61"/>
                <a:gd name="T11" fmla="*/ 17 h 44"/>
                <a:gd name="T12" fmla="*/ 0 w 61"/>
                <a:gd name="T13" fmla="*/ 22 h 44"/>
                <a:gd name="T14" fmla="*/ 3 w 61"/>
                <a:gd name="T15" fmla="*/ 28 h 44"/>
                <a:gd name="T16" fmla="*/ 3 w 61"/>
                <a:gd name="T17" fmla="*/ 28 h 44"/>
                <a:gd name="T18" fmla="*/ 6 w 61"/>
                <a:gd name="T19" fmla="*/ 37 h 44"/>
                <a:gd name="T20" fmla="*/ 11 w 61"/>
                <a:gd name="T21" fmla="*/ 40 h 44"/>
                <a:gd name="T22" fmla="*/ 17 w 61"/>
                <a:gd name="T23" fmla="*/ 43 h 44"/>
                <a:gd name="T24" fmla="*/ 23 w 61"/>
                <a:gd name="T25" fmla="*/ 43 h 44"/>
                <a:gd name="T26" fmla="*/ 49 w 61"/>
                <a:gd name="T27" fmla="*/ 34 h 44"/>
                <a:gd name="T28" fmla="*/ 49 w 61"/>
                <a:gd name="T29" fmla="*/ 34 h 44"/>
                <a:gd name="T30" fmla="*/ 55 w 61"/>
                <a:gd name="T31" fmla="*/ 31 h 44"/>
                <a:gd name="T32" fmla="*/ 60 w 61"/>
                <a:gd name="T33" fmla="*/ 25 h 44"/>
                <a:gd name="T34" fmla="*/ 60 w 61"/>
                <a:gd name="T35" fmla="*/ 19 h 44"/>
                <a:gd name="T36" fmla="*/ 60 w 61"/>
                <a:gd name="T37" fmla="*/ 11 h 44"/>
                <a:gd name="T38" fmla="*/ 60 w 61"/>
                <a:gd name="T39" fmla="*/ 11 h 44"/>
                <a:gd name="T40" fmla="*/ 57 w 61"/>
                <a:gd name="T41" fmla="*/ 5 h 44"/>
                <a:gd name="T42" fmla="*/ 52 w 61"/>
                <a:gd name="T43" fmla="*/ 2 h 44"/>
                <a:gd name="T44" fmla="*/ 46 w 61"/>
                <a:gd name="T45" fmla="*/ 0 h 44"/>
                <a:gd name="T46" fmla="*/ 40 w 61"/>
                <a:gd name="T4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40" y="0"/>
                  </a:moveTo>
                  <a:lnTo>
                    <a:pt x="14" y="8"/>
                  </a:lnTo>
                  <a:lnTo>
                    <a:pt x="14" y="8"/>
                  </a:lnTo>
                  <a:lnTo>
                    <a:pt x="14" y="8"/>
                  </a:lnTo>
                  <a:lnTo>
                    <a:pt x="6" y="11"/>
                  </a:lnTo>
                  <a:lnTo>
                    <a:pt x="3" y="17"/>
                  </a:lnTo>
                  <a:lnTo>
                    <a:pt x="0" y="22"/>
                  </a:lnTo>
                  <a:lnTo>
                    <a:pt x="3" y="28"/>
                  </a:lnTo>
                  <a:lnTo>
                    <a:pt x="3" y="28"/>
                  </a:lnTo>
                  <a:lnTo>
                    <a:pt x="6" y="37"/>
                  </a:lnTo>
                  <a:lnTo>
                    <a:pt x="11" y="40"/>
                  </a:lnTo>
                  <a:lnTo>
                    <a:pt x="17" y="43"/>
                  </a:lnTo>
                  <a:lnTo>
                    <a:pt x="23" y="43"/>
                  </a:lnTo>
                  <a:lnTo>
                    <a:pt x="49" y="34"/>
                  </a:lnTo>
                  <a:lnTo>
                    <a:pt x="49" y="34"/>
                  </a:lnTo>
                  <a:lnTo>
                    <a:pt x="55" y="31"/>
                  </a:lnTo>
                  <a:lnTo>
                    <a:pt x="60" y="25"/>
                  </a:lnTo>
                  <a:lnTo>
                    <a:pt x="60" y="19"/>
                  </a:lnTo>
                  <a:lnTo>
                    <a:pt x="60" y="11"/>
                  </a:lnTo>
                  <a:lnTo>
                    <a:pt x="60" y="11"/>
                  </a:lnTo>
                  <a:lnTo>
                    <a:pt x="57" y="5"/>
                  </a:lnTo>
                  <a:lnTo>
                    <a:pt x="52" y="2"/>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7" name="Freeform 46"/>
            <p:cNvSpPr>
              <a:spLocks noChangeArrowheads="1"/>
            </p:cNvSpPr>
            <p:nvPr/>
          </p:nvSpPr>
          <p:spPr bwMode="auto">
            <a:xfrm>
              <a:off x="747713" y="2805113"/>
              <a:ext cx="19050" cy="11112"/>
            </a:xfrm>
            <a:custGeom>
              <a:avLst/>
              <a:gdLst>
                <a:gd name="T0" fmla="*/ 37 w 55"/>
                <a:gd name="T1" fmla="*/ 0 h 33"/>
                <a:gd name="T2" fmla="*/ 11 w 55"/>
                <a:gd name="T3" fmla="*/ 3 h 33"/>
                <a:gd name="T4" fmla="*/ 11 w 55"/>
                <a:gd name="T5" fmla="*/ 3 h 33"/>
                <a:gd name="T6" fmla="*/ 11 w 55"/>
                <a:gd name="T7" fmla="*/ 3 h 33"/>
                <a:gd name="T8" fmla="*/ 6 w 55"/>
                <a:gd name="T9" fmla="*/ 6 h 33"/>
                <a:gd name="T10" fmla="*/ 3 w 55"/>
                <a:gd name="T11" fmla="*/ 12 h 33"/>
                <a:gd name="T12" fmla="*/ 0 w 55"/>
                <a:gd name="T13" fmla="*/ 15 h 33"/>
                <a:gd name="T14" fmla="*/ 0 w 55"/>
                <a:gd name="T15" fmla="*/ 21 h 33"/>
                <a:gd name="T16" fmla="*/ 0 w 55"/>
                <a:gd name="T17" fmla="*/ 21 h 33"/>
                <a:gd name="T18" fmla="*/ 3 w 55"/>
                <a:gd name="T19" fmla="*/ 26 h 33"/>
                <a:gd name="T20" fmla="*/ 6 w 55"/>
                <a:gd name="T21" fmla="*/ 29 h 33"/>
                <a:gd name="T22" fmla="*/ 11 w 55"/>
                <a:gd name="T23" fmla="*/ 32 h 33"/>
                <a:gd name="T24" fmla="*/ 17 w 55"/>
                <a:gd name="T25" fmla="*/ 32 h 33"/>
                <a:gd name="T26" fmla="*/ 43 w 55"/>
                <a:gd name="T27" fmla="*/ 26 h 33"/>
                <a:gd name="T28" fmla="*/ 43 w 55"/>
                <a:gd name="T29" fmla="*/ 26 h 33"/>
                <a:gd name="T30" fmla="*/ 49 w 55"/>
                <a:gd name="T31" fmla="*/ 23 h 33"/>
                <a:gd name="T32" fmla="*/ 52 w 55"/>
                <a:gd name="T33" fmla="*/ 21 h 33"/>
                <a:gd name="T34" fmla="*/ 54 w 55"/>
                <a:gd name="T35" fmla="*/ 15 h 33"/>
                <a:gd name="T36" fmla="*/ 54 w 55"/>
                <a:gd name="T37" fmla="*/ 12 h 33"/>
                <a:gd name="T38" fmla="*/ 54 w 55"/>
                <a:gd name="T39" fmla="*/ 12 h 33"/>
                <a:gd name="T40" fmla="*/ 52 w 55"/>
                <a:gd name="T41" fmla="*/ 6 h 33"/>
                <a:gd name="T42" fmla="*/ 49 w 55"/>
                <a:gd name="T43" fmla="*/ 3 h 33"/>
                <a:gd name="T44" fmla="*/ 43 w 55"/>
                <a:gd name="T45" fmla="*/ 0 h 33"/>
                <a:gd name="T46" fmla="*/ 37 w 55"/>
                <a:gd name="T4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37" y="0"/>
                  </a:moveTo>
                  <a:lnTo>
                    <a:pt x="11" y="3"/>
                  </a:lnTo>
                  <a:lnTo>
                    <a:pt x="11" y="3"/>
                  </a:lnTo>
                  <a:lnTo>
                    <a:pt x="11" y="3"/>
                  </a:lnTo>
                  <a:lnTo>
                    <a:pt x="6" y="6"/>
                  </a:lnTo>
                  <a:lnTo>
                    <a:pt x="3" y="12"/>
                  </a:lnTo>
                  <a:lnTo>
                    <a:pt x="0" y="15"/>
                  </a:lnTo>
                  <a:lnTo>
                    <a:pt x="0" y="21"/>
                  </a:lnTo>
                  <a:lnTo>
                    <a:pt x="0" y="21"/>
                  </a:lnTo>
                  <a:lnTo>
                    <a:pt x="3" y="26"/>
                  </a:lnTo>
                  <a:lnTo>
                    <a:pt x="6" y="29"/>
                  </a:lnTo>
                  <a:lnTo>
                    <a:pt x="11" y="32"/>
                  </a:lnTo>
                  <a:lnTo>
                    <a:pt x="17" y="32"/>
                  </a:lnTo>
                  <a:lnTo>
                    <a:pt x="43" y="26"/>
                  </a:lnTo>
                  <a:lnTo>
                    <a:pt x="43" y="26"/>
                  </a:lnTo>
                  <a:lnTo>
                    <a:pt x="49" y="23"/>
                  </a:lnTo>
                  <a:lnTo>
                    <a:pt x="52" y="21"/>
                  </a:lnTo>
                  <a:lnTo>
                    <a:pt x="54" y="15"/>
                  </a:lnTo>
                  <a:lnTo>
                    <a:pt x="54" y="12"/>
                  </a:lnTo>
                  <a:lnTo>
                    <a:pt x="54" y="12"/>
                  </a:lnTo>
                  <a:lnTo>
                    <a:pt x="52" y="6"/>
                  </a:lnTo>
                  <a:lnTo>
                    <a:pt x="49" y="3"/>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Freeform 47"/>
            <p:cNvSpPr>
              <a:spLocks noChangeArrowheads="1"/>
            </p:cNvSpPr>
            <p:nvPr/>
          </p:nvSpPr>
          <p:spPr bwMode="auto">
            <a:xfrm>
              <a:off x="817563" y="2795588"/>
              <a:ext cx="17462" cy="7937"/>
            </a:xfrm>
            <a:custGeom>
              <a:avLst/>
              <a:gdLst>
                <a:gd name="T0" fmla="*/ 34 w 47"/>
                <a:gd name="T1" fmla="*/ 0 h 24"/>
                <a:gd name="T2" fmla="*/ 8 w 47"/>
                <a:gd name="T3" fmla="*/ 3 h 24"/>
                <a:gd name="T4" fmla="*/ 8 w 47"/>
                <a:gd name="T5" fmla="*/ 3 h 24"/>
                <a:gd name="T6" fmla="*/ 8 w 47"/>
                <a:gd name="T7" fmla="*/ 3 h 24"/>
                <a:gd name="T8" fmla="*/ 3 w 47"/>
                <a:gd name="T9" fmla="*/ 8 h 24"/>
                <a:gd name="T10" fmla="*/ 0 w 47"/>
                <a:gd name="T11" fmla="*/ 14 h 24"/>
                <a:gd name="T12" fmla="*/ 0 w 47"/>
                <a:gd name="T13" fmla="*/ 14 h 24"/>
                <a:gd name="T14" fmla="*/ 3 w 47"/>
                <a:gd name="T15" fmla="*/ 23 h 24"/>
                <a:gd name="T16" fmla="*/ 11 w 47"/>
                <a:gd name="T17" fmla="*/ 23 h 24"/>
                <a:gd name="T18" fmla="*/ 37 w 47"/>
                <a:gd name="T19" fmla="*/ 20 h 24"/>
                <a:gd name="T20" fmla="*/ 37 w 47"/>
                <a:gd name="T21" fmla="*/ 20 h 24"/>
                <a:gd name="T22" fmla="*/ 43 w 47"/>
                <a:gd name="T23" fmla="*/ 17 h 24"/>
                <a:gd name="T24" fmla="*/ 46 w 47"/>
                <a:gd name="T25" fmla="*/ 8 h 24"/>
                <a:gd name="T26" fmla="*/ 46 w 47"/>
                <a:gd name="T27" fmla="*/ 8 h 24"/>
                <a:gd name="T28" fmla="*/ 43 w 47"/>
                <a:gd name="T29" fmla="*/ 3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8"/>
                  </a:lnTo>
                  <a:lnTo>
                    <a:pt x="0" y="14"/>
                  </a:lnTo>
                  <a:lnTo>
                    <a:pt x="0" y="14"/>
                  </a:lnTo>
                  <a:lnTo>
                    <a:pt x="3" y="23"/>
                  </a:lnTo>
                  <a:lnTo>
                    <a:pt x="11" y="23"/>
                  </a:lnTo>
                  <a:lnTo>
                    <a:pt x="37" y="20"/>
                  </a:lnTo>
                  <a:lnTo>
                    <a:pt x="37" y="20"/>
                  </a:lnTo>
                  <a:lnTo>
                    <a:pt x="43" y="17"/>
                  </a:lnTo>
                  <a:lnTo>
                    <a:pt x="46" y="8"/>
                  </a:lnTo>
                  <a:lnTo>
                    <a:pt x="46" y="8"/>
                  </a:lnTo>
                  <a:lnTo>
                    <a:pt x="43" y="3"/>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48"/>
            <p:cNvSpPr>
              <a:spLocks noChangeArrowheads="1"/>
            </p:cNvSpPr>
            <p:nvPr/>
          </p:nvSpPr>
          <p:spPr bwMode="auto">
            <a:xfrm>
              <a:off x="889000" y="2789238"/>
              <a:ext cx="14288" cy="4762"/>
            </a:xfrm>
            <a:custGeom>
              <a:avLst/>
              <a:gdLst>
                <a:gd name="T0" fmla="*/ 32 w 39"/>
                <a:gd name="T1" fmla="*/ 0 h 12"/>
                <a:gd name="T2" fmla="*/ 6 w 39"/>
                <a:gd name="T3" fmla="*/ 0 h 12"/>
                <a:gd name="T4" fmla="*/ 3 w 39"/>
                <a:gd name="T5" fmla="*/ 0 h 12"/>
                <a:gd name="T6" fmla="*/ 3 w 39"/>
                <a:gd name="T7" fmla="*/ 0 h 12"/>
                <a:gd name="T8" fmla="*/ 0 w 39"/>
                <a:gd name="T9" fmla="*/ 2 h 12"/>
                <a:gd name="T10" fmla="*/ 0 w 39"/>
                <a:gd name="T11" fmla="*/ 8 h 12"/>
                <a:gd name="T12" fmla="*/ 0 w 39"/>
                <a:gd name="T13" fmla="*/ 8 h 12"/>
                <a:gd name="T14" fmla="*/ 0 w 39"/>
                <a:gd name="T15" fmla="*/ 11 h 12"/>
                <a:gd name="T16" fmla="*/ 6 w 39"/>
                <a:gd name="T17" fmla="*/ 11 h 12"/>
                <a:gd name="T18" fmla="*/ 32 w 39"/>
                <a:gd name="T19" fmla="*/ 8 h 12"/>
                <a:gd name="T20" fmla="*/ 32 w 39"/>
                <a:gd name="T21" fmla="*/ 8 h 12"/>
                <a:gd name="T22" fmla="*/ 35 w 39"/>
                <a:gd name="T23" fmla="*/ 8 h 12"/>
                <a:gd name="T24" fmla="*/ 38 w 39"/>
                <a:gd name="T25" fmla="*/ 2 h 12"/>
                <a:gd name="T26" fmla="*/ 38 w 39"/>
                <a:gd name="T27" fmla="*/ 2 h 12"/>
                <a:gd name="T28" fmla="*/ 35 w 39"/>
                <a:gd name="T29" fmla="*/ 0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3" y="0"/>
                  </a:lnTo>
                  <a:lnTo>
                    <a:pt x="3" y="0"/>
                  </a:lnTo>
                  <a:lnTo>
                    <a:pt x="0" y="2"/>
                  </a:lnTo>
                  <a:lnTo>
                    <a:pt x="0" y="8"/>
                  </a:lnTo>
                  <a:lnTo>
                    <a:pt x="0" y="8"/>
                  </a:lnTo>
                  <a:lnTo>
                    <a:pt x="0" y="11"/>
                  </a:lnTo>
                  <a:lnTo>
                    <a:pt x="6" y="11"/>
                  </a:lnTo>
                  <a:lnTo>
                    <a:pt x="32" y="8"/>
                  </a:lnTo>
                  <a:lnTo>
                    <a:pt x="32" y="8"/>
                  </a:lnTo>
                  <a:lnTo>
                    <a:pt x="35" y="8"/>
                  </a:lnTo>
                  <a:lnTo>
                    <a:pt x="38" y="2"/>
                  </a:lnTo>
                  <a:lnTo>
                    <a:pt x="38" y="2"/>
                  </a:lnTo>
                  <a:lnTo>
                    <a:pt x="35" y="0"/>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49"/>
            <p:cNvSpPr>
              <a:spLocks noChangeArrowheads="1"/>
            </p:cNvSpPr>
            <p:nvPr/>
          </p:nvSpPr>
          <p:spPr bwMode="auto">
            <a:xfrm>
              <a:off x="960438" y="2787650"/>
              <a:ext cx="4762" cy="1588"/>
            </a:xfrm>
            <a:custGeom>
              <a:avLst/>
              <a:gdLst>
                <a:gd name="T0" fmla="*/ 0 w 15"/>
                <a:gd name="T1" fmla="*/ 0 h 4"/>
                <a:gd name="T2" fmla="*/ 0 w 15"/>
                <a:gd name="T3" fmla="*/ 0 h 4"/>
                <a:gd name="T4" fmla="*/ 0 w 15"/>
                <a:gd name="T5" fmla="*/ 3 h 4"/>
                <a:gd name="T6" fmla="*/ 14 w 15"/>
                <a:gd name="T7" fmla="*/ 0 h 4"/>
                <a:gd name="T8" fmla="*/ 0 w 15"/>
                <a:gd name="T9" fmla="*/ 0 h 4"/>
              </a:gdLst>
              <a:ahLst/>
              <a:cxnLst>
                <a:cxn ang="0">
                  <a:pos x="T0" y="T1"/>
                </a:cxn>
                <a:cxn ang="0">
                  <a:pos x="T2" y="T3"/>
                </a:cxn>
                <a:cxn ang="0">
                  <a:pos x="T4" y="T5"/>
                </a:cxn>
                <a:cxn ang="0">
                  <a:pos x="T6" y="T7"/>
                </a:cxn>
                <a:cxn ang="0">
                  <a:pos x="T8" y="T9"/>
                </a:cxn>
              </a:cxnLst>
              <a:rect l="0" t="0" r="r" b="b"/>
              <a:pathLst>
                <a:path w="15" h="4">
                  <a:moveTo>
                    <a:pt x="0" y="0"/>
                  </a:moveTo>
                  <a:lnTo>
                    <a:pt x="0" y="0"/>
                  </a:lnTo>
                  <a:lnTo>
                    <a:pt x="0" y="3"/>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50"/>
            <p:cNvSpPr>
              <a:spLocks noChangeArrowheads="1"/>
            </p:cNvSpPr>
            <p:nvPr/>
          </p:nvSpPr>
          <p:spPr bwMode="auto">
            <a:xfrm>
              <a:off x="1374775" y="2482850"/>
              <a:ext cx="128588" cy="574675"/>
            </a:xfrm>
            <a:custGeom>
              <a:avLst/>
              <a:gdLst>
                <a:gd name="T0" fmla="*/ 355 w 359"/>
                <a:gd name="T1" fmla="*/ 478 h 1596"/>
                <a:gd name="T2" fmla="*/ 350 w 359"/>
                <a:gd name="T3" fmla="*/ 283 h 1596"/>
                <a:gd name="T4" fmla="*/ 335 w 359"/>
                <a:gd name="T5" fmla="*/ 246 h 1596"/>
                <a:gd name="T6" fmla="*/ 275 w 359"/>
                <a:gd name="T7" fmla="*/ 157 h 1596"/>
                <a:gd name="T8" fmla="*/ 235 w 359"/>
                <a:gd name="T9" fmla="*/ 126 h 1596"/>
                <a:gd name="T10" fmla="*/ 204 w 359"/>
                <a:gd name="T11" fmla="*/ 91 h 1596"/>
                <a:gd name="T12" fmla="*/ 149 w 359"/>
                <a:gd name="T13" fmla="*/ 75 h 1596"/>
                <a:gd name="T14" fmla="*/ 69 w 359"/>
                <a:gd name="T15" fmla="*/ 40 h 1596"/>
                <a:gd name="T16" fmla="*/ 63 w 359"/>
                <a:gd name="T17" fmla="*/ 31 h 1596"/>
                <a:gd name="T18" fmla="*/ 26 w 359"/>
                <a:gd name="T19" fmla="*/ 3 h 1596"/>
                <a:gd name="T20" fmla="*/ 6 w 359"/>
                <a:gd name="T21" fmla="*/ 6 h 1596"/>
                <a:gd name="T22" fmla="*/ 0 w 359"/>
                <a:gd name="T23" fmla="*/ 28 h 1596"/>
                <a:gd name="T24" fmla="*/ 34 w 359"/>
                <a:gd name="T25" fmla="*/ 49 h 1596"/>
                <a:gd name="T26" fmla="*/ 58 w 359"/>
                <a:gd name="T27" fmla="*/ 46 h 1596"/>
                <a:gd name="T28" fmla="*/ 66 w 359"/>
                <a:gd name="T29" fmla="*/ 46 h 1596"/>
                <a:gd name="T30" fmla="*/ 149 w 359"/>
                <a:gd name="T31" fmla="*/ 100 h 1596"/>
                <a:gd name="T32" fmla="*/ 175 w 359"/>
                <a:gd name="T33" fmla="*/ 129 h 1596"/>
                <a:gd name="T34" fmla="*/ 204 w 359"/>
                <a:gd name="T35" fmla="*/ 149 h 1596"/>
                <a:gd name="T36" fmla="*/ 264 w 359"/>
                <a:gd name="T37" fmla="*/ 209 h 1596"/>
                <a:gd name="T38" fmla="*/ 289 w 359"/>
                <a:gd name="T39" fmla="*/ 258 h 1596"/>
                <a:gd name="T40" fmla="*/ 289 w 359"/>
                <a:gd name="T41" fmla="*/ 266 h 1596"/>
                <a:gd name="T42" fmla="*/ 295 w 359"/>
                <a:gd name="T43" fmla="*/ 286 h 1596"/>
                <a:gd name="T44" fmla="*/ 295 w 359"/>
                <a:gd name="T45" fmla="*/ 292 h 1596"/>
                <a:gd name="T46" fmla="*/ 295 w 359"/>
                <a:gd name="T47" fmla="*/ 421 h 1596"/>
                <a:gd name="T48" fmla="*/ 281 w 359"/>
                <a:gd name="T49" fmla="*/ 410 h 1596"/>
                <a:gd name="T50" fmla="*/ 252 w 359"/>
                <a:gd name="T51" fmla="*/ 418 h 1596"/>
                <a:gd name="T52" fmla="*/ 226 w 359"/>
                <a:gd name="T53" fmla="*/ 447 h 1596"/>
                <a:gd name="T54" fmla="*/ 235 w 359"/>
                <a:gd name="T55" fmla="*/ 475 h 1596"/>
                <a:gd name="T56" fmla="*/ 275 w 359"/>
                <a:gd name="T57" fmla="*/ 473 h 1596"/>
                <a:gd name="T58" fmla="*/ 295 w 359"/>
                <a:gd name="T59" fmla="*/ 453 h 1596"/>
                <a:gd name="T60" fmla="*/ 292 w 359"/>
                <a:gd name="T61" fmla="*/ 644 h 1596"/>
                <a:gd name="T62" fmla="*/ 292 w 359"/>
                <a:gd name="T63" fmla="*/ 985 h 1596"/>
                <a:gd name="T64" fmla="*/ 298 w 359"/>
                <a:gd name="T65" fmla="*/ 1229 h 1596"/>
                <a:gd name="T66" fmla="*/ 289 w 359"/>
                <a:gd name="T67" fmla="*/ 1243 h 1596"/>
                <a:gd name="T68" fmla="*/ 289 w 359"/>
                <a:gd name="T69" fmla="*/ 1260 h 1596"/>
                <a:gd name="T70" fmla="*/ 292 w 359"/>
                <a:gd name="T71" fmla="*/ 1272 h 1596"/>
                <a:gd name="T72" fmla="*/ 298 w 359"/>
                <a:gd name="T73" fmla="*/ 1292 h 1596"/>
                <a:gd name="T74" fmla="*/ 298 w 359"/>
                <a:gd name="T75" fmla="*/ 1338 h 1596"/>
                <a:gd name="T76" fmla="*/ 287 w 359"/>
                <a:gd name="T77" fmla="*/ 1386 h 1596"/>
                <a:gd name="T78" fmla="*/ 258 w 359"/>
                <a:gd name="T79" fmla="*/ 1409 h 1596"/>
                <a:gd name="T80" fmla="*/ 232 w 359"/>
                <a:gd name="T81" fmla="*/ 1432 h 1596"/>
                <a:gd name="T82" fmla="*/ 226 w 359"/>
                <a:gd name="T83" fmla="*/ 1458 h 1596"/>
                <a:gd name="T84" fmla="*/ 189 w 359"/>
                <a:gd name="T85" fmla="*/ 1504 h 1596"/>
                <a:gd name="T86" fmla="*/ 138 w 359"/>
                <a:gd name="T87" fmla="*/ 1527 h 1596"/>
                <a:gd name="T88" fmla="*/ 83 w 359"/>
                <a:gd name="T89" fmla="*/ 1535 h 1596"/>
                <a:gd name="T90" fmla="*/ 66 w 359"/>
                <a:gd name="T91" fmla="*/ 1552 h 1596"/>
                <a:gd name="T92" fmla="*/ 75 w 359"/>
                <a:gd name="T93" fmla="*/ 1581 h 1596"/>
                <a:gd name="T94" fmla="*/ 49 w 359"/>
                <a:gd name="T95" fmla="*/ 1595 h 1596"/>
                <a:gd name="T96" fmla="*/ 78 w 359"/>
                <a:gd name="T97" fmla="*/ 1584 h 1596"/>
                <a:gd name="T98" fmla="*/ 100 w 359"/>
                <a:gd name="T99" fmla="*/ 1590 h 1596"/>
                <a:gd name="T100" fmla="*/ 144 w 359"/>
                <a:gd name="T101" fmla="*/ 1567 h 1596"/>
                <a:gd name="T102" fmla="*/ 204 w 359"/>
                <a:gd name="T103" fmla="*/ 1524 h 1596"/>
                <a:gd name="T104" fmla="*/ 249 w 359"/>
                <a:gd name="T105" fmla="*/ 1489 h 1596"/>
                <a:gd name="T106" fmla="*/ 275 w 359"/>
                <a:gd name="T107" fmla="*/ 1469 h 1596"/>
                <a:gd name="T108" fmla="*/ 295 w 359"/>
                <a:gd name="T109" fmla="*/ 1444 h 1596"/>
                <a:gd name="T110" fmla="*/ 335 w 359"/>
                <a:gd name="T111" fmla="*/ 1383 h 1596"/>
                <a:gd name="T112" fmla="*/ 347 w 359"/>
                <a:gd name="T113" fmla="*/ 1323 h 1596"/>
                <a:gd name="T114" fmla="*/ 352 w 359"/>
                <a:gd name="T115" fmla="*/ 1229 h 1596"/>
                <a:gd name="T116" fmla="*/ 355 w 359"/>
                <a:gd name="T117" fmla="*/ 985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9" h="1596">
                  <a:moveTo>
                    <a:pt x="358" y="644"/>
                  </a:moveTo>
                  <a:lnTo>
                    <a:pt x="358" y="644"/>
                  </a:lnTo>
                  <a:lnTo>
                    <a:pt x="355" y="478"/>
                  </a:lnTo>
                  <a:lnTo>
                    <a:pt x="355" y="478"/>
                  </a:lnTo>
                  <a:lnTo>
                    <a:pt x="352" y="324"/>
                  </a:lnTo>
                  <a:lnTo>
                    <a:pt x="352" y="324"/>
                  </a:lnTo>
                  <a:lnTo>
                    <a:pt x="352" y="306"/>
                  </a:lnTo>
                  <a:lnTo>
                    <a:pt x="350" y="283"/>
                  </a:lnTo>
                  <a:lnTo>
                    <a:pt x="350" y="283"/>
                  </a:lnTo>
                  <a:lnTo>
                    <a:pt x="344" y="264"/>
                  </a:lnTo>
                  <a:lnTo>
                    <a:pt x="335" y="246"/>
                  </a:lnTo>
                  <a:lnTo>
                    <a:pt x="335" y="246"/>
                  </a:lnTo>
                  <a:lnTo>
                    <a:pt x="318" y="212"/>
                  </a:lnTo>
                  <a:lnTo>
                    <a:pt x="298" y="183"/>
                  </a:lnTo>
                  <a:lnTo>
                    <a:pt x="298" y="183"/>
                  </a:lnTo>
                  <a:lnTo>
                    <a:pt x="275" y="157"/>
                  </a:lnTo>
                  <a:lnTo>
                    <a:pt x="249" y="138"/>
                  </a:lnTo>
                  <a:lnTo>
                    <a:pt x="249" y="138"/>
                  </a:lnTo>
                  <a:lnTo>
                    <a:pt x="235" y="126"/>
                  </a:lnTo>
                  <a:lnTo>
                    <a:pt x="235" y="126"/>
                  </a:lnTo>
                  <a:lnTo>
                    <a:pt x="232" y="114"/>
                  </a:lnTo>
                  <a:lnTo>
                    <a:pt x="224" y="109"/>
                  </a:lnTo>
                  <a:lnTo>
                    <a:pt x="204" y="91"/>
                  </a:lnTo>
                  <a:lnTo>
                    <a:pt x="204" y="91"/>
                  </a:lnTo>
                  <a:lnTo>
                    <a:pt x="192" y="89"/>
                  </a:lnTo>
                  <a:lnTo>
                    <a:pt x="181" y="91"/>
                  </a:lnTo>
                  <a:lnTo>
                    <a:pt x="181" y="91"/>
                  </a:lnTo>
                  <a:lnTo>
                    <a:pt x="149" y="75"/>
                  </a:lnTo>
                  <a:lnTo>
                    <a:pt x="123" y="63"/>
                  </a:lnTo>
                  <a:lnTo>
                    <a:pt x="123" y="63"/>
                  </a:lnTo>
                  <a:lnTo>
                    <a:pt x="69" y="40"/>
                  </a:lnTo>
                  <a:lnTo>
                    <a:pt x="69" y="40"/>
                  </a:lnTo>
                  <a:lnTo>
                    <a:pt x="63" y="40"/>
                  </a:lnTo>
                  <a:lnTo>
                    <a:pt x="63" y="40"/>
                  </a:lnTo>
                  <a:lnTo>
                    <a:pt x="63" y="40"/>
                  </a:lnTo>
                  <a:lnTo>
                    <a:pt x="63" y="31"/>
                  </a:lnTo>
                  <a:lnTo>
                    <a:pt x="63" y="23"/>
                  </a:lnTo>
                  <a:lnTo>
                    <a:pt x="58" y="17"/>
                  </a:lnTo>
                  <a:lnTo>
                    <a:pt x="52" y="11"/>
                  </a:lnTo>
                  <a:lnTo>
                    <a:pt x="26" y="3"/>
                  </a:lnTo>
                  <a:lnTo>
                    <a:pt x="26" y="3"/>
                  </a:lnTo>
                  <a:lnTo>
                    <a:pt x="20" y="0"/>
                  </a:lnTo>
                  <a:lnTo>
                    <a:pt x="12" y="3"/>
                  </a:lnTo>
                  <a:lnTo>
                    <a:pt x="6" y="6"/>
                  </a:lnTo>
                  <a:lnTo>
                    <a:pt x="0" y="11"/>
                  </a:lnTo>
                  <a:lnTo>
                    <a:pt x="0" y="11"/>
                  </a:lnTo>
                  <a:lnTo>
                    <a:pt x="0" y="20"/>
                  </a:lnTo>
                  <a:lnTo>
                    <a:pt x="0" y="28"/>
                  </a:lnTo>
                  <a:lnTo>
                    <a:pt x="6" y="34"/>
                  </a:lnTo>
                  <a:lnTo>
                    <a:pt x="12" y="40"/>
                  </a:lnTo>
                  <a:lnTo>
                    <a:pt x="34" y="49"/>
                  </a:lnTo>
                  <a:lnTo>
                    <a:pt x="34" y="49"/>
                  </a:lnTo>
                  <a:lnTo>
                    <a:pt x="34" y="49"/>
                  </a:lnTo>
                  <a:lnTo>
                    <a:pt x="43" y="52"/>
                  </a:lnTo>
                  <a:lnTo>
                    <a:pt x="49" y="52"/>
                  </a:lnTo>
                  <a:lnTo>
                    <a:pt x="58" y="46"/>
                  </a:lnTo>
                  <a:lnTo>
                    <a:pt x="60" y="43"/>
                  </a:lnTo>
                  <a:lnTo>
                    <a:pt x="60" y="43"/>
                  </a:lnTo>
                  <a:lnTo>
                    <a:pt x="66" y="46"/>
                  </a:lnTo>
                  <a:lnTo>
                    <a:pt x="66" y="46"/>
                  </a:lnTo>
                  <a:lnTo>
                    <a:pt x="115" y="75"/>
                  </a:lnTo>
                  <a:lnTo>
                    <a:pt x="115" y="75"/>
                  </a:lnTo>
                  <a:lnTo>
                    <a:pt x="149" y="100"/>
                  </a:lnTo>
                  <a:lnTo>
                    <a:pt x="149" y="100"/>
                  </a:lnTo>
                  <a:lnTo>
                    <a:pt x="166" y="112"/>
                  </a:lnTo>
                  <a:lnTo>
                    <a:pt x="166" y="112"/>
                  </a:lnTo>
                  <a:lnTo>
                    <a:pt x="169" y="123"/>
                  </a:lnTo>
                  <a:lnTo>
                    <a:pt x="175" y="129"/>
                  </a:lnTo>
                  <a:lnTo>
                    <a:pt x="198" y="146"/>
                  </a:lnTo>
                  <a:lnTo>
                    <a:pt x="198" y="146"/>
                  </a:lnTo>
                  <a:lnTo>
                    <a:pt x="198" y="146"/>
                  </a:lnTo>
                  <a:lnTo>
                    <a:pt x="204" y="149"/>
                  </a:lnTo>
                  <a:lnTo>
                    <a:pt x="212" y="152"/>
                  </a:lnTo>
                  <a:lnTo>
                    <a:pt x="212" y="152"/>
                  </a:lnTo>
                  <a:lnTo>
                    <a:pt x="238" y="177"/>
                  </a:lnTo>
                  <a:lnTo>
                    <a:pt x="264" y="209"/>
                  </a:lnTo>
                  <a:lnTo>
                    <a:pt x="264" y="209"/>
                  </a:lnTo>
                  <a:lnTo>
                    <a:pt x="278" y="232"/>
                  </a:lnTo>
                  <a:lnTo>
                    <a:pt x="289" y="258"/>
                  </a:lnTo>
                  <a:lnTo>
                    <a:pt x="289" y="258"/>
                  </a:lnTo>
                  <a:lnTo>
                    <a:pt x="289" y="264"/>
                  </a:lnTo>
                  <a:lnTo>
                    <a:pt x="289" y="264"/>
                  </a:lnTo>
                  <a:lnTo>
                    <a:pt x="289" y="264"/>
                  </a:lnTo>
                  <a:lnTo>
                    <a:pt x="289" y="266"/>
                  </a:lnTo>
                  <a:lnTo>
                    <a:pt x="289" y="266"/>
                  </a:lnTo>
                  <a:lnTo>
                    <a:pt x="292" y="275"/>
                  </a:lnTo>
                  <a:lnTo>
                    <a:pt x="292" y="275"/>
                  </a:lnTo>
                  <a:lnTo>
                    <a:pt x="295" y="286"/>
                  </a:lnTo>
                  <a:lnTo>
                    <a:pt x="295" y="286"/>
                  </a:lnTo>
                  <a:lnTo>
                    <a:pt x="295" y="286"/>
                  </a:lnTo>
                  <a:lnTo>
                    <a:pt x="295" y="289"/>
                  </a:lnTo>
                  <a:lnTo>
                    <a:pt x="295" y="292"/>
                  </a:lnTo>
                  <a:lnTo>
                    <a:pt x="295" y="292"/>
                  </a:lnTo>
                  <a:lnTo>
                    <a:pt x="298" y="324"/>
                  </a:lnTo>
                  <a:lnTo>
                    <a:pt x="298" y="324"/>
                  </a:lnTo>
                  <a:lnTo>
                    <a:pt x="295" y="421"/>
                  </a:lnTo>
                  <a:lnTo>
                    <a:pt x="295" y="421"/>
                  </a:lnTo>
                  <a:lnTo>
                    <a:pt x="289" y="415"/>
                  </a:lnTo>
                  <a:lnTo>
                    <a:pt x="289" y="415"/>
                  </a:lnTo>
                  <a:lnTo>
                    <a:pt x="281" y="410"/>
                  </a:lnTo>
                  <a:lnTo>
                    <a:pt x="270" y="410"/>
                  </a:lnTo>
                  <a:lnTo>
                    <a:pt x="261" y="412"/>
                  </a:lnTo>
                  <a:lnTo>
                    <a:pt x="252" y="418"/>
                  </a:lnTo>
                  <a:lnTo>
                    <a:pt x="252" y="418"/>
                  </a:lnTo>
                  <a:lnTo>
                    <a:pt x="232" y="438"/>
                  </a:lnTo>
                  <a:lnTo>
                    <a:pt x="232" y="438"/>
                  </a:lnTo>
                  <a:lnTo>
                    <a:pt x="232" y="438"/>
                  </a:lnTo>
                  <a:lnTo>
                    <a:pt x="226" y="447"/>
                  </a:lnTo>
                  <a:lnTo>
                    <a:pt x="226" y="458"/>
                  </a:lnTo>
                  <a:lnTo>
                    <a:pt x="229" y="467"/>
                  </a:lnTo>
                  <a:lnTo>
                    <a:pt x="235" y="475"/>
                  </a:lnTo>
                  <a:lnTo>
                    <a:pt x="235" y="475"/>
                  </a:lnTo>
                  <a:lnTo>
                    <a:pt x="244" y="481"/>
                  </a:lnTo>
                  <a:lnTo>
                    <a:pt x="255" y="484"/>
                  </a:lnTo>
                  <a:lnTo>
                    <a:pt x="267" y="481"/>
                  </a:lnTo>
                  <a:lnTo>
                    <a:pt x="275" y="473"/>
                  </a:lnTo>
                  <a:lnTo>
                    <a:pt x="275" y="473"/>
                  </a:lnTo>
                  <a:lnTo>
                    <a:pt x="292" y="453"/>
                  </a:lnTo>
                  <a:lnTo>
                    <a:pt x="295" y="453"/>
                  </a:lnTo>
                  <a:lnTo>
                    <a:pt x="295" y="453"/>
                  </a:lnTo>
                  <a:lnTo>
                    <a:pt x="292" y="478"/>
                  </a:lnTo>
                  <a:lnTo>
                    <a:pt x="292" y="478"/>
                  </a:lnTo>
                  <a:lnTo>
                    <a:pt x="292" y="644"/>
                  </a:lnTo>
                  <a:lnTo>
                    <a:pt x="292" y="644"/>
                  </a:lnTo>
                  <a:lnTo>
                    <a:pt x="289" y="813"/>
                  </a:lnTo>
                  <a:lnTo>
                    <a:pt x="289" y="813"/>
                  </a:lnTo>
                  <a:lnTo>
                    <a:pt x="292" y="985"/>
                  </a:lnTo>
                  <a:lnTo>
                    <a:pt x="292" y="985"/>
                  </a:lnTo>
                  <a:lnTo>
                    <a:pt x="295" y="1151"/>
                  </a:lnTo>
                  <a:lnTo>
                    <a:pt x="295" y="1151"/>
                  </a:lnTo>
                  <a:lnTo>
                    <a:pt x="298" y="1229"/>
                  </a:lnTo>
                  <a:lnTo>
                    <a:pt x="298" y="1229"/>
                  </a:lnTo>
                  <a:lnTo>
                    <a:pt x="298" y="1231"/>
                  </a:lnTo>
                  <a:lnTo>
                    <a:pt x="298" y="1231"/>
                  </a:lnTo>
                  <a:lnTo>
                    <a:pt x="292" y="1237"/>
                  </a:lnTo>
                  <a:lnTo>
                    <a:pt x="289" y="1243"/>
                  </a:lnTo>
                  <a:lnTo>
                    <a:pt x="289" y="1252"/>
                  </a:lnTo>
                  <a:lnTo>
                    <a:pt x="289" y="1260"/>
                  </a:lnTo>
                  <a:lnTo>
                    <a:pt x="289" y="1260"/>
                  </a:lnTo>
                  <a:lnTo>
                    <a:pt x="289" y="1260"/>
                  </a:lnTo>
                  <a:lnTo>
                    <a:pt x="289" y="1263"/>
                  </a:lnTo>
                  <a:lnTo>
                    <a:pt x="289" y="1263"/>
                  </a:lnTo>
                  <a:lnTo>
                    <a:pt x="292" y="1272"/>
                  </a:lnTo>
                  <a:lnTo>
                    <a:pt x="292" y="1272"/>
                  </a:lnTo>
                  <a:lnTo>
                    <a:pt x="295" y="1283"/>
                  </a:lnTo>
                  <a:lnTo>
                    <a:pt x="295" y="1283"/>
                  </a:lnTo>
                  <a:lnTo>
                    <a:pt x="295" y="1283"/>
                  </a:lnTo>
                  <a:lnTo>
                    <a:pt x="298" y="1292"/>
                  </a:lnTo>
                  <a:lnTo>
                    <a:pt x="298" y="1292"/>
                  </a:lnTo>
                  <a:lnTo>
                    <a:pt x="301" y="1306"/>
                  </a:lnTo>
                  <a:lnTo>
                    <a:pt x="301" y="1306"/>
                  </a:lnTo>
                  <a:lnTo>
                    <a:pt x="298" y="1338"/>
                  </a:lnTo>
                  <a:lnTo>
                    <a:pt x="298" y="1338"/>
                  </a:lnTo>
                  <a:lnTo>
                    <a:pt x="292" y="1366"/>
                  </a:lnTo>
                  <a:lnTo>
                    <a:pt x="292" y="1366"/>
                  </a:lnTo>
                  <a:lnTo>
                    <a:pt x="287" y="1386"/>
                  </a:lnTo>
                  <a:lnTo>
                    <a:pt x="275" y="1404"/>
                  </a:lnTo>
                  <a:lnTo>
                    <a:pt x="275" y="1404"/>
                  </a:lnTo>
                  <a:lnTo>
                    <a:pt x="264" y="1406"/>
                  </a:lnTo>
                  <a:lnTo>
                    <a:pt x="258" y="1409"/>
                  </a:lnTo>
                  <a:lnTo>
                    <a:pt x="252" y="1412"/>
                  </a:lnTo>
                  <a:lnTo>
                    <a:pt x="252" y="1412"/>
                  </a:lnTo>
                  <a:lnTo>
                    <a:pt x="232" y="1432"/>
                  </a:lnTo>
                  <a:lnTo>
                    <a:pt x="232" y="1432"/>
                  </a:lnTo>
                  <a:lnTo>
                    <a:pt x="232" y="1432"/>
                  </a:lnTo>
                  <a:lnTo>
                    <a:pt x="229" y="1441"/>
                  </a:lnTo>
                  <a:lnTo>
                    <a:pt x="226" y="1449"/>
                  </a:lnTo>
                  <a:lnTo>
                    <a:pt x="226" y="1458"/>
                  </a:lnTo>
                  <a:lnTo>
                    <a:pt x="229" y="1464"/>
                  </a:lnTo>
                  <a:lnTo>
                    <a:pt x="229" y="1464"/>
                  </a:lnTo>
                  <a:lnTo>
                    <a:pt x="209" y="1483"/>
                  </a:lnTo>
                  <a:lnTo>
                    <a:pt x="189" y="1504"/>
                  </a:lnTo>
                  <a:lnTo>
                    <a:pt x="189" y="1504"/>
                  </a:lnTo>
                  <a:lnTo>
                    <a:pt x="144" y="1535"/>
                  </a:lnTo>
                  <a:lnTo>
                    <a:pt x="144" y="1535"/>
                  </a:lnTo>
                  <a:lnTo>
                    <a:pt x="138" y="1527"/>
                  </a:lnTo>
                  <a:lnTo>
                    <a:pt x="126" y="1521"/>
                  </a:lnTo>
                  <a:lnTo>
                    <a:pt x="118" y="1521"/>
                  </a:lnTo>
                  <a:lnTo>
                    <a:pt x="106" y="1524"/>
                  </a:lnTo>
                  <a:lnTo>
                    <a:pt x="83" y="1535"/>
                  </a:lnTo>
                  <a:lnTo>
                    <a:pt x="80" y="1535"/>
                  </a:lnTo>
                  <a:lnTo>
                    <a:pt x="80" y="1535"/>
                  </a:lnTo>
                  <a:lnTo>
                    <a:pt x="72" y="1544"/>
                  </a:lnTo>
                  <a:lnTo>
                    <a:pt x="66" y="1552"/>
                  </a:lnTo>
                  <a:lnTo>
                    <a:pt x="66" y="1564"/>
                  </a:lnTo>
                  <a:lnTo>
                    <a:pt x="69" y="1575"/>
                  </a:lnTo>
                  <a:lnTo>
                    <a:pt x="69" y="1575"/>
                  </a:lnTo>
                  <a:lnTo>
                    <a:pt x="75" y="1581"/>
                  </a:lnTo>
                  <a:lnTo>
                    <a:pt x="75" y="1581"/>
                  </a:lnTo>
                  <a:lnTo>
                    <a:pt x="66" y="1584"/>
                  </a:lnTo>
                  <a:lnTo>
                    <a:pt x="66" y="1584"/>
                  </a:lnTo>
                  <a:lnTo>
                    <a:pt x="49" y="1595"/>
                  </a:lnTo>
                  <a:lnTo>
                    <a:pt x="49" y="1595"/>
                  </a:lnTo>
                  <a:lnTo>
                    <a:pt x="69" y="1587"/>
                  </a:lnTo>
                  <a:lnTo>
                    <a:pt x="69" y="1587"/>
                  </a:lnTo>
                  <a:lnTo>
                    <a:pt x="78" y="1584"/>
                  </a:lnTo>
                  <a:lnTo>
                    <a:pt x="78" y="1584"/>
                  </a:lnTo>
                  <a:lnTo>
                    <a:pt x="83" y="1587"/>
                  </a:lnTo>
                  <a:lnTo>
                    <a:pt x="92" y="1590"/>
                  </a:lnTo>
                  <a:lnTo>
                    <a:pt x="100" y="1590"/>
                  </a:lnTo>
                  <a:lnTo>
                    <a:pt x="109" y="1587"/>
                  </a:lnTo>
                  <a:lnTo>
                    <a:pt x="132" y="1575"/>
                  </a:lnTo>
                  <a:lnTo>
                    <a:pt x="132" y="1575"/>
                  </a:lnTo>
                  <a:lnTo>
                    <a:pt x="144" y="1567"/>
                  </a:lnTo>
                  <a:lnTo>
                    <a:pt x="146" y="1552"/>
                  </a:lnTo>
                  <a:lnTo>
                    <a:pt x="146" y="1552"/>
                  </a:lnTo>
                  <a:lnTo>
                    <a:pt x="175" y="1538"/>
                  </a:lnTo>
                  <a:lnTo>
                    <a:pt x="204" y="1524"/>
                  </a:lnTo>
                  <a:lnTo>
                    <a:pt x="204" y="1524"/>
                  </a:lnTo>
                  <a:lnTo>
                    <a:pt x="226" y="1506"/>
                  </a:lnTo>
                  <a:lnTo>
                    <a:pt x="249" y="1489"/>
                  </a:lnTo>
                  <a:lnTo>
                    <a:pt x="249" y="1489"/>
                  </a:lnTo>
                  <a:lnTo>
                    <a:pt x="264" y="1478"/>
                  </a:lnTo>
                  <a:lnTo>
                    <a:pt x="264" y="1478"/>
                  </a:lnTo>
                  <a:lnTo>
                    <a:pt x="275" y="1469"/>
                  </a:lnTo>
                  <a:lnTo>
                    <a:pt x="275" y="1469"/>
                  </a:lnTo>
                  <a:lnTo>
                    <a:pt x="292" y="1449"/>
                  </a:lnTo>
                  <a:lnTo>
                    <a:pt x="292" y="1449"/>
                  </a:lnTo>
                  <a:lnTo>
                    <a:pt x="295" y="1444"/>
                  </a:lnTo>
                  <a:lnTo>
                    <a:pt x="295" y="1444"/>
                  </a:lnTo>
                  <a:lnTo>
                    <a:pt x="295" y="1444"/>
                  </a:lnTo>
                  <a:lnTo>
                    <a:pt x="315" y="1415"/>
                  </a:lnTo>
                  <a:lnTo>
                    <a:pt x="335" y="1383"/>
                  </a:lnTo>
                  <a:lnTo>
                    <a:pt x="335" y="1383"/>
                  </a:lnTo>
                  <a:lnTo>
                    <a:pt x="341" y="1363"/>
                  </a:lnTo>
                  <a:lnTo>
                    <a:pt x="347" y="1343"/>
                  </a:lnTo>
                  <a:lnTo>
                    <a:pt x="347" y="1343"/>
                  </a:lnTo>
                  <a:lnTo>
                    <a:pt x="347" y="1323"/>
                  </a:lnTo>
                  <a:lnTo>
                    <a:pt x="350" y="1306"/>
                  </a:lnTo>
                  <a:lnTo>
                    <a:pt x="350" y="1306"/>
                  </a:lnTo>
                  <a:lnTo>
                    <a:pt x="352" y="1229"/>
                  </a:lnTo>
                  <a:lnTo>
                    <a:pt x="352" y="1229"/>
                  </a:lnTo>
                  <a:lnTo>
                    <a:pt x="352" y="1151"/>
                  </a:lnTo>
                  <a:lnTo>
                    <a:pt x="352" y="1151"/>
                  </a:lnTo>
                  <a:lnTo>
                    <a:pt x="355" y="985"/>
                  </a:lnTo>
                  <a:lnTo>
                    <a:pt x="355" y="985"/>
                  </a:lnTo>
                  <a:lnTo>
                    <a:pt x="358" y="813"/>
                  </a:lnTo>
                  <a:lnTo>
                    <a:pt x="358" y="813"/>
                  </a:lnTo>
                  <a:lnTo>
                    <a:pt x="358" y="6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82" name="Rectangle 181"/>
          <p:cNvSpPr/>
          <p:nvPr/>
        </p:nvSpPr>
        <p:spPr>
          <a:xfrm>
            <a:off x="7160283" y="1733415"/>
            <a:ext cx="859355" cy="272771"/>
          </a:xfrm>
          <a:prstGeom prst="rect">
            <a:avLst/>
          </a:prstGeom>
          <a:no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1000" dirty="0" smtClean="0">
                <a:solidFill>
                  <a:schemeClr val="bg1">
                    <a:lumMod val="50000"/>
                  </a:schemeClr>
                </a:solidFill>
              </a:rPr>
              <a:t>Datasets</a:t>
            </a:r>
          </a:p>
        </p:txBody>
      </p:sp>
      <p:grpSp>
        <p:nvGrpSpPr>
          <p:cNvPr id="184" name="Group 183"/>
          <p:cNvGrpSpPr/>
          <p:nvPr/>
        </p:nvGrpSpPr>
        <p:grpSpPr>
          <a:xfrm>
            <a:off x="7260348" y="2371047"/>
            <a:ext cx="332599" cy="414120"/>
            <a:chOff x="508000" y="2430463"/>
            <a:chExt cx="995363" cy="700087"/>
          </a:xfrm>
          <a:solidFill>
            <a:srgbClr val="A1A194"/>
          </a:solidFill>
        </p:grpSpPr>
        <p:sp>
          <p:nvSpPr>
            <p:cNvPr id="185" name="Freeform 1"/>
            <p:cNvSpPr>
              <a:spLocks noChangeArrowheads="1"/>
            </p:cNvSpPr>
            <p:nvPr/>
          </p:nvSpPr>
          <p:spPr bwMode="auto">
            <a:xfrm>
              <a:off x="1046163" y="2430463"/>
              <a:ext cx="4762" cy="1587"/>
            </a:xfrm>
            <a:custGeom>
              <a:avLst/>
              <a:gdLst>
                <a:gd name="T0" fmla="*/ 0 w 15"/>
                <a:gd name="T1" fmla="*/ 0 h 1"/>
                <a:gd name="T2" fmla="*/ 14 w 15"/>
                <a:gd name="T3" fmla="*/ 0 h 1"/>
                <a:gd name="T4" fmla="*/ 14 w 15"/>
                <a:gd name="T5" fmla="*/ 0 h 1"/>
                <a:gd name="T6" fmla="*/ 14 w 15"/>
                <a:gd name="T7" fmla="*/ 0 h 1"/>
                <a:gd name="T8" fmla="*/ 14 w 15"/>
                <a:gd name="T9" fmla="*/ 0 h 1"/>
                <a:gd name="T10" fmla="*/ 0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0" y="0"/>
                  </a:moveTo>
                  <a:lnTo>
                    <a:pt x="14" y="0"/>
                  </a:lnTo>
                  <a:lnTo>
                    <a:pt x="14" y="0"/>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6" name="Freeform 2"/>
            <p:cNvSpPr>
              <a:spLocks noChangeArrowheads="1"/>
            </p:cNvSpPr>
            <p:nvPr/>
          </p:nvSpPr>
          <p:spPr bwMode="auto">
            <a:xfrm>
              <a:off x="1108075" y="2430463"/>
              <a:ext cx="14288" cy="4762"/>
            </a:xfrm>
            <a:custGeom>
              <a:avLst/>
              <a:gdLst>
                <a:gd name="T0" fmla="*/ 32 w 39"/>
                <a:gd name="T1" fmla="*/ 3 h 15"/>
                <a:gd name="T2" fmla="*/ 6 w 39"/>
                <a:gd name="T3" fmla="*/ 0 h 15"/>
                <a:gd name="T4" fmla="*/ 6 w 39"/>
                <a:gd name="T5" fmla="*/ 0 h 15"/>
                <a:gd name="T6" fmla="*/ 3 w 39"/>
                <a:gd name="T7" fmla="*/ 3 h 15"/>
                <a:gd name="T8" fmla="*/ 0 w 39"/>
                <a:gd name="T9" fmla="*/ 6 h 15"/>
                <a:gd name="T10" fmla="*/ 0 w 39"/>
                <a:gd name="T11" fmla="*/ 6 h 15"/>
                <a:gd name="T12" fmla="*/ 3 w 39"/>
                <a:gd name="T13" fmla="*/ 8 h 15"/>
                <a:gd name="T14" fmla="*/ 6 w 39"/>
                <a:gd name="T15" fmla="*/ 11 h 15"/>
                <a:gd name="T16" fmla="*/ 32 w 39"/>
                <a:gd name="T17" fmla="*/ 14 h 15"/>
                <a:gd name="T18" fmla="*/ 32 w 39"/>
                <a:gd name="T19" fmla="*/ 14 h 15"/>
                <a:gd name="T20" fmla="*/ 32 w 39"/>
                <a:gd name="T21" fmla="*/ 14 h 15"/>
                <a:gd name="T22" fmla="*/ 38 w 39"/>
                <a:gd name="T23" fmla="*/ 11 h 15"/>
                <a:gd name="T24" fmla="*/ 38 w 39"/>
                <a:gd name="T25" fmla="*/ 8 h 15"/>
                <a:gd name="T26" fmla="*/ 38 w 39"/>
                <a:gd name="T27" fmla="*/ 8 h 15"/>
                <a:gd name="T28" fmla="*/ 38 w 39"/>
                <a:gd name="T29" fmla="*/ 3 h 15"/>
                <a:gd name="T30" fmla="*/ 32 w 39"/>
                <a:gd name="T3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3"/>
                  </a:moveTo>
                  <a:lnTo>
                    <a:pt x="6" y="0"/>
                  </a:lnTo>
                  <a:lnTo>
                    <a:pt x="6" y="0"/>
                  </a:lnTo>
                  <a:lnTo>
                    <a:pt x="3" y="3"/>
                  </a:lnTo>
                  <a:lnTo>
                    <a:pt x="0" y="6"/>
                  </a:lnTo>
                  <a:lnTo>
                    <a:pt x="0" y="6"/>
                  </a:lnTo>
                  <a:lnTo>
                    <a:pt x="3" y="8"/>
                  </a:lnTo>
                  <a:lnTo>
                    <a:pt x="6" y="11"/>
                  </a:lnTo>
                  <a:lnTo>
                    <a:pt x="32" y="14"/>
                  </a:lnTo>
                  <a:lnTo>
                    <a:pt x="32" y="14"/>
                  </a:lnTo>
                  <a:lnTo>
                    <a:pt x="32" y="14"/>
                  </a:lnTo>
                  <a:lnTo>
                    <a:pt x="38" y="11"/>
                  </a:lnTo>
                  <a:lnTo>
                    <a:pt x="38" y="8"/>
                  </a:lnTo>
                  <a:lnTo>
                    <a:pt x="38" y="8"/>
                  </a:lnTo>
                  <a:lnTo>
                    <a:pt x="38" y="3"/>
                  </a:lnTo>
                  <a:lnTo>
                    <a:pt x="32"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7" name="Freeform 3"/>
            <p:cNvSpPr>
              <a:spLocks noChangeArrowheads="1"/>
            </p:cNvSpPr>
            <p:nvPr/>
          </p:nvSpPr>
          <p:spPr bwMode="auto">
            <a:xfrm>
              <a:off x="1176338" y="2436813"/>
              <a:ext cx="17462" cy="9525"/>
            </a:xfrm>
            <a:custGeom>
              <a:avLst/>
              <a:gdLst>
                <a:gd name="T0" fmla="*/ 38 w 47"/>
                <a:gd name="T1" fmla="*/ 3 h 27"/>
                <a:gd name="T2" fmla="*/ 12 w 47"/>
                <a:gd name="T3" fmla="*/ 0 h 27"/>
                <a:gd name="T4" fmla="*/ 12 w 47"/>
                <a:gd name="T5" fmla="*/ 0 h 27"/>
                <a:gd name="T6" fmla="*/ 3 w 47"/>
                <a:gd name="T7" fmla="*/ 3 h 27"/>
                <a:gd name="T8" fmla="*/ 0 w 47"/>
                <a:gd name="T9" fmla="*/ 9 h 27"/>
                <a:gd name="T10" fmla="*/ 0 w 47"/>
                <a:gd name="T11" fmla="*/ 9 h 27"/>
                <a:gd name="T12" fmla="*/ 3 w 47"/>
                <a:gd name="T13" fmla="*/ 17 h 27"/>
                <a:gd name="T14" fmla="*/ 9 w 47"/>
                <a:gd name="T15" fmla="*/ 20 h 27"/>
                <a:gd name="T16" fmla="*/ 35 w 47"/>
                <a:gd name="T17" fmla="*/ 26 h 27"/>
                <a:gd name="T18" fmla="*/ 35 w 47"/>
                <a:gd name="T19" fmla="*/ 26 h 27"/>
                <a:gd name="T20" fmla="*/ 35 w 47"/>
                <a:gd name="T21" fmla="*/ 26 h 27"/>
                <a:gd name="T22" fmla="*/ 43 w 47"/>
                <a:gd name="T23" fmla="*/ 23 h 27"/>
                <a:gd name="T24" fmla="*/ 46 w 47"/>
                <a:gd name="T25" fmla="*/ 14 h 27"/>
                <a:gd name="T26" fmla="*/ 46 w 47"/>
                <a:gd name="T27" fmla="*/ 14 h 27"/>
                <a:gd name="T28" fmla="*/ 43 w 47"/>
                <a:gd name="T29" fmla="*/ 9 h 27"/>
                <a:gd name="T30" fmla="*/ 38 w 47"/>
                <a:gd name="T3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7">
                  <a:moveTo>
                    <a:pt x="38" y="3"/>
                  </a:moveTo>
                  <a:lnTo>
                    <a:pt x="12" y="0"/>
                  </a:lnTo>
                  <a:lnTo>
                    <a:pt x="12" y="0"/>
                  </a:lnTo>
                  <a:lnTo>
                    <a:pt x="3" y="3"/>
                  </a:lnTo>
                  <a:lnTo>
                    <a:pt x="0" y="9"/>
                  </a:lnTo>
                  <a:lnTo>
                    <a:pt x="0" y="9"/>
                  </a:lnTo>
                  <a:lnTo>
                    <a:pt x="3" y="17"/>
                  </a:lnTo>
                  <a:lnTo>
                    <a:pt x="9" y="20"/>
                  </a:lnTo>
                  <a:lnTo>
                    <a:pt x="35" y="26"/>
                  </a:lnTo>
                  <a:lnTo>
                    <a:pt x="35" y="26"/>
                  </a:lnTo>
                  <a:lnTo>
                    <a:pt x="35" y="26"/>
                  </a:lnTo>
                  <a:lnTo>
                    <a:pt x="43" y="23"/>
                  </a:lnTo>
                  <a:lnTo>
                    <a:pt x="46" y="14"/>
                  </a:lnTo>
                  <a:lnTo>
                    <a:pt x="46" y="14"/>
                  </a:lnTo>
                  <a:lnTo>
                    <a:pt x="43" y="9"/>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8" name="Freeform 4"/>
            <p:cNvSpPr>
              <a:spLocks noChangeArrowheads="1"/>
            </p:cNvSpPr>
            <p:nvPr/>
          </p:nvSpPr>
          <p:spPr bwMode="auto">
            <a:xfrm>
              <a:off x="1243013" y="2446338"/>
              <a:ext cx="19050" cy="11112"/>
            </a:xfrm>
            <a:custGeom>
              <a:avLst/>
              <a:gdLst>
                <a:gd name="T0" fmla="*/ 43 w 55"/>
                <a:gd name="T1" fmla="*/ 5 h 32"/>
                <a:gd name="T2" fmla="*/ 17 w 55"/>
                <a:gd name="T3" fmla="*/ 0 h 32"/>
                <a:gd name="T4" fmla="*/ 17 w 55"/>
                <a:gd name="T5" fmla="*/ 0 h 32"/>
                <a:gd name="T6" fmla="*/ 11 w 55"/>
                <a:gd name="T7" fmla="*/ 0 h 32"/>
                <a:gd name="T8" fmla="*/ 5 w 55"/>
                <a:gd name="T9" fmla="*/ 2 h 32"/>
                <a:gd name="T10" fmla="*/ 2 w 55"/>
                <a:gd name="T11" fmla="*/ 5 h 32"/>
                <a:gd name="T12" fmla="*/ 0 w 55"/>
                <a:gd name="T13" fmla="*/ 11 h 32"/>
                <a:gd name="T14" fmla="*/ 0 w 55"/>
                <a:gd name="T15" fmla="*/ 11 h 32"/>
                <a:gd name="T16" fmla="*/ 0 w 55"/>
                <a:gd name="T17" fmla="*/ 14 h 32"/>
                <a:gd name="T18" fmla="*/ 2 w 55"/>
                <a:gd name="T19" fmla="*/ 20 h 32"/>
                <a:gd name="T20" fmla="*/ 5 w 55"/>
                <a:gd name="T21" fmla="*/ 23 h 32"/>
                <a:gd name="T22" fmla="*/ 11 w 55"/>
                <a:gd name="T23" fmla="*/ 26 h 32"/>
                <a:gd name="T24" fmla="*/ 37 w 55"/>
                <a:gd name="T25" fmla="*/ 31 h 32"/>
                <a:gd name="T26" fmla="*/ 37 w 55"/>
                <a:gd name="T27" fmla="*/ 31 h 32"/>
                <a:gd name="T28" fmla="*/ 37 w 55"/>
                <a:gd name="T29" fmla="*/ 31 h 32"/>
                <a:gd name="T30" fmla="*/ 43 w 55"/>
                <a:gd name="T31" fmla="*/ 31 h 32"/>
                <a:gd name="T32" fmla="*/ 48 w 55"/>
                <a:gd name="T33" fmla="*/ 28 h 32"/>
                <a:gd name="T34" fmla="*/ 51 w 55"/>
                <a:gd name="T35" fmla="*/ 26 h 32"/>
                <a:gd name="T36" fmla="*/ 54 w 55"/>
                <a:gd name="T37" fmla="*/ 20 h 32"/>
                <a:gd name="T38" fmla="*/ 54 w 55"/>
                <a:gd name="T39" fmla="*/ 20 h 32"/>
                <a:gd name="T40" fmla="*/ 54 w 55"/>
                <a:gd name="T41" fmla="*/ 14 h 32"/>
                <a:gd name="T42" fmla="*/ 51 w 55"/>
                <a:gd name="T43" fmla="*/ 11 h 32"/>
                <a:gd name="T44" fmla="*/ 48 w 55"/>
                <a:gd name="T45" fmla="*/ 5 h 32"/>
                <a:gd name="T46" fmla="*/ 43 w 55"/>
                <a:gd name="T4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43" y="5"/>
                  </a:moveTo>
                  <a:lnTo>
                    <a:pt x="17" y="0"/>
                  </a:lnTo>
                  <a:lnTo>
                    <a:pt x="17" y="0"/>
                  </a:lnTo>
                  <a:lnTo>
                    <a:pt x="11" y="0"/>
                  </a:lnTo>
                  <a:lnTo>
                    <a:pt x="5" y="2"/>
                  </a:lnTo>
                  <a:lnTo>
                    <a:pt x="2" y="5"/>
                  </a:lnTo>
                  <a:lnTo>
                    <a:pt x="0" y="11"/>
                  </a:lnTo>
                  <a:lnTo>
                    <a:pt x="0" y="11"/>
                  </a:lnTo>
                  <a:lnTo>
                    <a:pt x="0" y="14"/>
                  </a:lnTo>
                  <a:lnTo>
                    <a:pt x="2" y="20"/>
                  </a:lnTo>
                  <a:lnTo>
                    <a:pt x="5" y="23"/>
                  </a:lnTo>
                  <a:lnTo>
                    <a:pt x="11" y="26"/>
                  </a:lnTo>
                  <a:lnTo>
                    <a:pt x="37" y="31"/>
                  </a:lnTo>
                  <a:lnTo>
                    <a:pt x="37" y="31"/>
                  </a:lnTo>
                  <a:lnTo>
                    <a:pt x="37" y="31"/>
                  </a:lnTo>
                  <a:lnTo>
                    <a:pt x="43" y="31"/>
                  </a:lnTo>
                  <a:lnTo>
                    <a:pt x="48" y="28"/>
                  </a:lnTo>
                  <a:lnTo>
                    <a:pt x="51" y="26"/>
                  </a:lnTo>
                  <a:lnTo>
                    <a:pt x="54" y="20"/>
                  </a:lnTo>
                  <a:lnTo>
                    <a:pt x="54" y="20"/>
                  </a:lnTo>
                  <a:lnTo>
                    <a:pt x="54" y="14"/>
                  </a:lnTo>
                  <a:lnTo>
                    <a:pt x="51" y="11"/>
                  </a:lnTo>
                  <a:lnTo>
                    <a:pt x="48" y="5"/>
                  </a:lnTo>
                  <a:lnTo>
                    <a:pt x="43"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Freeform 5"/>
            <p:cNvSpPr>
              <a:spLocks noChangeArrowheads="1"/>
            </p:cNvSpPr>
            <p:nvPr/>
          </p:nvSpPr>
          <p:spPr bwMode="auto">
            <a:xfrm>
              <a:off x="1311275" y="2460625"/>
              <a:ext cx="22225" cy="15875"/>
            </a:xfrm>
            <a:custGeom>
              <a:avLst/>
              <a:gdLst>
                <a:gd name="T0" fmla="*/ 11 w 61"/>
                <a:gd name="T1" fmla="*/ 34 h 44"/>
                <a:gd name="T2" fmla="*/ 37 w 61"/>
                <a:gd name="T3" fmla="*/ 43 h 44"/>
                <a:gd name="T4" fmla="*/ 37 w 61"/>
                <a:gd name="T5" fmla="*/ 43 h 44"/>
                <a:gd name="T6" fmla="*/ 37 w 61"/>
                <a:gd name="T7" fmla="*/ 43 h 44"/>
                <a:gd name="T8" fmla="*/ 43 w 61"/>
                <a:gd name="T9" fmla="*/ 43 h 44"/>
                <a:gd name="T10" fmla="*/ 51 w 61"/>
                <a:gd name="T11" fmla="*/ 40 h 44"/>
                <a:gd name="T12" fmla="*/ 54 w 61"/>
                <a:gd name="T13" fmla="*/ 37 h 44"/>
                <a:gd name="T14" fmla="*/ 60 w 61"/>
                <a:gd name="T15" fmla="*/ 28 h 44"/>
                <a:gd name="T16" fmla="*/ 60 w 61"/>
                <a:gd name="T17" fmla="*/ 28 h 44"/>
                <a:gd name="T18" fmla="*/ 60 w 61"/>
                <a:gd name="T19" fmla="*/ 23 h 44"/>
                <a:gd name="T20" fmla="*/ 57 w 61"/>
                <a:gd name="T21" fmla="*/ 17 h 44"/>
                <a:gd name="T22" fmla="*/ 51 w 61"/>
                <a:gd name="T23" fmla="*/ 11 h 44"/>
                <a:gd name="T24" fmla="*/ 46 w 61"/>
                <a:gd name="T25" fmla="*/ 8 h 44"/>
                <a:gd name="T26" fmla="*/ 20 w 61"/>
                <a:gd name="T27" fmla="*/ 0 h 44"/>
                <a:gd name="T28" fmla="*/ 20 w 61"/>
                <a:gd name="T29" fmla="*/ 0 h 44"/>
                <a:gd name="T30" fmla="*/ 14 w 61"/>
                <a:gd name="T31" fmla="*/ 0 h 44"/>
                <a:gd name="T32" fmla="*/ 8 w 61"/>
                <a:gd name="T33" fmla="*/ 3 h 44"/>
                <a:gd name="T34" fmla="*/ 3 w 61"/>
                <a:gd name="T35" fmla="*/ 6 h 44"/>
                <a:gd name="T36" fmla="*/ 0 w 61"/>
                <a:gd name="T37" fmla="*/ 11 h 44"/>
                <a:gd name="T38" fmla="*/ 0 w 61"/>
                <a:gd name="T39" fmla="*/ 11 h 44"/>
                <a:gd name="T40" fmla="*/ 0 w 61"/>
                <a:gd name="T41" fmla="*/ 20 h 44"/>
                <a:gd name="T42" fmla="*/ 0 w 61"/>
                <a:gd name="T43" fmla="*/ 25 h 44"/>
                <a:gd name="T44" fmla="*/ 5 w 61"/>
                <a:gd name="T45" fmla="*/ 31 h 44"/>
                <a:gd name="T46" fmla="*/ 11 w 61"/>
                <a:gd name="T4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11" y="34"/>
                  </a:moveTo>
                  <a:lnTo>
                    <a:pt x="37" y="43"/>
                  </a:lnTo>
                  <a:lnTo>
                    <a:pt x="37" y="43"/>
                  </a:lnTo>
                  <a:lnTo>
                    <a:pt x="37" y="43"/>
                  </a:lnTo>
                  <a:lnTo>
                    <a:pt x="43" y="43"/>
                  </a:lnTo>
                  <a:lnTo>
                    <a:pt x="51" y="40"/>
                  </a:lnTo>
                  <a:lnTo>
                    <a:pt x="54" y="37"/>
                  </a:lnTo>
                  <a:lnTo>
                    <a:pt x="60" y="28"/>
                  </a:lnTo>
                  <a:lnTo>
                    <a:pt x="60" y="28"/>
                  </a:lnTo>
                  <a:lnTo>
                    <a:pt x="60" y="23"/>
                  </a:lnTo>
                  <a:lnTo>
                    <a:pt x="57" y="17"/>
                  </a:lnTo>
                  <a:lnTo>
                    <a:pt x="51" y="11"/>
                  </a:lnTo>
                  <a:lnTo>
                    <a:pt x="46" y="8"/>
                  </a:lnTo>
                  <a:lnTo>
                    <a:pt x="20" y="0"/>
                  </a:lnTo>
                  <a:lnTo>
                    <a:pt x="20" y="0"/>
                  </a:lnTo>
                  <a:lnTo>
                    <a:pt x="14" y="0"/>
                  </a:lnTo>
                  <a:lnTo>
                    <a:pt x="8" y="3"/>
                  </a:lnTo>
                  <a:lnTo>
                    <a:pt x="3" y="6"/>
                  </a:lnTo>
                  <a:lnTo>
                    <a:pt x="0" y="11"/>
                  </a:lnTo>
                  <a:lnTo>
                    <a:pt x="0" y="11"/>
                  </a:lnTo>
                  <a:lnTo>
                    <a:pt x="0" y="20"/>
                  </a:lnTo>
                  <a:lnTo>
                    <a:pt x="0" y="25"/>
                  </a:lnTo>
                  <a:lnTo>
                    <a:pt x="5" y="31"/>
                  </a:lnTo>
                  <a:lnTo>
                    <a:pt x="11"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6"/>
            <p:cNvSpPr>
              <a:spLocks noChangeArrowheads="1"/>
            </p:cNvSpPr>
            <p:nvPr/>
          </p:nvSpPr>
          <p:spPr bwMode="auto">
            <a:xfrm>
              <a:off x="1398588" y="2671763"/>
              <a:ext cx="30162" cy="26987"/>
            </a:xfrm>
            <a:custGeom>
              <a:avLst/>
              <a:gdLst>
                <a:gd name="T0" fmla="*/ 43 w 84"/>
                <a:gd name="T1" fmla="*/ 66 h 73"/>
                <a:gd name="T2" fmla="*/ 66 w 84"/>
                <a:gd name="T3" fmla="*/ 54 h 73"/>
                <a:gd name="T4" fmla="*/ 66 w 84"/>
                <a:gd name="T5" fmla="*/ 54 h 73"/>
                <a:gd name="T6" fmla="*/ 75 w 84"/>
                <a:gd name="T7" fmla="*/ 46 h 73"/>
                <a:gd name="T8" fmla="*/ 80 w 84"/>
                <a:gd name="T9" fmla="*/ 37 h 73"/>
                <a:gd name="T10" fmla="*/ 83 w 84"/>
                <a:gd name="T11" fmla="*/ 26 h 73"/>
                <a:gd name="T12" fmla="*/ 78 w 84"/>
                <a:gd name="T13" fmla="*/ 15 h 73"/>
                <a:gd name="T14" fmla="*/ 78 w 84"/>
                <a:gd name="T15" fmla="*/ 15 h 73"/>
                <a:gd name="T16" fmla="*/ 72 w 84"/>
                <a:gd name="T17" fmla="*/ 6 h 73"/>
                <a:gd name="T18" fmla="*/ 60 w 84"/>
                <a:gd name="T19" fmla="*/ 0 h 73"/>
                <a:gd name="T20" fmla="*/ 52 w 84"/>
                <a:gd name="T21" fmla="*/ 0 h 73"/>
                <a:gd name="T22" fmla="*/ 40 w 84"/>
                <a:gd name="T23" fmla="*/ 3 h 73"/>
                <a:gd name="T24" fmla="*/ 17 w 84"/>
                <a:gd name="T25" fmla="*/ 15 h 73"/>
                <a:gd name="T26" fmla="*/ 14 w 84"/>
                <a:gd name="T27" fmla="*/ 15 h 73"/>
                <a:gd name="T28" fmla="*/ 14 w 84"/>
                <a:gd name="T29" fmla="*/ 15 h 73"/>
                <a:gd name="T30" fmla="*/ 6 w 84"/>
                <a:gd name="T31" fmla="*/ 23 h 73"/>
                <a:gd name="T32" fmla="*/ 0 w 84"/>
                <a:gd name="T33" fmla="*/ 31 h 73"/>
                <a:gd name="T34" fmla="*/ 0 w 84"/>
                <a:gd name="T35" fmla="*/ 43 h 73"/>
                <a:gd name="T36" fmla="*/ 3 w 84"/>
                <a:gd name="T37" fmla="*/ 54 h 73"/>
                <a:gd name="T38" fmla="*/ 3 w 84"/>
                <a:gd name="T39" fmla="*/ 54 h 73"/>
                <a:gd name="T40" fmla="*/ 12 w 84"/>
                <a:gd name="T41" fmla="*/ 63 h 73"/>
                <a:gd name="T42" fmla="*/ 20 w 84"/>
                <a:gd name="T43" fmla="*/ 69 h 73"/>
                <a:gd name="T44" fmla="*/ 31 w 84"/>
                <a:gd name="T45" fmla="*/ 72 h 73"/>
                <a:gd name="T46" fmla="*/ 43 w 84"/>
                <a:gd name="T47"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3">
                  <a:moveTo>
                    <a:pt x="43" y="66"/>
                  </a:moveTo>
                  <a:lnTo>
                    <a:pt x="66" y="54"/>
                  </a:lnTo>
                  <a:lnTo>
                    <a:pt x="66" y="54"/>
                  </a:lnTo>
                  <a:lnTo>
                    <a:pt x="75" y="46"/>
                  </a:lnTo>
                  <a:lnTo>
                    <a:pt x="80" y="37"/>
                  </a:lnTo>
                  <a:lnTo>
                    <a:pt x="83" y="26"/>
                  </a:lnTo>
                  <a:lnTo>
                    <a:pt x="78" y="15"/>
                  </a:lnTo>
                  <a:lnTo>
                    <a:pt x="78" y="15"/>
                  </a:lnTo>
                  <a:lnTo>
                    <a:pt x="72" y="6"/>
                  </a:lnTo>
                  <a:lnTo>
                    <a:pt x="60" y="0"/>
                  </a:lnTo>
                  <a:lnTo>
                    <a:pt x="52" y="0"/>
                  </a:lnTo>
                  <a:lnTo>
                    <a:pt x="40" y="3"/>
                  </a:lnTo>
                  <a:lnTo>
                    <a:pt x="17" y="15"/>
                  </a:lnTo>
                  <a:lnTo>
                    <a:pt x="14" y="15"/>
                  </a:lnTo>
                  <a:lnTo>
                    <a:pt x="14" y="15"/>
                  </a:lnTo>
                  <a:lnTo>
                    <a:pt x="6" y="23"/>
                  </a:lnTo>
                  <a:lnTo>
                    <a:pt x="0" y="31"/>
                  </a:lnTo>
                  <a:lnTo>
                    <a:pt x="0" y="43"/>
                  </a:lnTo>
                  <a:lnTo>
                    <a:pt x="3" y="54"/>
                  </a:lnTo>
                  <a:lnTo>
                    <a:pt x="3" y="54"/>
                  </a:lnTo>
                  <a:lnTo>
                    <a:pt x="12" y="63"/>
                  </a:lnTo>
                  <a:lnTo>
                    <a:pt x="20" y="69"/>
                  </a:lnTo>
                  <a:lnTo>
                    <a:pt x="31" y="72"/>
                  </a:lnTo>
                  <a:lnTo>
                    <a:pt x="43"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7"/>
            <p:cNvSpPr>
              <a:spLocks noChangeArrowheads="1"/>
            </p:cNvSpPr>
            <p:nvPr/>
          </p:nvSpPr>
          <p:spPr bwMode="auto">
            <a:xfrm>
              <a:off x="1335088" y="2698750"/>
              <a:ext cx="31750" cy="25400"/>
            </a:xfrm>
            <a:custGeom>
              <a:avLst/>
              <a:gdLst>
                <a:gd name="T0" fmla="*/ 40 w 86"/>
                <a:gd name="T1" fmla="*/ 68 h 72"/>
                <a:gd name="T2" fmla="*/ 66 w 86"/>
                <a:gd name="T3" fmla="*/ 60 h 72"/>
                <a:gd name="T4" fmla="*/ 66 w 86"/>
                <a:gd name="T5" fmla="*/ 60 h 72"/>
                <a:gd name="T6" fmla="*/ 77 w 86"/>
                <a:gd name="T7" fmla="*/ 54 h 72"/>
                <a:gd name="T8" fmla="*/ 83 w 86"/>
                <a:gd name="T9" fmla="*/ 45 h 72"/>
                <a:gd name="T10" fmla="*/ 85 w 86"/>
                <a:gd name="T11" fmla="*/ 34 h 72"/>
                <a:gd name="T12" fmla="*/ 85 w 86"/>
                <a:gd name="T13" fmla="*/ 22 h 72"/>
                <a:gd name="T14" fmla="*/ 85 w 86"/>
                <a:gd name="T15" fmla="*/ 22 h 72"/>
                <a:gd name="T16" fmla="*/ 77 w 86"/>
                <a:gd name="T17" fmla="*/ 11 h 72"/>
                <a:gd name="T18" fmla="*/ 68 w 86"/>
                <a:gd name="T19" fmla="*/ 5 h 72"/>
                <a:gd name="T20" fmla="*/ 57 w 86"/>
                <a:gd name="T21" fmla="*/ 0 h 72"/>
                <a:gd name="T22" fmla="*/ 46 w 86"/>
                <a:gd name="T23" fmla="*/ 3 h 72"/>
                <a:gd name="T24" fmla="*/ 20 w 86"/>
                <a:gd name="T25" fmla="*/ 11 h 72"/>
                <a:gd name="T26" fmla="*/ 20 w 86"/>
                <a:gd name="T27" fmla="*/ 11 h 72"/>
                <a:gd name="T28" fmla="*/ 20 w 86"/>
                <a:gd name="T29" fmla="*/ 11 h 72"/>
                <a:gd name="T30" fmla="*/ 11 w 86"/>
                <a:gd name="T31" fmla="*/ 17 h 72"/>
                <a:gd name="T32" fmla="*/ 3 w 86"/>
                <a:gd name="T33" fmla="*/ 25 h 72"/>
                <a:gd name="T34" fmla="*/ 0 w 86"/>
                <a:gd name="T35" fmla="*/ 37 h 72"/>
                <a:gd name="T36" fmla="*/ 3 w 86"/>
                <a:gd name="T37" fmla="*/ 48 h 72"/>
                <a:gd name="T38" fmla="*/ 3 w 86"/>
                <a:gd name="T39" fmla="*/ 48 h 72"/>
                <a:gd name="T40" fmla="*/ 8 w 86"/>
                <a:gd name="T41" fmla="*/ 60 h 72"/>
                <a:gd name="T42" fmla="*/ 17 w 86"/>
                <a:gd name="T43" fmla="*/ 68 h 72"/>
                <a:gd name="T44" fmla="*/ 28 w 86"/>
                <a:gd name="T45" fmla="*/ 71 h 72"/>
                <a:gd name="T46" fmla="*/ 40 w 86"/>
                <a:gd name="T4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2">
                  <a:moveTo>
                    <a:pt x="40" y="68"/>
                  </a:moveTo>
                  <a:lnTo>
                    <a:pt x="66" y="60"/>
                  </a:lnTo>
                  <a:lnTo>
                    <a:pt x="66" y="60"/>
                  </a:lnTo>
                  <a:lnTo>
                    <a:pt x="77" y="54"/>
                  </a:lnTo>
                  <a:lnTo>
                    <a:pt x="83" y="45"/>
                  </a:lnTo>
                  <a:lnTo>
                    <a:pt x="85" y="34"/>
                  </a:lnTo>
                  <a:lnTo>
                    <a:pt x="85" y="22"/>
                  </a:lnTo>
                  <a:lnTo>
                    <a:pt x="85" y="22"/>
                  </a:lnTo>
                  <a:lnTo>
                    <a:pt x="77" y="11"/>
                  </a:lnTo>
                  <a:lnTo>
                    <a:pt x="68" y="5"/>
                  </a:lnTo>
                  <a:lnTo>
                    <a:pt x="57" y="0"/>
                  </a:lnTo>
                  <a:lnTo>
                    <a:pt x="46" y="3"/>
                  </a:lnTo>
                  <a:lnTo>
                    <a:pt x="20" y="11"/>
                  </a:lnTo>
                  <a:lnTo>
                    <a:pt x="20" y="11"/>
                  </a:lnTo>
                  <a:lnTo>
                    <a:pt x="20" y="11"/>
                  </a:lnTo>
                  <a:lnTo>
                    <a:pt x="11" y="17"/>
                  </a:lnTo>
                  <a:lnTo>
                    <a:pt x="3" y="25"/>
                  </a:lnTo>
                  <a:lnTo>
                    <a:pt x="0" y="37"/>
                  </a:lnTo>
                  <a:lnTo>
                    <a:pt x="3" y="48"/>
                  </a:lnTo>
                  <a:lnTo>
                    <a:pt x="3" y="48"/>
                  </a:lnTo>
                  <a:lnTo>
                    <a:pt x="8" y="60"/>
                  </a:lnTo>
                  <a:lnTo>
                    <a:pt x="17" y="68"/>
                  </a:lnTo>
                  <a:lnTo>
                    <a:pt x="28" y="71"/>
                  </a:lnTo>
                  <a:lnTo>
                    <a:pt x="40"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8"/>
            <p:cNvSpPr>
              <a:spLocks noChangeArrowheads="1"/>
            </p:cNvSpPr>
            <p:nvPr/>
          </p:nvSpPr>
          <p:spPr bwMode="auto">
            <a:xfrm>
              <a:off x="1266825" y="2717800"/>
              <a:ext cx="31750" cy="25400"/>
            </a:xfrm>
            <a:custGeom>
              <a:avLst/>
              <a:gdLst>
                <a:gd name="T0" fmla="*/ 38 w 90"/>
                <a:gd name="T1" fmla="*/ 69 h 70"/>
                <a:gd name="T2" fmla="*/ 63 w 90"/>
                <a:gd name="T3" fmla="*/ 63 h 70"/>
                <a:gd name="T4" fmla="*/ 63 w 90"/>
                <a:gd name="T5" fmla="*/ 63 h 70"/>
                <a:gd name="T6" fmla="*/ 75 w 90"/>
                <a:gd name="T7" fmla="*/ 57 h 70"/>
                <a:gd name="T8" fmla="*/ 83 w 90"/>
                <a:gd name="T9" fmla="*/ 49 h 70"/>
                <a:gd name="T10" fmla="*/ 89 w 90"/>
                <a:gd name="T11" fmla="*/ 37 h 70"/>
                <a:gd name="T12" fmla="*/ 86 w 90"/>
                <a:gd name="T13" fmla="*/ 23 h 70"/>
                <a:gd name="T14" fmla="*/ 86 w 90"/>
                <a:gd name="T15" fmla="*/ 23 h 70"/>
                <a:gd name="T16" fmla="*/ 83 w 90"/>
                <a:gd name="T17" fmla="*/ 12 h 70"/>
                <a:gd name="T18" fmla="*/ 75 w 90"/>
                <a:gd name="T19" fmla="*/ 6 h 70"/>
                <a:gd name="T20" fmla="*/ 63 w 90"/>
                <a:gd name="T21" fmla="*/ 0 h 70"/>
                <a:gd name="T22" fmla="*/ 49 w 90"/>
                <a:gd name="T23" fmla="*/ 0 h 70"/>
                <a:gd name="T24" fmla="*/ 23 w 90"/>
                <a:gd name="T25" fmla="*/ 6 h 70"/>
                <a:gd name="T26" fmla="*/ 23 w 90"/>
                <a:gd name="T27" fmla="*/ 6 h 70"/>
                <a:gd name="T28" fmla="*/ 23 w 90"/>
                <a:gd name="T29" fmla="*/ 6 h 70"/>
                <a:gd name="T30" fmla="*/ 12 w 90"/>
                <a:gd name="T31" fmla="*/ 12 h 70"/>
                <a:gd name="T32" fmla="*/ 3 w 90"/>
                <a:gd name="T33" fmla="*/ 20 h 70"/>
                <a:gd name="T34" fmla="*/ 0 w 90"/>
                <a:gd name="T35" fmla="*/ 31 h 70"/>
                <a:gd name="T36" fmla="*/ 0 w 90"/>
                <a:gd name="T37" fmla="*/ 46 h 70"/>
                <a:gd name="T38" fmla="*/ 0 w 90"/>
                <a:gd name="T39" fmla="*/ 46 h 70"/>
                <a:gd name="T40" fmla="*/ 6 w 90"/>
                <a:gd name="T41" fmla="*/ 57 h 70"/>
                <a:gd name="T42" fmla="*/ 15 w 90"/>
                <a:gd name="T43" fmla="*/ 66 h 70"/>
                <a:gd name="T44" fmla="*/ 26 w 90"/>
                <a:gd name="T45" fmla="*/ 69 h 70"/>
                <a:gd name="T46" fmla="*/ 38 w 90"/>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38" y="69"/>
                  </a:moveTo>
                  <a:lnTo>
                    <a:pt x="63" y="63"/>
                  </a:lnTo>
                  <a:lnTo>
                    <a:pt x="63" y="63"/>
                  </a:lnTo>
                  <a:lnTo>
                    <a:pt x="75" y="57"/>
                  </a:lnTo>
                  <a:lnTo>
                    <a:pt x="83" y="49"/>
                  </a:lnTo>
                  <a:lnTo>
                    <a:pt x="89" y="37"/>
                  </a:lnTo>
                  <a:lnTo>
                    <a:pt x="86" y="23"/>
                  </a:lnTo>
                  <a:lnTo>
                    <a:pt x="86" y="23"/>
                  </a:lnTo>
                  <a:lnTo>
                    <a:pt x="83" y="12"/>
                  </a:lnTo>
                  <a:lnTo>
                    <a:pt x="75" y="6"/>
                  </a:lnTo>
                  <a:lnTo>
                    <a:pt x="63" y="0"/>
                  </a:lnTo>
                  <a:lnTo>
                    <a:pt x="49" y="0"/>
                  </a:lnTo>
                  <a:lnTo>
                    <a:pt x="23" y="6"/>
                  </a:lnTo>
                  <a:lnTo>
                    <a:pt x="23" y="6"/>
                  </a:lnTo>
                  <a:lnTo>
                    <a:pt x="23" y="6"/>
                  </a:lnTo>
                  <a:lnTo>
                    <a:pt x="12" y="12"/>
                  </a:lnTo>
                  <a:lnTo>
                    <a:pt x="3" y="20"/>
                  </a:lnTo>
                  <a:lnTo>
                    <a:pt x="0" y="31"/>
                  </a:lnTo>
                  <a:lnTo>
                    <a:pt x="0" y="46"/>
                  </a:lnTo>
                  <a:lnTo>
                    <a:pt x="0" y="46"/>
                  </a:lnTo>
                  <a:lnTo>
                    <a:pt x="6" y="57"/>
                  </a:lnTo>
                  <a:lnTo>
                    <a:pt x="15" y="66"/>
                  </a:lnTo>
                  <a:lnTo>
                    <a:pt x="26" y="69"/>
                  </a:lnTo>
                  <a:lnTo>
                    <a:pt x="38"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9"/>
            <p:cNvSpPr>
              <a:spLocks noChangeArrowheads="1"/>
            </p:cNvSpPr>
            <p:nvPr/>
          </p:nvSpPr>
          <p:spPr bwMode="auto">
            <a:xfrm>
              <a:off x="1198563" y="2730500"/>
              <a:ext cx="33337" cy="25400"/>
            </a:xfrm>
            <a:custGeom>
              <a:avLst/>
              <a:gdLst>
                <a:gd name="T0" fmla="*/ 55 w 93"/>
                <a:gd name="T1" fmla="*/ 0 h 70"/>
                <a:gd name="T2" fmla="*/ 29 w 93"/>
                <a:gd name="T3" fmla="*/ 6 h 70"/>
                <a:gd name="T4" fmla="*/ 26 w 93"/>
                <a:gd name="T5" fmla="*/ 6 h 70"/>
                <a:gd name="T6" fmla="*/ 26 w 93"/>
                <a:gd name="T7" fmla="*/ 6 h 70"/>
                <a:gd name="T8" fmla="*/ 15 w 93"/>
                <a:gd name="T9" fmla="*/ 9 h 70"/>
                <a:gd name="T10" fmla="*/ 6 w 93"/>
                <a:gd name="T11" fmla="*/ 17 h 70"/>
                <a:gd name="T12" fmla="*/ 0 w 93"/>
                <a:gd name="T13" fmla="*/ 29 h 70"/>
                <a:gd name="T14" fmla="*/ 0 w 93"/>
                <a:gd name="T15" fmla="*/ 43 h 70"/>
                <a:gd name="T16" fmla="*/ 0 w 93"/>
                <a:gd name="T17" fmla="*/ 43 h 70"/>
                <a:gd name="T18" fmla="*/ 6 w 93"/>
                <a:gd name="T19" fmla="*/ 55 h 70"/>
                <a:gd name="T20" fmla="*/ 15 w 93"/>
                <a:gd name="T21" fmla="*/ 63 h 70"/>
                <a:gd name="T22" fmla="*/ 26 w 93"/>
                <a:gd name="T23" fmla="*/ 69 h 70"/>
                <a:gd name="T24" fmla="*/ 38 w 93"/>
                <a:gd name="T25" fmla="*/ 69 h 70"/>
                <a:gd name="T26" fmla="*/ 63 w 93"/>
                <a:gd name="T27" fmla="*/ 66 h 70"/>
                <a:gd name="T28" fmla="*/ 63 w 93"/>
                <a:gd name="T29" fmla="*/ 66 h 70"/>
                <a:gd name="T30" fmla="*/ 78 w 93"/>
                <a:gd name="T31" fmla="*/ 60 h 70"/>
                <a:gd name="T32" fmla="*/ 86 w 93"/>
                <a:gd name="T33" fmla="*/ 52 h 70"/>
                <a:gd name="T34" fmla="*/ 92 w 93"/>
                <a:gd name="T35" fmla="*/ 40 h 70"/>
                <a:gd name="T36" fmla="*/ 92 w 93"/>
                <a:gd name="T37" fmla="*/ 29 h 70"/>
                <a:gd name="T38" fmla="*/ 92 w 93"/>
                <a:gd name="T39" fmla="*/ 29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6"/>
                  </a:lnTo>
                  <a:lnTo>
                    <a:pt x="26" y="6"/>
                  </a:lnTo>
                  <a:lnTo>
                    <a:pt x="26" y="6"/>
                  </a:lnTo>
                  <a:lnTo>
                    <a:pt x="15" y="9"/>
                  </a:lnTo>
                  <a:lnTo>
                    <a:pt x="6" y="17"/>
                  </a:lnTo>
                  <a:lnTo>
                    <a:pt x="0" y="29"/>
                  </a:lnTo>
                  <a:lnTo>
                    <a:pt x="0" y="43"/>
                  </a:lnTo>
                  <a:lnTo>
                    <a:pt x="0" y="43"/>
                  </a:lnTo>
                  <a:lnTo>
                    <a:pt x="6" y="55"/>
                  </a:lnTo>
                  <a:lnTo>
                    <a:pt x="15" y="63"/>
                  </a:lnTo>
                  <a:lnTo>
                    <a:pt x="26" y="69"/>
                  </a:lnTo>
                  <a:lnTo>
                    <a:pt x="38" y="69"/>
                  </a:lnTo>
                  <a:lnTo>
                    <a:pt x="63" y="66"/>
                  </a:lnTo>
                  <a:lnTo>
                    <a:pt x="63" y="66"/>
                  </a:lnTo>
                  <a:lnTo>
                    <a:pt x="78" y="60"/>
                  </a:lnTo>
                  <a:lnTo>
                    <a:pt x="86" y="52"/>
                  </a:lnTo>
                  <a:lnTo>
                    <a:pt x="92" y="40"/>
                  </a:lnTo>
                  <a:lnTo>
                    <a:pt x="92" y="29"/>
                  </a:lnTo>
                  <a:lnTo>
                    <a:pt x="92" y="29"/>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10"/>
            <p:cNvSpPr>
              <a:spLocks noChangeArrowheads="1"/>
            </p:cNvSpPr>
            <p:nvPr/>
          </p:nvSpPr>
          <p:spPr bwMode="auto">
            <a:xfrm>
              <a:off x="1128713" y="2740025"/>
              <a:ext cx="33337" cy="25400"/>
            </a:xfrm>
            <a:custGeom>
              <a:avLst/>
              <a:gdLst>
                <a:gd name="T0" fmla="*/ 54 w 92"/>
                <a:gd name="T1" fmla="*/ 0 h 70"/>
                <a:gd name="T2" fmla="*/ 28 w 92"/>
                <a:gd name="T3" fmla="*/ 3 h 70"/>
                <a:gd name="T4" fmla="*/ 28 w 92"/>
                <a:gd name="T5" fmla="*/ 3 h 70"/>
                <a:gd name="T6" fmla="*/ 28 w 92"/>
                <a:gd name="T7" fmla="*/ 3 h 70"/>
                <a:gd name="T8" fmla="*/ 17 w 92"/>
                <a:gd name="T9" fmla="*/ 6 h 70"/>
                <a:gd name="T10" fmla="*/ 5 w 92"/>
                <a:gd name="T11" fmla="*/ 14 h 70"/>
                <a:gd name="T12" fmla="*/ 0 w 92"/>
                <a:gd name="T13" fmla="*/ 26 h 70"/>
                <a:gd name="T14" fmla="*/ 0 w 92"/>
                <a:gd name="T15" fmla="*/ 40 h 70"/>
                <a:gd name="T16" fmla="*/ 0 w 92"/>
                <a:gd name="T17" fmla="*/ 40 h 70"/>
                <a:gd name="T18" fmla="*/ 2 w 92"/>
                <a:gd name="T19" fmla="*/ 51 h 70"/>
                <a:gd name="T20" fmla="*/ 11 w 92"/>
                <a:gd name="T21" fmla="*/ 60 h 70"/>
                <a:gd name="T22" fmla="*/ 23 w 92"/>
                <a:gd name="T23" fmla="*/ 66 h 70"/>
                <a:gd name="T24" fmla="*/ 37 w 92"/>
                <a:gd name="T25" fmla="*/ 69 h 70"/>
                <a:gd name="T26" fmla="*/ 63 w 92"/>
                <a:gd name="T27" fmla="*/ 66 h 70"/>
                <a:gd name="T28" fmla="*/ 63 w 92"/>
                <a:gd name="T29" fmla="*/ 66 h 70"/>
                <a:gd name="T30" fmla="*/ 74 w 92"/>
                <a:gd name="T31" fmla="*/ 60 h 70"/>
                <a:gd name="T32" fmla="*/ 83 w 92"/>
                <a:gd name="T33" fmla="*/ 54 h 70"/>
                <a:gd name="T34" fmla="*/ 91 w 92"/>
                <a:gd name="T35" fmla="*/ 43 h 70"/>
                <a:gd name="T36" fmla="*/ 91 w 92"/>
                <a:gd name="T37" fmla="*/ 29 h 70"/>
                <a:gd name="T38" fmla="*/ 91 w 92"/>
                <a:gd name="T39" fmla="*/ 29 h 70"/>
                <a:gd name="T40" fmla="*/ 89 w 92"/>
                <a:gd name="T41" fmla="*/ 17 h 70"/>
                <a:gd name="T42" fmla="*/ 80 w 92"/>
                <a:gd name="T43" fmla="*/ 9 h 70"/>
                <a:gd name="T44" fmla="*/ 68 w 92"/>
                <a:gd name="T45" fmla="*/ 0 h 70"/>
                <a:gd name="T46" fmla="*/ 54 w 92"/>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70">
                  <a:moveTo>
                    <a:pt x="54" y="0"/>
                  </a:moveTo>
                  <a:lnTo>
                    <a:pt x="28" y="3"/>
                  </a:lnTo>
                  <a:lnTo>
                    <a:pt x="28" y="3"/>
                  </a:lnTo>
                  <a:lnTo>
                    <a:pt x="28" y="3"/>
                  </a:lnTo>
                  <a:lnTo>
                    <a:pt x="17" y="6"/>
                  </a:lnTo>
                  <a:lnTo>
                    <a:pt x="5" y="14"/>
                  </a:lnTo>
                  <a:lnTo>
                    <a:pt x="0" y="26"/>
                  </a:lnTo>
                  <a:lnTo>
                    <a:pt x="0" y="40"/>
                  </a:lnTo>
                  <a:lnTo>
                    <a:pt x="0" y="40"/>
                  </a:lnTo>
                  <a:lnTo>
                    <a:pt x="2" y="51"/>
                  </a:lnTo>
                  <a:lnTo>
                    <a:pt x="11" y="60"/>
                  </a:lnTo>
                  <a:lnTo>
                    <a:pt x="23" y="66"/>
                  </a:lnTo>
                  <a:lnTo>
                    <a:pt x="37" y="69"/>
                  </a:lnTo>
                  <a:lnTo>
                    <a:pt x="63" y="66"/>
                  </a:lnTo>
                  <a:lnTo>
                    <a:pt x="63" y="66"/>
                  </a:lnTo>
                  <a:lnTo>
                    <a:pt x="74" y="60"/>
                  </a:lnTo>
                  <a:lnTo>
                    <a:pt x="83" y="54"/>
                  </a:lnTo>
                  <a:lnTo>
                    <a:pt x="91" y="43"/>
                  </a:lnTo>
                  <a:lnTo>
                    <a:pt x="91" y="29"/>
                  </a:lnTo>
                  <a:lnTo>
                    <a:pt x="91" y="29"/>
                  </a:lnTo>
                  <a:lnTo>
                    <a:pt x="89" y="17"/>
                  </a:lnTo>
                  <a:lnTo>
                    <a:pt x="80" y="9"/>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11"/>
            <p:cNvSpPr>
              <a:spLocks noChangeArrowheads="1"/>
            </p:cNvSpPr>
            <p:nvPr/>
          </p:nvSpPr>
          <p:spPr bwMode="auto">
            <a:xfrm>
              <a:off x="1058863" y="2744788"/>
              <a:ext cx="34925" cy="25400"/>
            </a:xfrm>
            <a:custGeom>
              <a:avLst/>
              <a:gdLst>
                <a:gd name="T0" fmla="*/ 37 w 96"/>
                <a:gd name="T1" fmla="*/ 69 h 70"/>
                <a:gd name="T2" fmla="*/ 63 w 96"/>
                <a:gd name="T3" fmla="*/ 66 h 70"/>
                <a:gd name="T4" fmla="*/ 63 w 96"/>
                <a:gd name="T5" fmla="*/ 66 h 70"/>
                <a:gd name="T6" fmla="*/ 74 w 96"/>
                <a:gd name="T7" fmla="*/ 63 h 70"/>
                <a:gd name="T8" fmla="*/ 86 w 96"/>
                <a:gd name="T9" fmla="*/ 58 h 70"/>
                <a:gd name="T10" fmla="*/ 92 w 96"/>
                <a:gd name="T11" fmla="*/ 46 h 70"/>
                <a:gd name="T12" fmla="*/ 95 w 96"/>
                <a:gd name="T13" fmla="*/ 32 h 70"/>
                <a:gd name="T14" fmla="*/ 95 w 96"/>
                <a:gd name="T15" fmla="*/ 32 h 70"/>
                <a:gd name="T16" fmla="*/ 92 w 96"/>
                <a:gd name="T17" fmla="*/ 20 h 70"/>
                <a:gd name="T18" fmla="*/ 83 w 96"/>
                <a:gd name="T19" fmla="*/ 9 h 70"/>
                <a:gd name="T20" fmla="*/ 71 w 96"/>
                <a:gd name="T21" fmla="*/ 3 h 70"/>
                <a:gd name="T22" fmla="*/ 60 w 96"/>
                <a:gd name="T23" fmla="*/ 0 h 70"/>
                <a:gd name="T24" fmla="*/ 32 w 96"/>
                <a:gd name="T25" fmla="*/ 3 h 70"/>
                <a:gd name="T26" fmla="*/ 32 w 96"/>
                <a:gd name="T27" fmla="*/ 3 h 70"/>
                <a:gd name="T28" fmla="*/ 32 w 96"/>
                <a:gd name="T29" fmla="*/ 3 h 70"/>
                <a:gd name="T30" fmla="*/ 20 w 96"/>
                <a:gd name="T31" fmla="*/ 6 h 70"/>
                <a:gd name="T32" fmla="*/ 8 w 96"/>
                <a:gd name="T33" fmla="*/ 12 h 70"/>
                <a:gd name="T34" fmla="*/ 3 w 96"/>
                <a:gd name="T35" fmla="*/ 23 h 70"/>
                <a:gd name="T36" fmla="*/ 0 w 96"/>
                <a:gd name="T37" fmla="*/ 37 h 70"/>
                <a:gd name="T38" fmla="*/ 0 w 96"/>
                <a:gd name="T39" fmla="*/ 37 h 70"/>
                <a:gd name="T40" fmla="*/ 3 w 96"/>
                <a:gd name="T41" fmla="*/ 49 h 70"/>
                <a:gd name="T42" fmla="*/ 11 w 96"/>
                <a:gd name="T43" fmla="*/ 61 h 70"/>
                <a:gd name="T44" fmla="*/ 23 w 96"/>
                <a:gd name="T45" fmla="*/ 66 h 70"/>
                <a:gd name="T46" fmla="*/ 37 w 96"/>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37" y="69"/>
                  </a:moveTo>
                  <a:lnTo>
                    <a:pt x="63" y="66"/>
                  </a:lnTo>
                  <a:lnTo>
                    <a:pt x="63" y="66"/>
                  </a:lnTo>
                  <a:lnTo>
                    <a:pt x="74" y="63"/>
                  </a:lnTo>
                  <a:lnTo>
                    <a:pt x="86" y="58"/>
                  </a:lnTo>
                  <a:lnTo>
                    <a:pt x="92" y="46"/>
                  </a:lnTo>
                  <a:lnTo>
                    <a:pt x="95" y="32"/>
                  </a:lnTo>
                  <a:lnTo>
                    <a:pt x="95" y="32"/>
                  </a:lnTo>
                  <a:lnTo>
                    <a:pt x="92" y="20"/>
                  </a:lnTo>
                  <a:lnTo>
                    <a:pt x="83" y="9"/>
                  </a:lnTo>
                  <a:lnTo>
                    <a:pt x="71" y="3"/>
                  </a:lnTo>
                  <a:lnTo>
                    <a:pt x="60" y="0"/>
                  </a:lnTo>
                  <a:lnTo>
                    <a:pt x="32" y="3"/>
                  </a:lnTo>
                  <a:lnTo>
                    <a:pt x="32" y="3"/>
                  </a:lnTo>
                  <a:lnTo>
                    <a:pt x="32" y="3"/>
                  </a:lnTo>
                  <a:lnTo>
                    <a:pt x="20" y="6"/>
                  </a:lnTo>
                  <a:lnTo>
                    <a:pt x="8" y="12"/>
                  </a:lnTo>
                  <a:lnTo>
                    <a:pt x="3" y="23"/>
                  </a:lnTo>
                  <a:lnTo>
                    <a:pt x="0" y="37"/>
                  </a:lnTo>
                  <a:lnTo>
                    <a:pt x="0" y="37"/>
                  </a:lnTo>
                  <a:lnTo>
                    <a:pt x="3" y="49"/>
                  </a:lnTo>
                  <a:lnTo>
                    <a:pt x="11" y="61"/>
                  </a:lnTo>
                  <a:lnTo>
                    <a:pt x="23" y="66"/>
                  </a:lnTo>
                  <a:lnTo>
                    <a:pt x="37"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12"/>
            <p:cNvSpPr>
              <a:spLocks noChangeArrowheads="1"/>
            </p:cNvSpPr>
            <p:nvPr/>
          </p:nvSpPr>
          <p:spPr bwMode="auto">
            <a:xfrm>
              <a:off x="990600" y="2747963"/>
              <a:ext cx="33338" cy="23812"/>
            </a:xfrm>
            <a:custGeom>
              <a:avLst/>
              <a:gdLst>
                <a:gd name="T0" fmla="*/ 32 w 93"/>
                <a:gd name="T1" fmla="*/ 66 h 67"/>
                <a:gd name="T2" fmla="*/ 60 w 93"/>
                <a:gd name="T3" fmla="*/ 66 h 67"/>
                <a:gd name="T4" fmla="*/ 60 w 93"/>
                <a:gd name="T5" fmla="*/ 66 h 67"/>
                <a:gd name="T6" fmla="*/ 72 w 93"/>
                <a:gd name="T7" fmla="*/ 63 h 67"/>
                <a:gd name="T8" fmla="*/ 83 w 93"/>
                <a:gd name="T9" fmla="*/ 57 h 67"/>
                <a:gd name="T10" fmla="*/ 92 w 93"/>
                <a:gd name="T11" fmla="*/ 46 h 67"/>
                <a:gd name="T12" fmla="*/ 92 w 93"/>
                <a:gd name="T13" fmla="*/ 34 h 67"/>
                <a:gd name="T14" fmla="*/ 92 w 93"/>
                <a:gd name="T15" fmla="*/ 34 h 67"/>
                <a:gd name="T16" fmla="*/ 92 w 93"/>
                <a:gd name="T17" fmla="*/ 20 h 67"/>
                <a:gd name="T18" fmla="*/ 83 w 93"/>
                <a:gd name="T19" fmla="*/ 9 h 67"/>
                <a:gd name="T20" fmla="*/ 72 w 93"/>
                <a:gd name="T21" fmla="*/ 3 h 67"/>
                <a:gd name="T22" fmla="*/ 60 w 93"/>
                <a:gd name="T23" fmla="*/ 0 h 67"/>
                <a:gd name="T24" fmla="*/ 60 w 93"/>
                <a:gd name="T25" fmla="*/ 0 h 67"/>
                <a:gd name="T26" fmla="*/ 32 w 93"/>
                <a:gd name="T27" fmla="*/ 0 h 67"/>
                <a:gd name="T28" fmla="*/ 32 w 93"/>
                <a:gd name="T29" fmla="*/ 0 h 67"/>
                <a:gd name="T30" fmla="*/ 32 w 93"/>
                <a:gd name="T31" fmla="*/ 0 h 67"/>
                <a:gd name="T32" fmla="*/ 32 w 93"/>
                <a:gd name="T33" fmla="*/ 0 h 67"/>
                <a:gd name="T34" fmla="*/ 20 w 93"/>
                <a:gd name="T35" fmla="*/ 3 h 67"/>
                <a:gd name="T36" fmla="*/ 9 w 93"/>
                <a:gd name="T37" fmla="*/ 9 h 67"/>
                <a:gd name="T38" fmla="*/ 0 w 93"/>
                <a:gd name="T39" fmla="*/ 20 h 67"/>
                <a:gd name="T40" fmla="*/ 0 w 93"/>
                <a:gd name="T41" fmla="*/ 34 h 67"/>
                <a:gd name="T42" fmla="*/ 0 w 93"/>
                <a:gd name="T43" fmla="*/ 34 h 67"/>
                <a:gd name="T44" fmla="*/ 3 w 93"/>
                <a:gd name="T45" fmla="*/ 46 h 67"/>
                <a:gd name="T46" fmla="*/ 9 w 93"/>
                <a:gd name="T47" fmla="*/ 57 h 67"/>
                <a:gd name="T48" fmla="*/ 20 w 93"/>
                <a:gd name="T49" fmla="*/ 63 h 67"/>
                <a:gd name="T50" fmla="*/ 32 w 93"/>
                <a:gd name="T5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67">
                  <a:moveTo>
                    <a:pt x="32" y="66"/>
                  </a:moveTo>
                  <a:lnTo>
                    <a:pt x="60" y="66"/>
                  </a:lnTo>
                  <a:lnTo>
                    <a:pt x="60" y="66"/>
                  </a:lnTo>
                  <a:lnTo>
                    <a:pt x="72" y="63"/>
                  </a:lnTo>
                  <a:lnTo>
                    <a:pt x="83" y="57"/>
                  </a:lnTo>
                  <a:lnTo>
                    <a:pt x="92" y="46"/>
                  </a:lnTo>
                  <a:lnTo>
                    <a:pt x="92" y="34"/>
                  </a:lnTo>
                  <a:lnTo>
                    <a:pt x="92" y="34"/>
                  </a:lnTo>
                  <a:lnTo>
                    <a:pt x="92" y="20"/>
                  </a:lnTo>
                  <a:lnTo>
                    <a:pt x="83" y="9"/>
                  </a:lnTo>
                  <a:lnTo>
                    <a:pt x="72" y="3"/>
                  </a:lnTo>
                  <a:lnTo>
                    <a:pt x="60" y="0"/>
                  </a:lnTo>
                  <a:lnTo>
                    <a:pt x="60" y="0"/>
                  </a:lnTo>
                  <a:lnTo>
                    <a:pt x="32" y="0"/>
                  </a:lnTo>
                  <a:lnTo>
                    <a:pt x="32" y="0"/>
                  </a:lnTo>
                  <a:lnTo>
                    <a:pt x="32" y="0"/>
                  </a:lnTo>
                  <a:lnTo>
                    <a:pt x="32" y="0"/>
                  </a:lnTo>
                  <a:lnTo>
                    <a:pt x="20" y="3"/>
                  </a:lnTo>
                  <a:lnTo>
                    <a:pt x="9" y="9"/>
                  </a:lnTo>
                  <a:lnTo>
                    <a:pt x="0" y="20"/>
                  </a:lnTo>
                  <a:lnTo>
                    <a:pt x="0" y="34"/>
                  </a:lnTo>
                  <a:lnTo>
                    <a:pt x="0" y="34"/>
                  </a:lnTo>
                  <a:lnTo>
                    <a:pt x="3" y="46"/>
                  </a:lnTo>
                  <a:lnTo>
                    <a:pt x="9" y="57"/>
                  </a:lnTo>
                  <a:lnTo>
                    <a:pt x="20" y="63"/>
                  </a:lnTo>
                  <a:lnTo>
                    <a:pt x="32"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7" name="Freeform 13"/>
            <p:cNvSpPr>
              <a:spLocks noChangeArrowheads="1"/>
            </p:cNvSpPr>
            <p:nvPr/>
          </p:nvSpPr>
          <p:spPr bwMode="auto">
            <a:xfrm>
              <a:off x="919163" y="2744788"/>
              <a:ext cx="34925" cy="25400"/>
            </a:xfrm>
            <a:custGeom>
              <a:avLst/>
              <a:gdLst>
                <a:gd name="T0" fmla="*/ 63 w 96"/>
                <a:gd name="T1" fmla="*/ 3 h 70"/>
                <a:gd name="T2" fmla="*/ 35 w 96"/>
                <a:gd name="T3" fmla="*/ 0 h 70"/>
                <a:gd name="T4" fmla="*/ 35 w 96"/>
                <a:gd name="T5" fmla="*/ 0 h 70"/>
                <a:gd name="T6" fmla="*/ 23 w 96"/>
                <a:gd name="T7" fmla="*/ 3 h 70"/>
                <a:gd name="T8" fmla="*/ 12 w 96"/>
                <a:gd name="T9" fmla="*/ 9 h 70"/>
                <a:gd name="T10" fmla="*/ 3 w 96"/>
                <a:gd name="T11" fmla="*/ 20 h 70"/>
                <a:gd name="T12" fmla="*/ 0 w 96"/>
                <a:gd name="T13" fmla="*/ 32 h 70"/>
                <a:gd name="T14" fmla="*/ 0 w 96"/>
                <a:gd name="T15" fmla="*/ 32 h 70"/>
                <a:gd name="T16" fmla="*/ 3 w 96"/>
                <a:gd name="T17" fmla="*/ 46 h 70"/>
                <a:gd name="T18" fmla="*/ 9 w 96"/>
                <a:gd name="T19" fmla="*/ 58 h 70"/>
                <a:gd name="T20" fmla="*/ 20 w 96"/>
                <a:gd name="T21" fmla="*/ 63 h 70"/>
                <a:gd name="T22" fmla="*/ 32 w 96"/>
                <a:gd name="T23" fmla="*/ 66 h 70"/>
                <a:gd name="T24" fmla="*/ 60 w 96"/>
                <a:gd name="T25" fmla="*/ 69 h 70"/>
                <a:gd name="T26" fmla="*/ 60 w 96"/>
                <a:gd name="T27" fmla="*/ 69 h 70"/>
                <a:gd name="T28" fmla="*/ 60 w 96"/>
                <a:gd name="T29" fmla="*/ 69 h 70"/>
                <a:gd name="T30" fmla="*/ 72 w 96"/>
                <a:gd name="T31" fmla="*/ 66 h 70"/>
                <a:gd name="T32" fmla="*/ 83 w 96"/>
                <a:gd name="T33" fmla="*/ 61 h 70"/>
                <a:gd name="T34" fmla="*/ 92 w 96"/>
                <a:gd name="T35" fmla="*/ 49 h 70"/>
                <a:gd name="T36" fmla="*/ 95 w 96"/>
                <a:gd name="T37" fmla="*/ 37 h 70"/>
                <a:gd name="T38" fmla="*/ 95 w 96"/>
                <a:gd name="T39" fmla="*/ 37 h 70"/>
                <a:gd name="T40" fmla="*/ 92 w 96"/>
                <a:gd name="T41" fmla="*/ 23 h 70"/>
                <a:gd name="T42" fmla="*/ 86 w 96"/>
                <a:gd name="T43" fmla="*/ 12 h 70"/>
                <a:gd name="T44" fmla="*/ 75 w 96"/>
                <a:gd name="T45" fmla="*/ 6 h 70"/>
                <a:gd name="T46" fmla="*/ 63 w 9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63" y="3"/>
                  </a:moveTo>
                  <a:lnTo>
                    <a:pt x="35" y="0"/>
                  </a:lnTo>
                  <a:lnTo>
                    <a:pt x="35" y="0"/>
                  </a:lnTo>
                  <a:lnTo>
                    <a:pt x="23" y="3"/>
                  </a:lnTo>
                  <a:lnTo>
                    <a:pt x="12" y="9"/>
                  </a:lnTo>
                  <a:lnTo>
                    <a:pt x="3" y="20"/>
                  </a:lnTo>
                  <a:lnTo>
                    <a:pt x="0" y="32"/>
                  </a:lnTo>
                  <a:lnTo>
                    <a:pt x="0" y="32"/>
                  </a:lnTo>
                  <a:lnTo>
                    <a:pt x="3" y="46"/>
                  </a:lnTo>
                  <a:lnTo>
                    <a:pt x="9" y="58"/>
                  </a:lnTo>
                  <a:lnTo>
                    <a:pt x="20" y="63"/>
                  </a:lnTo>
                  <a:lnTo>
                    <a:pt x="32" y="66"/>
                  </a:lnTo>
                  <a:lnTo>
                    <a:pt x="60" y="69"/>
                  </a:lnTo>
                  <a:lnTo>
                    <a:pt x="60" y="69"/>
                  </a:lnTo>
                  <a:lnTo>
                    <a:pt x="60" y="69"/>
                  </a:lnTo>
                  <a:lnTo>
                    <a:pt x="72" y="66"/>
                  </a:lnTo>
                  <a:lnTo>
                    <a:pt x="83" y="61"/>
                  </a:lnTo>
                  <a:lnTo>
                    <a:pt x="92" y="49"/>
                  </a:lnTo>
                  <a:lnTo>
                    <a:pt x="95" y="37"/>
                  </a:lnTo>
                  <a:lnTo>
                    <a:pt x="95" y="37"/>
                  </a:lnTo>
                  <a:lnTo>
                    <a:pt x="92" y="23"/>
                  </a:lnTo>
                  <a:lnTo>
                    <a:pt x="86" y="12"/>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8" name="Freeform 14"/>
            <p:cNvSpPr>
              <a:spLocks noChangeArrowheads="1"/>
            </p:cNvSpPr>
            <p:nvPr/>
          </p:nvSpPr>
          <p:spPr bwMode="auto">
            <a:xfrm>
              <a:off x="850900" y="2740025"/>
              <a:ext cx="33338" cy="25400"/>
            </a:xfrm>
            <a:custGeom>
              <a:avLst/>
              <a:gdLst>
                <a:gd name="T0" fmla="*/ 63 w 93"/>
                <a:gd name="T1" fmla="*/ 3 h 70"/>
                <a:gd name="T2" fmla="*/ 38 w 93"/>
                <a:gd name="T3" fmla="*/ 0 h 70"/>
                <a:gd name="T4" fmla="*/ 38 w 93"/>
                <a:gd name="T5" fmla="*/ 0 h 70"/>
                <a:gd name="T6" fmla="*/ 23 w 93"/>
                <a:gd name="T7" fmla="*/ 3 h 70"/>
                <a:gd name="T8" fmla="*/ 12 w 93"/>
                <a:gd name="T9" fmla="*/ 9 h 70"/>
                <a:gd name="T10" fmla="*/ 3 w 93"/>
                <a:gd name="T11" fmla="*/ 17 h 70"/>
                <a:gd name="T12" fmla="*/ 0 w 93"/>
                <a:gd name="T13" fmla="*/ 29 h 70"/>
                <a:gd name="T14" fmla="*/ 0 w 93"/>
                <a:gd name="T15" fmla="*/ 29 h 70"/>
                <a:gd name="T16" fmla="*/ 3 w 93"/>
                <a:gd name="T17" fmla="*/ 43 h 70"/>
                <a:gd name="T18" fmla="*/ 9 w 93"/>
                <a:gd name="T19" fmla="*/ 54 h 70"/>
                <a:gd name="T20" fmla="*/ 18 w 93"/>
                <a:gd name="T21" fmla="*/ 63 h 70"/>
                <a:gd name="T22" fmla="*/ 29 w 93"/>
                <a:gd name="T23" fmla="*/ 66 h 70"/>
                <a:gd name="T24" fmla="*/ 58 w 93"/>
                <a:gd name="T25" fmla="*/ 69 h 70"/>
                <a:gd name="T26" fmla="*/ 58 w 93"/>
                <a:gd name="T27" fmla="*/ 69 h 70"/>
                <a:gd name="T28" fmla="*/ 58 w 93"/>
                <a:gd name="T29" fmla="*/ 69 h 70"/>
                <a:gd name="T30" fmla="*/ 69 w 93"/>
                <a:gd name="T31" fmla="*/ 66 h 70"/>
                <a:gd name="T32" fmla="*/ 81 w 93"/>
                <a:gd name="T33" fmla="*/ 60 h 70"/>
                <a:gd name="T34" fmla="*/ 89 w 93"/>
                <a:gd name="T35" fmla="*/ 51 h 70"/>
                <a:gd name="T36" fmla="*/ 92 w 93"/>
                <a:gd name="T37" fmla="*/ 40 h 70"/>
                <a:gd name="T38" fmla="*/ 92 w 93"/>
                <a:gd name="T39" fmla="*/ 40 h 70"/>
                <a:gd name="T40" fmla="*/ 92 w 93"/>
                <a:gd name="T41" fmla="*/ 26 h 70"/>
                <a:gd name="T42" fmla="*/ 86 w 93"/>
                <a:gd name="T43" fmla="*/ 14 h 70"/>
                <a:gd name="T44" fmla="*/ 75 w 93"/>
                <a:gd name="T45" fmla="*/ 6 h 70"/>
                <a:gd name="T46" fmla="*/ 63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3" y="3"/>
                  </a:moveTo>
                  <a:lnTo>
                    <a:pt x="38" y="0"/>
                  </a:lnTo>
                  <a:lnTo>
                    <a:pt x="38" y="0"/>
                  </a:lnTo>
                  <a:lnTo>
                    <a:pt x="23" y="3"/>
                  </a:lnTo>
                  <a:lnTo>
                    <a:pt x="12" y="9"/>
                  </a:lnTo>
                  <a:lnTo>
                    <a:pt x="3" y="17"/>
                  </a:lnTo>
                  <a:lnTo>
                    <a:pt x="0" y="29"/>
                  </a:lnTo>
                  <a:lnTo>
                    <a:pt x="0" y="29"/>
                  </a:lnTo>
                  <a:lnTo>
                    <a:pt x="3" y="43"/>
                  </a:lnTo>
                  <a:lnTo>
                    <a:pt x="9" y="54"/>
                  </a:lnTo>
                  <a:lnTo>
                    <a:pt x="18" y="63"/>
                  </a:lnTo>
                  <a:lnTo>
                    <a:pt x="29" y="66"/>
                  </a:lnTo>
                  <a:lnTo>
                    <a:pt x="58" y="69"/>
                  </a:lnTo>
                  <a:lnTo>
                    <a:pt x="58" y="69"/>
                  </a:lnTo>
                  <a:lnTo>
                    <a:pt x="58" y="69"/>
                  </a:lnTo>
                  <a:lnTo>
                    <a:pt x="69" y="66"/>
                  </a:lnTo>
                  <a:lnTo>
                    <a:pt x="81" y="60"/>
                  </a:lnTo>
                  <a:lnTo>
                    <a:pt x="89" y="51"/>
                  </a:lnTo>
                  <a:lnTo>
                    <a:pt x="92" y="40"/>
                  </a:lnTo>
                  <a:lnTo>
                    <a:pt x="92" y="40"/>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9" name="Freeform 15"/>
            <p:cNvSpPr>
              <a:spLocks noChangeArrowheads="1"/>
            </p:cNvSpPr>
            <p:nvPr/>
          </p:nvSpPr>
          <p:spPr bwMode="auto">
            <a:xfrm>
              <a:off x="781050" y="2730500"/>
              <a:ext cx="33338" cy="25400"/>
            </a:xfrm>
            <a:custGeom>
              <a:avLst/>
              <a:gdLst>
                <a:gd name="T0" fmla="*/ 66 w 93"/>
                <a:gd name="T1" fmla="*/ 6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9 h 70"/>
                <a:gd name="T14" fmla="*/ 0 w 93"/>
                <a:gd name="T15" fmla="*/ 29 h 70"/>
                <a:gd name="T16" fmla="*/ 3 w 93"/>
                <a:gd name="T17" fmla="*/ 40 h 70"/>
                <a:gd name="T18" fmla="*/ 6 w 93"/>
                <a:gd name="T19" fmla="*/ 52 h 70"/>
                <a:gd name="T20" fmla="*/ 15 w 93"/>
                <a:gd name="T21" fmla="*/ 60 h 70"/>
                <a:gd name="T22" fmla="*/ 29 w 93"/>
                <a:gd name="T23" fmla="*/ 66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5 h 70"/>
                <a:gd name="T36" fmla="*/ 92 w 93"/>
                <a:gd name="T37" fmla="*/ 43 h 70"/>
                <a:gd name="T38" fmla="*/ 92 w 93"/>
                <a:gd name="T39" fmla="*/ 43 h 70"/>
                <a:gd name="T40" fmla="*/ 92 w 93"/>
                <a:gd name="T41" fmla="*/ 29 h 70"/>
                <a:gd name="T42" fmla="*/ 87 w 93"/>
                <a:gd name="T43" fmla="*/ 17 h 70"/>
                <a:gd name="T44" fmla="*/ 78 w 93"/>
                <a:gd name="T45" fmla="*/ 9 h 70"/>
                <a:gd name="T46" fmla="*/ 66 w 93"/>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6"/>
                  </a:moveTo>
                  <a:lnTo>
                    <a:pt x="38" y="0"/>
                  </a:lnTo>
                  <a:lnTo>
                    <a:pt x="38" y="0"/>
                  </a:lnTo>
                  <a:lnTo>
                    <a:pt x="26" y="0"/>
                  </a:lnTo>
                  <a:lnTo>
                    <a:pt x="15" y="6"/>
                  </a:lnTo>
                  <a:lnTo>
                    <a:pt x="6" y="14"/>
                  </a:lnTo>
                  <a:lnTo>
                    <a:pt x="0" y="29"/>
                  </a:lnTo>
                  <a:lnTo>
                    <a:pt x="0" y="29"/>
                  </a:lnTo>
                  <a:lnTo>
                    <a:pt x="3" y="40"/>
                  </a:lnTo>
                  <a:lnTo>
                    <a:pt x="6" y="52"/>
                  </a:lnTo>
                  <a:lnTo>
                    <a:pt x="15" y="60"/>
                  </a:lnTo>
                  <a:lnTo>
                    <a:pt x="29" y="66"/>
                  </a:lnTo>
                  <a:lnTo>
                    <a:pt x="55" y="69"/>
                  </a:lnTo>
                  <a:lnTo>
                    <a:pt x="55" y="69"/>
                  </a:lnTo>
                  <a:lnTo>
                    <a:pt x="55" y="69"/>
                  </a:lnTo>
                  <a:lnTo>
                    <a:pt x="66" y="69"/>
                  </a:lnTo>
                  <a:lnTo>
                    <a:pt x="78" y="63"/>
                  </a:lnTo>
                  <a:lnTo>
                    <a:pt x="87" y="55"/>
                  </a:lnTo>
                  <a:lnTo>
                    <a:pt x="92" y="43"/>
                  </a:lnTo>
                  <a:lnTo>
                    <a:pt x="92" y="43"/>
                  </a:lnTo>
                  <a:lnTo>
                    <a:pt x="92" y="29"/>
                  </a:lnTo>
                  <a:lnTo>
                    <a:pt x="87" y="17"/>
                  </a:lnTo>
                  <a:lnTo>
                    <a:pt x="78" y="9"/>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Freeform 16"/>
            <p:cNvSpPr>
              <a:spLocks noChangeArrowheads="1"/>
            </p:cNvSpPr>
            <p:nvPr/>
          </p:nvSpPr>
          <p:spPr bwMode="auto">
            <a:xfrm>
              <a:off x="712788" y="2717800"/>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6 h 70"/>
                <a:gd name="T10" fmla="*/ 6 w 90"/>
                <a:gd name="T11" fmla="*/ 14 h 70"/>
                <a:gd name="T12" fmla="*/ 3 w 90"/>
                <a:gd name="T13" fmla="*/ 26 h 70"/>
                <a:gd name="T14" fmla="*/ 3 w 90"/>
                <a:gd name="T15" fmla="*/ 26 h 70"/>
                <a:gd name="T16" fmla="*/ 0 w 90"/>
                <a:gd name="T17" fmla="*/ 37 h 70"/>
                <a:gd name="T18" fmla="*/ 6 w 90"/>
                <a:gd name="T19" fmla="*/ 49 h 70"/>
                <a:gd name="T20" fmla="*/ 15 w 90"/>
                <a:gd name="T21" fmla="*/ 57 h 70"/>
                <a:gd name="T22" fmla="*/ 26 w 90"/>
                <a:gd name="T23" fmla="*/ 63 h 70"/>
                <a:gd name="T24" fmla="*/ 52 w 90"/>
                <a:gd name="T25" fmla="*/ 69 h 70"/>
                <a:gd name="T26" fmla="*/ 52 w 90"/>
                <a:gd name="T27" fmla="*/ 69 h 70"/>
                <a:gd name="T28" fmla="*/ 52 w 90"/>
                <a:gd name="T29" fmla="*/ 69 h 70"/>
                <a:gd name="T30" fmla="*/ 63 w 90"/>
                <a:gd name="T31" fmla="*/ 69 h 70"/>
                <a:gd name="T32" fmla="*/ 75 w 90"/>
                <a:gd name="T33" fmla="*/ 66 h 70"/>
                <a:gd name="T34" fmla="*/ 84 w 90"/>
                <a:gd name="T35" fmla="*/ 57 h 70"/>
                <a:gd name="T36" fmla="*/ 89 w 90"/>
                <a:gd name="T37" fmla="*/ 46 h 70"/>
                <a:gd name="T38" fmla="*/ 89 w 90"/>
                <a:gd name="T39" fmla="*/ 46 h 70"/>
                <a:gd name="T40" fmla="*/ 89 w 90"/>
                <a:gd name="T41" fmla="*/ 31 h 70"/>
                <a:gd name="T42" fmla="*/ 86 w 90"/>
                <a:gd name="T43" fmla="*/ 20 h 70"/>
                <a:gd name="T44" fmla="*/ 78 w 90"/>
                <a:gd name="T45" fmla="*/ 12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6"/>
                  </a:lnTo>
                  <a:lnTo>
                    <a:pt x="6" y="14"/>
                  </a:lnTo>
                  <a:lnTo>
                    <a:pt x="3" y="26"/>
                  </a:lnTo>
                  <a:lnTo>
                    <a:pt x="3" y="26"/>
                  </a:lnTo>
                  <a:lnTo>
                    <a:pt x="0" y="37"/>
                  </a:lnTo>
                  <a:lnTo>
                    <a:pt x="6" y="49"/>
                  </a:lnTo>
                  <a:lnTo>
                    <a:pt x="15" y="57"/>
                  </a:lnTo>
                  <a:lnTo>
                    <a:pt x="26" y="63"/>
                  </a:lnTo>
                  <a:lnTo>
                    <a:pt x="52" y="69"/>
                  </a:lnTo>
                  <a:lnTo>
                    <a:pt x="52" y="69"/>
                  </a:lnTo>
                  <a:lnTo>
                    <a:pt x="52" y="69"/>
                  </a:lnTo>
                  <a:lnTo>
                    <a:pt x="63" y="69"/>
                  </a:lnTo>
                  <a:lnTo>
                    <a:pt x="75" y="66"/>
                  </a:lnTo>
                  <a:lnTo>
                    <a:pt x="84" y="57"/>
                  </a:lnTo>
                  <a:lnTo>
                    <a:pt x="89" y="46"/>
                  </a:lnTo>
                  <a:lnTo>
                    <a:pt x="89" y="46"/>
                  </a:lnTo>
                  <a:lnTo>
                    <a:pt x="89" y="31"/>
                  </a:lnTo>
                  <a:lnTo>
                    <a:pt x="86" y="20"/>
                  </a:lnTo>
                  <a:lnTo>
                    <a:pt x="78" y="12"/>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1" name="Freeform 17"/>
            <p:cNvSpPr>
              <a:spLocks noChangeArrowheads="1"/>
            </p:cNvSpPr>
            <p:nvPr/>
          </p:nvSpPr>
          <p:spPr bwMode="auto">
            <a:xfrm>
              <a:off x="647700" y="2698750"/>
              <a:ext cx="31750" cy="25400"/>
            </a:xfrm>
            <a:custGeom>
              <a:avLst/>
              <a:gdLst>
                <a:gd name="T0" fmla="*/ 66 w 87"/>
                <a:gd name="T1" fmla="*/ 8 h 69"/>
                <a:gd name="T2" fmla="*/ 40 w 87"/>
                <a:gd name="T3" fmla="*/ 0 h 69"/>
                <a:gd name="T4" fmla="*/ 40 w 87"/>
                <a:gd name="T5" fmla="*/ 0 h 69"/>
                <a:gd name="T6" fmla="*/ 29 w 87"/>
                <a:gd name="T7" fmla="*/ 0 h 69"/>
                <a:gd name="T8" fmla="*/ 17 w 87"/>
                <a:gd name="T9" fmla="*/ 2 h 69"/>
                <a:gd name="T10" fmla="*/ 9 w 87"/>
                <a:gd name="T11" fmla="*/ 8 h 69"/>
                <a:gd name="T12" fmla="*/ 0 w 87"/>
                <a:gd name="T13" fmla="*/ 19 h 69"/>
                <a:gd name="T14" fmla="*/ 0 w 87"/>
                <a:gd name="T15" fmla="*/ 19 h 69"/>
                <a:gd name="T16" fmla="*/ 0 w 87"/>
                <a:gd name="T17" fmla="*/ 31 h 69"/>
                <a:gd name="T18" fmla="*/ 3 w 87"/>
                <a:gd name="T19" fmla="*/ 42 h 69"/>
                <a:gd name="T20" fmla="*/ 9 w 87"/>
                <a:gd name="T21" fmla="*/ 51 h 69"/>
                <a:gd name="T22" fmla="*/ 20 w 87"/>
                <a:gd name="T23" fmla="*/ 57 h 69"/>
                <a:gd name="T24" fmla="*/ 46 w 87"/>
                <a:gd name="T25" fmla="*/ 65 h 69"/>
                <a:gd name="T26" fmla="*/ 46 w 87"/>
                <a:gd name="T27" fmla="*/ 65 h 69"/>
                <a:gd name="T28" fmla="*/ 46 w 87"/>
                <a:gd name="T29" fmla="*/ 65 h 69"/>
                <a:gd name="T30" fmla="*/ 57 w 87"/>
                <a:gd name="T31" fmla="*/ 68 h 69"/>
                <a:gd name="T32" fmla="*/ 69 w 87"/>
                <a:gd name="T33" fmla="*/ 65 h 69"/>
                <a:gd name="T34" fmla="*/ 77 w 87"/>
                <a:gd name="T35" fmla="*/ 57 h 69"/>
                <a:gd name="T36" fmla="*/ 83 w 87"/>
                <a:gd name="T37" fmla="*/ 48 h 69"/>
                <a:gd name="T38" fmla="*/ 83 w 87"/>
                <a:gd name="T39" fmla="*/ 48 h 69"/>
                <a:gd name="T40" fmla="*/ 86 w 87"/>
                <a:gd name="T41" fmla="*/ 34 h 69"/>
                <a:gd name="T42" fmla="*/ 83 w 87"/>
                <a:gd name="T43" fmla="*/ 25 h 69"/>
                <a:gd name="T44" fmla="*/ 75 w 87"/>
                <a:gd name="T45" fmla="*/ 14 h 69"/>
                <a:gd name="T46" fmla="*/ 66 w 87"/>
                <a:gd name="T4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69">
                  <a:moveTo>
                    <a:pt x="66" y="8"/>
                  </a:moveTo>
                  <a:lnTo>
                    <a:pt x="40" y="0"/>
                  </a:lnTo>
                  <a:lnTo>
                    <a:pt x="40" y="0"/>
                  </a:lnTo>
                  <a:lnTo>
                    <a:pt x="29" y="0"/>
                  </a:lnTo>
                  <a:lnTo>
                    <a:pt x="17" y="2"/>
                  </a:lnTo>
                  <a:lnTo>
                    <a:pt x="9" y="8"/>
                  </a:lnTo>
                  <a:lnTo>
                    <a:pt x="0" y="19"/>
                  </a:lnTo>
                  <a:lnTo>
                    <a:pt x="0" y="19"/>
                  </a:lnTo>
                  <a:lnTo>
                    <a:pt x="0" y="31"/>
                  </a:lnTo>
                  <a:lnTo>
                    <a:pt x="3" y="42"/>
                  </a:lnTo>
                  <a:lnTo>
                    <a:pt x="9" y="51"/>
                  </a:lnTo>
                  <a:lnTo>
                    <a:pt x="20" y="57"/>
                  </a:lnTo>
                  <a:lnTo>
                    <a:pt x="46" y="65"/>
                  </a:lnTo>
                  <a:lnTo>
                    <a:pt x="46" y="65"/>
                  </a:lnTo>
                  <a:lnTo>
                    <a:pt x="46" y="65"/>
                  </a:lnTo>
                  <a:lnTo>
                    <a:pt x="57" y="68"/>
                  </a:lnTo>
                  <a:lnTo>
                    <a:pt x="69" y="65"/>
                  </a:lnTo>
                  <a:lnTo>
                    <a:pt x="77" y="57"/>
                  </a:lnTo>
                  <a:lnTo>
                    <a:pt x="83" y="48"/>
                  </a:lnTo>
                  <a:lnTo>
                    <a:pt x="83" y="48"/>
                  </a:lnTo>
                  <a:lnTo>
                    <a:pt x="86" y="34"/>
                  </a:lnTo>
                  <a:lnTo>
                    <a:pt x="83" y="25"/>
                  </a:lnTo>
                  <a:lnTo>
                    <a:pt x="75" y="14"/>
                  </a:lnTo>
                  <a:lnTo>
                    <a:pt x="66"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Freeform 18"/>
            <p:cNvSpPr>
              <a:spLocks noChangeArrowheads="1"/>
            </p:cNvSpPr>
            <p:nvPr/>
          </p:nvSpPr>
          <p:spPr bwMode="auto">
            <a:xfrm>
              <a:off x="584200" y="2671763"/>
              <a:ext cx="30163" cy="26987"/>
            </a:xfrm>
            <a:custGeom>
              <a:avLst/>
              <a:gdLst>
                <a:gd name="T0" fmla="*/ 66 w 85"/>
                <a:gd name="T1" fmla="*/ 17 h 73"/>
                <a:gd name="T2" fmla="*/ 44 w 85"/>
                <a:gd name="T3" fmla="*/ 6 h 73"/>
                <a:gd name="T4" fmla="*/ 44 w 85"/>
                <a:gd name="T5" fmla="*/ 6 h 73"/>
                <a:gd name="T6" fmla="*/ 32 w 85"/>
                <a:gd name="T7" fmla="*/ 0 h 73"/>
                <a:gd name="T8" fmla="*/ 21 w 85"/>
                <a:gd name="T9" fmla="*/ 3 h 73"/>
                <a:gd name="T10" fmla="*/ 12 w 85"/>
                <a:gd name="T11" fmla="*/ 9 h 73"/>
                <a:gd name="T12" fmla="*/ 6 w 85"/>
                <a:gd name="T13" fmla="*/ 17 h 73"/>
                <a:gd name="T14" fmla="*/ 6 w 85"/>
                <a:gd name="T15" fmla="*/ 17 h 73"/>
                <a:gd name="T16" fmla="*/ 0 w 85"/>
                <a:gd name="T17" fmla="*/ 29 h 73"/>
                <a:gd name="T18" fmla="*/ 3 w 85"/>
                <a:gd name="T19" fmla="*/ 40 h 73"/>
                <a:gd name="T20" fmla="*/ 9 w 85"/>
                <a:gd name="T21" fmla="*/ 49 h 73"/>
                <a:gd name="T22" fmla="*/ 18 w 85"/>
                <a:gd name="T23" fmla="*/ 57 h 73"/>
                <a:gd name="T24" fmla="*/ 41 w 85"/>
                <a:gd name="T25" fmla="*/ 69 h 73"/>
                <a:gd name="T26" fmla="*/ 41 w 85"/>
                <a:gd name="T27" fmla="*/ 69 h 73"/>
                <a:gd name="T28" fmla="*/ 41 w 85"/>
                <a:gd name="T29" fmla="*/ 69 h 73"/>
                <a:gd name="T30" fmla="*/ 52 w 85"/>
                <a:gd name="T31" fmla="*/ 72 h 73"/>
                <a:gd name="T32" fmla="*/ 64 w 85"/>
                <a:gd name="T33" fmla="*/ 72 h 73"/>
                <a:gd name="T34" fmla="*/ 72 w 85"/>
                <a:gd name="T35" fmla="*/ 66 h 73"/>
                <a:gd name="T36" fmla="*/ 81 w 85"/>
                <a:gd name="T37" fmla="*/ 57 h 73"/>
                <a:gd name="T38" fmla="*/ 81 w 85"/>
                <a:gd name="T39" fmla="*/ 57 h 73"/>
                <a:gd name="T40" fmla="*/ 84 w 85"/>
                <a:gd name="T41" fmla="*/ 46 h 73"/>
                <a:gd name="T42" fmla="*/ 81 w 85"/>
                <a:gd name="T43" fmla="*/ 34 h 73"/>
                <a:gd name="T44" fmla="*/ 78 w 85"/>
                <a:gd name="T45" fmla="*/ 23 h 73"/>
                <a:gd name="T46" fmla="*/ 66 w 85"/>
                <a:gd name="T47"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3">
                  <a:moveTo>
                    <a:pt x="66" y="17"/>
                  </a:moveTo>
                  <a:lnTo>
                    <a:pt x="44" y="6"/>
                  </a:lnTo>
                  <a:lnTo>
                    <a:pt x="44" y="6"/>
                  </a:lnTo>
                  <a:lnTo>
                    <a:pt x="32" y="0"/>
                  </a:lnTo>
                  <a:lnTo>
                    <a:pt x="21" y="3"/>
                  </a:lnTo>
                  <a:lnTo>
                    <a:pt x="12" y="9"/>
                  </a:lnTo>
                  <a:lnTo>
                    <a:pt x="6" y="17"/>
                  </a:lnTo>
                  <a:lnTo>
                    <a:pt x="6" y="17"/>
                  </a:lnTo>
                  <a:lnTo>
                    <a:pt x="0" y="29"/>
                  </a:lnTo>
                  <a:lnTo>
                    <a:pt x="3" y="40"/>
                  </a:lnTo>
                  <a:lnTo>
                    <a:pt x="9" y="49"/>
                  </a:lnTo>
                  <a:lnTo>
                    <a:pt x="18" y="57"/>
                  </a:lnTo>
                  <a:lnTo>
                    <a:pt x="41" y="69"/>
                  </a:lnTo>
                  <a:lnTo>
                    <a:pt x="41" y="69"/>
                  </a:lnTo>
                  <a:lnTo>
                    <a:pt x="41" y="69"/>
                  </a:lnTo>
                  <a:lnTo>
                    <a:pt x="52" y="72"/>
                  </a:lnTo>
                  <a:lnTo>
                    <a:pt x="64" y="72"/>
                  </a:lnTo>
                  <a:lnTo>
                    <a:pt x="72" y="66"/>
                  </a:lnTo>
                  <a:lnTo>
                    <a:pt x="81" y="57"/>
                  </a:lnTo>
                  <a:lnTo>
                    <a:pt x="81" y="57"/>
                  </a:lnTo>
                  <a:lnTo>
                    <a:pt x="84" y="46"/>
                  </a:lnTo>
                  <a:lnTo>
                    <a:pt x="81" y="34"/>
                  </a:lnTo>
                  <a:lnTo>
                    <a:pt x="78" y="23"/>
                  </a:lnTo>
                  <a:lnTo>
                    <a:pt x="6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3" name="Freeform 19"/>
            <p:cNvSpPr>
              <a:spLocks noChangeArrowheads="1"/>
            </p:cNvSpPr>
            <p:nvPr/>
          </p:nvSpPr>
          <p:spPr bwMode="auto">
            <a:xfrm>
              <a:off x="508000" y="2482850"/>
              <a:ext cx="128588" cy="573088"/>
            </a:xfrm>
            <a:custGeom>
              <a:avLst/>
              <a:gdLst>
                <a:gd name="T0" fmla="*/ 300 w 356"/>
                <a:gd name="T1" fmla="*/ 11 h 1593"/>
                <a:gd name="T2" fmla="*/ 289 w 356"/>
                <a:gd name="T3" fmla="*/ 37 h 1593"/>
                <a:gd name="T4" fmla="*/ 234 w 356"/>
                <a:gd name="T5" fmla="*/ 60 h 1593"/>
                <a:gd name="T6" fmla="*/ 163 w 356"/>
                <a:gd name="T7" fmla="*/ 86 h 1593"/>
                <a:gd name="T8" fmla="*/ 128 w 356"/>
                <a:gd name="T9" fmla="*/ 109 h 1593"/>
                <a:gd name="T10" fmla="*/ 120 w 356"/>
                <a:gd name="T11" fmla="*/ 126 h 1593"/>
                <a:gd name="T12" fmla="*/ 60 w 356"/>
                <a:gd name="T13" fmla="*/ 180 h 1593"/>
                <a:gd name="T14" fmla="*/ 22 w 356"/>
                <a:gd name="T15" fmla="*/ 240 h 1593"/>
                <a:gd name="T16" fmla="*/ 14 w 356"/>
                <a:gd name="T17" fmla="*/ 263 h 1593"/>
                <a:gd name="T18" fmla="*/ 11 w 356"/>
                <a:gd name="T19" fmla="*/ 275 h 1593"/>
                <a:gd name="T20" fmla="*/ 5 w 356"/>
                <a:gd name="T21" fmla="*/ 321 h 1593"/>
                <a:gd name="T22" fmla="*/ 0 w 356"/>
                <a:gd name="T23" fmla="*/ 558 h 1593"/>
                <a:gd name="T24" fmla="*/ 0 w 356"/>
                <a:gd name="T25" fmla="*/ 810 h 1593"/>
                <a:gd name="T26" fmla="*/ 2 w 356"/>
                <a:gd name="T27" fmla="*/ 1148 h 1593"/>
                <a:gd name="T28" fmla="*/ 8 w 356"/>
                <a:gd name="T29" fmla="*/ 1303 h 1593"/>
                <a:gd name="T30" fmla="*/ 11 w 356"/>
                <a:gd name="T31" fmla="*/ 1340 h 1593"/>
                <a:gd name="T32" fmla="*/ 40 w 356"/>
                <a:gd name="T33" fmla="*/ 1412 h 1593"/>
                <a:gd name="T34" fmla="*/ 82 w 356"/>
                <a:gd name="T35" fmla="*/ 1469 h 1593"/>
                <a:gd name="T36" fmla="*/ 88 w 356"/>
                <a:gd name="T37" fmla="*/ 1475 h 1593"/>
                <a:gd name="T38" fmla="*/ 108 w 356"/>
                <a:gd name="T39" fmla="*/ 1486 h 1593"/>
                <a:gd name="T40" fmla="*/ 183 w 356"/>
                <a:gd name="T41" fmla="*/ 1538 h 1593"/>
                <a:gd name="T42" fmla="*/ 220 w 356"/>
                <a:gd name="T43" fmla="*/ 1569 h 1593"/>
                <a:gd name="T44" fmla="*/ 249 w 356"/>
                <a:gd name="T45" fmla="*/ 1587 h 1593"/>
                <a:gd name="T46" fmla="*/ 280 w 356"/>
                <a:gd name="T47" fmla="*/ 1581 h 1593"/>
                <a:gd name="T48" fmla="*/ 309 w 356"/>
                <a:gd name="T49" fmla="*/ 1592 h 1593"/>
                <a:gd name="T50" fmla="*/ 286 w 356"/>
                <a:gd name="T51" fmla="*/ 1578 h 1593"/>
                <a:gd name="T52" fmla="*/ 292 w 356"/>
                <a:gd name="T53" fmla="*/ 1561 h 1593"/>
                <a:gd name="T54" fmla="*/ 252 w 356"/>
                <a:gd name="T55" fmla="*/ 1521 h 1593"/>
                <a:gd name="T56" fmla="*/ 220 w 356"/>
                <a:gd name="T57" fmla="*/ 1524 h 1593"/>
                <a:gd name="T58" fmla="*/ 168 w 356"/>
                <a:gd name="T59" fmla="*/ 1498 h 1593"/>
                <a:gd name="T60" fmla="*/ 131 w 356"/>
                <a:gd name="T61" fmla="*/ 1446 h 1593"/>
                <a:gd name="T62" fmla="*/ 105 w 356"/>
                <a:gd name="T63" fmla="*/ 1412 h 1593"/>
                <a:gd name="T64" fmla="*/ 82 w 356"/>
                <a:gd name="T65" fmla="*/ 1403 h 1593"/>
                <a:gd name="T66" fmla="*/ 57 w 356"/>
                <a:gd name="T67" fmla="*/ 1335 h 1593"/>
                <a:gd name="T68" fmla="*/ 57 w 356"/>
                <a:gd name="T69" fmla="*/ 1289 h 1593"/>
                <a:gd name="T70" fmla="*/ 60 w 356"/>
                <a:gd name="T71" fmla="*/ 1280 h 1593"/>
                <a:gd name="T72" fmla="*/ 63 w 356"/>
                <a:gd name="T73" fmla="*/ 1269 h 1593"/>
                <a:gd name="T74" fmla="*/ 65 w 356"/>
                <a:gd name="T75" fmla="*/ 1246 h 1593"/>
                <a:gd name="T76" fmla="*/ 60 w 356"/>
                <a:gd name="T77" fmla="*/ 1226 h 1593"/>
                <a:gd name="T78" fmla="*/ 65 w 356"/>
                <a:gd name="T79" fmla="*/ 982 h 1593"/>
                <a:gd name="T80" fmla="*/ 65 w 356"/>
                <a:gd name="T81" fmla="*/ 641 h 1593"/>
                <a:gd name="T82" fmla="*/ 63 w 356"/>
                <a:gd name="T83" fmla="*/ 475 h 1593"/>
                <a:gd name="T84" fmla="*/ 82 w 356"/>
                <a:gd name="T85" fmla="*/ 472 h 1593"/>
                <a:gd name="T86" fmla="*/ 103 w 356"/>
                <a:gd name="T87" fmla="*/ 481 h 1593"/>
                <a:gd name="T88" fmla="*/ 128 w 356"/>
                <a:gd name="T89" fmla="*/ 467 h 1593"/>
                <a:gd name="T90" fmla="*/ 105 w 356"/>
                <a:gd name="T91" fmla="*/ 415 h 1593"/>
                <a:gd name="T92" fmla="*/ 85 w 356"/>
                <a:gd name="T93" fmla="*/ 407 h 1593"/>
                <a:gd name="T94" fmla="*/ 63 w 356"/>
                <a:gd name="T95" fmla="*/ 421 h 1593"/>
                <a:gd name="T96" fmla="*/ 60 w 356"/>
                <a:gd name="T97" fmla="*/ 289 h 1593"/>
                <a:gd name="T98" fmla="*/ 77 w 356"/>
                <a:gd name="T99" fmla="*/ 232 h 1593"/>
                <a:gd name="T100" fmla="*/ 143 w 356"/>
                <a:gd name="T101" fmla="*/ 149 h 1593"/>
                <a:gd name="T102" fmla="*/ 177 w 356"/>
                <a:gd name="T103" fmla="*/ 129 h 1593"/>
                <a:gd name="T104" fmla="*/ 186 w 356"/>
                <a:gd name="T105" fmla="*/ 111 h 1593"/>
                <a:gd name="T106" fmla="*/ 243 w 356"/>
                <a:gd name="T107" fmla="*/ 72 h 1593"/>
                <a:gd name="T108" fmla="*/ 297 w 356"/>
                <a:gd name="T109" fmla="*/ 46 h 1593"/>
                <a:gd name="T110" fmla="*/ 340 w 356"/>
                <a:gd name="T111" fmla="*/ 37 h 1593"/>
                <a:gd name="T112" fmla="*/ 355 w 356"/>
                <a:gd name="T113" fmla="*/ 20 h 1593"/>
                <a:gd name="T114" fmla="*/ 340 w 356"/>
                <a:gd name="T115"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6" h="1593">
                  <a:moveTo>
                    <a:pt x="326" y="0"/>
                  </a:moveTo>
                  <a:lnTo>
                    <a:pt x="300" y="11"/>
                  </a:lnTo>
                  <a:lnTo>
                    <a:pt x="300" y="11"/>
                  </a:lnTo>
                  <a:lnTo>
                    <a:pt x="300" y="11"/>
                  </a:lnTo>
                  <a:lnTo>
                    <a:pt x="294" y="14"/>
                  </a:lnTo>
                  <a:lnTo>
                    <a:pt x="289" y="23"/>
                  </a:lnTo>
                  <a:lnTo>
                    <a:pt x="289" y="28"/>
                  </a:lnTo>
                  <a:lnTo>
                    <a:pt x="289" y="37"/>
                  </a:lnTo>
                  <a:lnTo>
                    <a:pt x="289" y="37"/>
                  </a:lnTo>
                  <a:lnTo>
                    <a:pt x="289" y="37"/>
                  </a:lnTo>
                  <a:lnTo>
                    <a:pt x="234" y="60"/>
                  </a:lnTo>
                  <a:lnTo>
                    <a:pt x="234" y="60"/>
                  </a:lnTo>
                  <a:lnTo>
                    <a:pt x="206" y="72"/>
                  </a:lnTo>
                  <a:lnTo>
                    <a:pt x="174" y="88"/>
                  </a:lnTo>
                  <a:lnTo>
                    <a:pt x="174" y="88"/>
                  </a:lnTo>
                  <a:lnTo>
                    <a:pt x="163" y="86"/>
                  </a:lnTo>
                  <a:lnTo>
                    <a:pt x="154" y="88"/>
                  </a:lnTo>
                  <a:lnTo>
                    <a:pt x="148" y="91"/>
                  </a:lnTo>
                  <a:lnTo>
                    <a:pt x="128" y="109"/>
                  </a:lnTo>
                  <a:lnTo>
                    <a:pt x="128" y="109"/>
                  </a:lnTo>
                  <a:lnTo>
                    <a:pt x="128" y="109"/>
                  </a:lnTo>
                  <a:lnTo>
                    <a:pt x="120" y="114"/>
                  </a:lnTo>
                  <a:lnTo>
                    <a:pt x="120" y="126"/>
                  </a:lnTo>
                  <a:lnTo>
                    <a:pt x="120" y="126"/>
                  </a:lnTo>
                  <a:lnTo>
                    <a:pt x="105" y="135"/>
                  </a:lnTo>
                  <a:lnTo>
                    <a:pt x="105" y="135"/>
                  </a:lnTo>
                  <a:lnTo>
                    <a:pt x="82" y="154"/>
                  </a:lnTo>
                  <a:lnTo>
                    <a:pt x="60" y="180"/>
                  </a:lnTo>
                  <a:lnTo>
                    <a:pt x="60" y="180"/>
                  </a:lnTo>
                  <a:lnTo>
                    <a:pt x="40" y="209"/>
                  </a:lnTo>
                  <a:lnTo>
                    <a:pt x="22" y="240"/>
                  </a:lnTo>
                  <a:lnTo>
                    <a:pt x="22" y="240"/>
                  </a:lnTo>
                  <a:lnTo>
                    <a:pt x="17" y="249"/>
                  </a:lnTo>
                  <a:lnTo>
                    <a:pt x="17" y="249"/>
                  </a:lnTo>
                  <a:lnTo>
                    <a:pt x="17" y="249"/>
                  </a:lnTo>
                  <a:lnTo>
                    <a:pt x="14" y="263"/>
                  </a:lnTo>
                  <a:lnTo>
                    <a:pt x="14" y="263"/>
                  </a:lnTo>
                  <a:lnTo>
                    <a:pt x="11" y="272"/>
                  </a:lnTo>
                  <a:lnTo>
                    <a:pt x="11" y="275"/>
                  </a:lnTo>
                  <a:lnTo>
                    <a:pt x="11" y="275"/>
                  </a:lnTo>
                  <a:lnTo>
                    <a:pt x="8" y="280"/>
                  </a:lnTo>
                  <a:lnTo>
                    <a:pt x="8" y="280"/>
                  </a:lnTo>
                  <a:lnTo>
                    <a:pt x="5" y="300"/>
                  </a:lnTo>
                  <a:lnTo>
                    <a:pt x="5" y="321"/>
                  </a:lnTo>
                  <a:lnTo>
                    <a:pt x="5" y="321"/>
                  </a:lnTo>
                  <a:lnTo>
                    <a:pt x="2" y="475"/>
                  </a:lnTo>
                  <a:lnTo>
                    <a:pt x="2" y="475"/>
                  </a:lnTo>
                  <a:lnTo>
                    <a:pt x="0" y="558"/>
                  </a:lnTo>
                  <a:lnTo>
                    <a:pt x="0" y="558"/>
                  </a:lnTo>
                  <a:lnTo>
                    <a:pt x="0" y="641"/>
                  </a:lnTo>
                  <a:lnTo>
                    <a:pt x="0" y="641"/>
                  </a:lnTo>
                  <a:lnTo>
                    <a:pt x="0" y="810"/>
                  </a:lnTo>
                  <a:lnTo>
                    <a:pt x="0" y="810"/>
                  </a:lnTo>
                  <a:lnTo>
                    <a:pt x="0" y="982"/>
                  </a:lnTo>
                  <a:lnTo>
                    <a:pt x="0" y="982"/>
                  </a:lnTo>
                  <a:lnTo>
                    <a:pt x="2" y="1148"/>
                  </a:lnTo>
                  <a:lnTo>
                    <a:pt x="2" y="1148"/>
                  </a:lnTo>
                  <a:lnTo>
                    <a:pt x="5" y="1226"/>
                  </a:lnTo>
                  <a:lnTo>
                    <a:pt x="5" y="1226"/>
                  </a:lnTo>
                  <a:lnTo>
                    <a:pt x="8" y="1303"/>
                  </a:lnTo>
                  <a:lnTo>
                    <a:pt x="8" y="1303"/>
                  </a:lnTo>
                  <a:lnTo>
                    <a:pt x="8" y="1320"/>
                  </a:lnTo>
                  <a:lnTo>
                    <a:pt x="11" y="1340"/>
                  </a:lnTo>
                  <a:lnTo>
                    <a:pt x="11" y="1340"/>
                  </a:lnTo>
                  <a:lnTo>
                    <a:pt x="17" y="1360"/>
                  </a:lnTo>
                  <a:lnTo>
                    <a:pt x="22" y="1380"/>
                  </a:lnTo>
                  <a:lnTo>
                    <a:pt x="22" y="1380"/>
                  </a:lnTo>
                  <a:lnTo>
                    <a:pt x="40" y="1412"/>
                  </a:lnTo>
                  <a:lnTo>
                    <a:pt x="60" y="1438"/>
                  </a:lnTo>
                  <a:lnTo>
                    <a:pt x="60" y="1438"/>
                  </a:lnTo>
                  <a:lnTo>
                    <a:pt x="65" y="1449"/>
                  </a:lnTo>
                  <a:lnTo>
                    <a:pt x="82" y="1469"/>
                  </a:lnTo>
                  <a:lnTo>
                    <a:pt x="82" y="1469"/>
                  </a:lnTo>
                  <a:lnTo>
                    <a:pt x="82" y="1469"/>
                  </a:lnTo>
                  <a:lnTo>
                    <a:pt x="82" y="1469"/>
                  </a:lnTo>
                  <a:lnTo>
                    <a:pt x="88" y="1475"/>
                  </a:lnTo>
                  <a:lnTo>
                    <a:pt x="97" y="1478"/>
                  </a:lnTo>
                  <a:lnTo>
                    <a:pt x="97" y="1478"/>
                  </a:lnTo>
                  <a:lnTo>
                    <a:pt x="108" y="1486"/>
                  </a:lnTo>
                  <a:lnTo>
                    <a:pt x="108" y="1486"/>
                  </a:lnTo>
                  <a:lnTo>
                    <a:pt x="131" y="1503"/>
                  </a:lnTo>
                  <a:lnTo>
                    <a:pt x="154" y="1521"/>
                  </a:lnTo>
                  <a:lnTo>
                    <a:pt x="154" y="1521"/>
                  </a:lnTo>
                  <a:lnTo>
                    <a:pt x="183" y="1538"/>
                  </a:lnTo>
                  <a:lnTo>
                    <a:pt x="208" y="1549"/>
                  </a:lnTo>
                  <a:lnTo>
                    <a:pt x="208" y="1549"/>
                  </a:lnTo>
                  <a:lnTo>
                    <a:pt x="214" y="1564"/>
                  </a:lnTo>
                  <a:lnTo>
                    <a:pt x="220" y="1569"/>
                  </a:lnTo>
                  <a:lnTo>
                    <a:pt x="226" y="1572"/>
                  </a:lnTo>
                  <a:lnTo>
                    <a:pt x="249" y="1584"/>
                  </a:lnTo>
                  <a:lnTo>
                    <a:pt x="249" y="1587"/>
                  </a:lnTo>
                  <a:lnTo>
                    <a:pt x="249" y="1587"/>
                  </a:lnTo>
                  <a:lnTo>
                    <a:pt x="257" y="1587"/>
                  </a:lnTo>
                  <a:lnTo>
                    <a:pt x="266" y="1590"/>
                  </a:lnTo>
                  <a:lnTo>
                    <a:pt x="274" y="1587"/>
                  </a:lnTo>
                  <a:lnTo>
                    <a:pt x="280" y="1581"/>
                  </a:lnTo>
                  <a:lnTo>
                    <a:pt x="280" y="1581"/>
                  </a:lnTo>
                  <a:lnTo>
                    <a:pt x="289" y="1584"/>
                  </a:lnTo>
                  <a:lnTo>
                    <a:pt x="289" y="1584"/>
                  </a:lnTo>
                  <a:lnTo>
                    <a:pt x="309" y="1592"/>
                  </a:lnTo>
                  <a:lnTo>
                    <a:pt x="309" y="1592"/>
                  </a:lnTo>
                  <a:lnTo>
                    <a:pt x="292" y="1581"/>
                  </a:lnTo>
                  <a:lnTo>
                    <a:pt x="292" y="1581"/>
                  </a:lnTo>
                  <a:lnTo>
                    <a:pt x="286" y="1578"/>
                  </a:lnTo>
                  <a:lnTo>
                    <a:pt x="286" y="1578"/>
                  </a:lnTo>
                  <a:lnTo>
                    <a:pt x="289" y="1572"/>
                  </a:lnTo>
                  <a:lnTo>
                    <a:pt x="289" y="1572"/>
                  </a:lnTo>
                  <a:lnTo>
                    <a:pt x="292" y="1561"/>
                  </a:lnTo>
                  <a:lnTo>
                    <a:pt x="289" y="1549"/>
                  </a:lnTo>
                  <a:lnTo>
                    <a:pt x="286" y="1541"/>
                  </a:lnTo>
                  <a:lnTo>
                    <a:pt x="274" y="1532"/>
                  </a:lnTo>
                  <a:lnTo>
                    <a:pt x="252" y="1521"/>
                  </a:lnTo>
                  <a:lnTo>
                    <a:pt x="252" y="1521"/>
                  </a:lnTo>
                  <a:lnTo>
                    <a:pt x="240" y="1518"/>
                  </a:lnTo>
                  <a:lnTo>
                    <a:pt x="231" y="1518"/>
                  </a:lnTo>
                  <a:lnTo>
                    <a:pt x="220" y="1524"/>
                  </a:lnTo>
                  <a:lnTo>
                    <a:pt x="214" y="1532"/>
                  </a:lnTo>
                  <a:lnTo>
                    <a:pt x="214" y="1532"/>
                  </a:lnTo>
                  <a:lnTo>
                    <a:pt x="168" y="1498"/>
                  </a:lnTo>
                  <a:lnTo>
                    <a:pt x="168" y="1498"/>
                  </a:lnTo>
                  <a:lnTo>
                    <a:pt x="128" y="1464"/>
                  </a:lnTo>
                  <a:lnTo>
                    <a:pt x="128" y="1464"/>
                  </a:lnTo>
                  <a:lnTo>
                    <a:pt x="131" y="1455"/>
                  </a:lnTo>
                  <a:lnTo>
                    <a:pt x="131" y="1446"/>
                  </a:lnTo>
                  <a:lnTo>
                    <a:pt x="128" y="1438"/>
                  </a:lnTo>
                  <a:lnTo>
                    <a:pt x="123" y="1432"/>
                  </a:lnTo>
                  <a:lnTo>
                    <a:pt x="105" y="1412"/>
                  </a:lnTo>
                  <a:lnTo>
                    <a:pt x="105" y="1412"/>
                  </a:lnTo>
                  <a:lnTo>
                    <a:pt x="105" y="1412"/>
                  </a:lnTo>
                  <a:lnTo>
                    <a:pt x="94" y="1406"/>
                  </a:lnTo>
                  <a:lnTo>
                    <a:pt x="82" y="1403"/>
                  </a:lnTo>
                  <a:lnTo>
                    <a:pt x="82" y="1403"/>
                  </a:lnTo>
                  <a:lnTo>
                    <a:pt x="71" y="1383"/>
                  </a:lnTo>
                  <a:lnTo>
                    <a:pt x="63" y="1363"/>
                  </a:lnTo>
                  <a:lnTo>
                    <a:pt x="63" y="1363"/>
                  </a:lnTo>
                  <a:lnTo>
                    <a:pt x="57" y="1335"/>
                  </a:lnTo>
                  <a:lnTo>
                    <a:pt x="57" y="1335"/>
                  </a:lnTo>
                  <a:lnTo>
                    <a:pt x="57" y="1303"/>
                  </a:lnTo>
                  <a:lnTo>
                    <a:pt x="57" y="1303"/>
                  </a:lnTo>
                  <a:lnTo>
                    <a:pt x="57" y="1289"/>
                  </a:lnTo>
                  <a:lnTo>
                    <a:pt x="57" y="1289"/>
                  </a:lnTo>
                  <a:lnTo>
                    <a:pt x="60" y="1283"/>
                  </a:lnTo>
                  <a:lnTo>
                    <a:pt x="60" y="1280"/>
                  </a:lnTo>
                  <a:lnTo>
                    <a:pt x="60" y="1280"/>
                  </a:lnTo>
                  <a:lnTo>
                    <a:pt x="60" y="1277"/>
                  </a:lnTo>
                  <a:lnTo>
                    <a:pt x="60" y="1277"/>
                  </a:lnTo>
                  <a:lnTo>
                    <a:pt x="63" y="1269"/>
                  </a:lnTo>
                  <a:lnTo>
                    <a:pt x="63" y="1269"/>
                  </a:lnTo>
                  <a:lnTo>
                    <a:pt x="65" y="1260"/>
                  </a:lnTo>
                  <a:lnTo>
                    <a:pt x="65" y="1260"/>
                  </a:lnTo>
                  <a:lnTo>
                    <a:pt x="65" y="1252"/>
                  </a:lnTo>
                  <a:lnTo>
                    <a:pt x="65" y="1246"/>
                  </a:lnTo>
                  <a:lnTo>
                    <a:pt x="60" y="1234"/>
                  </a:lnTo>
                  <a:lnTo>
                    <a:pt x="60" y="1234"/>
                  </a:lnTo>
                  <a:lnTo>
                    <a:pt x="60" y="1226"/>
                  </a:lnTo>
                  <a:lnTo>
                    <a:pt x="60" y="1226"/>
                  </a:lnTo>
                  <a:lnTo>
                    <a:pt x="63" y="1148"/>
                  </a:lnTo>
                  <a:lnTo>
                    <a:pt x="63" y="1148"/>
                  </a:lnTo>
                  <a:lnTo>
                    <a:pt x="65" y="982"/>
                  </a:lnTo>
                  <a:lnTo>
                    <a:pt x="65" y="982"/>
                  </a:lnTo>
                  <a:lnTo>
                    <a:pt x="65" y="810"/>
                  </a:lnTo>
                  <a:lnTo>
                    <a:pt x="65" y="810"/>
                  </a:lnTo>
                  <a:lnTo>
                    <a:pt x="65" y="641"/>
                  </a:lnTo>
                  <a:lnTo>
                    <a:pt x="65" y="641"/>
                  </a:lnTo>
                  <a:lnTo>
                    <a:pt x="65" y="558"/>
                  </a:lnTo>
                  <a:lnTo>
                    <a:pt x="65" y="558"/>
                  </a:lnTo>
                  <a:lnTo>
                    <a:pt x="63" y="475"/>
                  </a:lnTo>
                  <a:lnTo>
                    <a:pt x="63" y="475"/>
                  </a:lnTo>
                  <a:lnTo>
                    <a:pt x="63" y="450"/>
                  </a:lnTo>
                  <a:lnTo>
                    <a:pt x="65" y="452"/>
                  </a:lnTo>
                  <a:lnTo>
                    <a:pt x="82" y="472"/>
                  </a:lnTo>
                  <a:lnTo>
                    <a:pt x="82" y="472"/>
                  </a:lnTo>
                  <a:lnTo>
                    <a:pt x="82" y="472"/>
                  </a:lnTo>
                  <a:lnTo>
                    <a:pt x="82" y="472"/>
                  </a:lnTo>
                  <a:lnTo>
                    <a:pt x="91" y="481"/>
                  </a:lnTo>
                  <a:lnTo>
                    <a:pt x="103" y="481"/>
                  </a:lnTo>
                  <a:lnTo>
                    <a:pt x="114" y="481"/>
                  </a:lnTo>
                  <a:lnTo>
                    <a:pt x="123" y="475"/>
                  </a:lnTo>
                  <a:lnTo>
                    <a:pt x="123" y="475"/>
                  </a:lnTo>
                  <a:lnTo>
                    <a:pt x="128" y="467"/>
                  </a:lnTo>
                  <a:lnTo>
                    <a:pt x="131" y="455"/>
                  </a:lnTo>
                  <a:lnTo>
                    <a:pt x="128" y="444"/>
                  </a:lnTo>
                  <a:lnTo>
                    <a:pt x="123" y="435"/>
                  </a:lnTo>
                  <a:lnTo>
                    <a:pt x="105" y="415"/>
                  </a:lnTo>
                  <a:lnTo>
                    <a:pt x="105" y="415"/>
                  </a:lnTo>
                  <a:lnTo>
                    <a:pt x="105" y="415"/>
                  </a:lnTo>
                  <a:lnTo>
                    <a:pt x="97" y="409"/>
                  </a:lnTo>
                  <a:lnTo>
                    <a:pt x="85" y="407"/>
                  </a:lnTo>
                  <a:lnTo>
                    <a:pt x="77" y="409"/>
                  </a:lnTo>
                  <a:lnTo>
                    <a:pt x="68" y="415"/>
                  </a:lnTo>
                  <a:lnTo>
                    <a:pt x="68" y="415"/>
                  </a:lnTo>
                  <a:lnTo>
                    <a:pt x="63" y="421"/>
                  </a:lnTo>
                  <a:lnTo>
                    <a:pt x="63" y="421"/>
                  </a:lnTo>
                  <a:lnTo>
                    <a:pt x="60" y="321"/>
                  </a:lnTo>
                  <a:lnTo>
                    <a:pt x="60" y="321"/>
                  </a:lnTo>
                  <a:lnTo>
                    <a:pt x="60" y="289"/>
                  </a:lnTo>
                  <a:lnTo>
                    <a:pt x="60" y="289"/>
                  </a:lnTo>
                  <a:lnTo>
                    <a:pt x="65" y="261"/>
                  </a:lnTo>
                  <a:lnTo>
                    <a:pt x="65" y="261"/>
                  </a:lnTo>
                  <a:lnTo>
                    <a:pt x="77" y="232"/>
                  </a:lnTo>
                  <a:lnTo>
                    <a:pt x="94" y="206"/>
                  </a:lnTo>
                  <a:lnTo>
                    <a:pt x="94" y="206"/>
                  </a:lnTo>
                  <a:lnTo>
                    <a:pt x="117" y="174"/>
                  </a:lnTo>
                  <a:lnTo>
                    <a:pt x="143" y="149"/>
                  </a:lnTo>
                  <a:lnTo>
                    <a:pt x="143" y="149"/>
                  </a:lnTo>
                  <a:lnTo>
                    <a:pt x="148" y="149"/>
                  </a:lnTo>
                  <a:lnTo>
                    <a:pt x="157" y="146"/>
                  </a:lnTo>
                  <a:lnTo>
                    <a:pt x="177" y="129"/>
                  </a:lnTo>
                  <a:lnTo>
                    <a:pt x="177" y="129"/>
                  </a:lnTo>
                  <a:lnTo>
                    <a:pt x="183" y="120"/>
                  </a:lnTo>
                  <a:lnTo>
                    <a:pt x="186" y="111"/>
                  </a:lnTo>
                  <a:lnTo>
                    <a:pt x="186" y="111"/>
                  </a:lnTo>
                  <a:lnTo>
                    <a:pt x="208" y="97"/>
                  </a:lnTo>
                  <a:lnTo>
                    <a:pt x="208" y="97"/>
                  </a:lnTo>
                  <a:lnTo>
                    <a:pt x="243" y="72"/>
                  </a:lnTo>
                  <a:lnTo>
                    <a:pt x="243" y="72"/>
                  </a:lnTo>
                  <a:lnTo>
                    <a:pt x="292" y="43"/>
                  </a:lnTo>
                  <a:lnTo>
                    <a:pt x="292" y="40"/>
                  </a:lnTo>
                  <a:lnTo>
                    <a:pt x="292" y="40"/>
                  </a:lnTo>
                  <a:lnTo>
                    <a:pt x="297" y="46"/>
                  </a:lnTo>
                  <a:lnTo>
                    <a:pt x="303" y="49"/>
                  </a:lnTo>
                  <a:lnTo>
                    <a:pt x="309" y="49"/>
                  </a:lnTo>
                  <a:lnTo>
                    <a:pt x="317" y="49"/>
                  </a:lnTo>
                  <a:lnTo>
                    <a:pt x="340" y="37"/>
                  </a:lnTo>
                  <a:lnTo>
                    <a:pt x="340" y="37"/>
                  </a:lnTo>
                  <a:lnTo>
                    <a:pt x="349" y="31"/>
                  </a:lnTo>
                  <a:lnTo>
                    <a:pt x="352" y="25"/>
                  </a:lnTo>
                  <a:lnTo>
                    <a:pt x="355" y="20"/>
                  </a:lnTo>
                  <a:lnTo>
                    <a:pt x="352" y="11"/>
                  </a:lnTo>
                  <a:lnTo>
                    <a:pt x="352" y="11"/>
                  </a:lnTo>
                  <a:lnTo>
                    <a:pt x="346" y="6"/>
                  </a:lnTo>
                  <a:lnTo>
                    <a:pt x="340" y="0"/>
                  </a:lnTo>
                  <a:lnTo>
                    <a:pt x="335" y="0"/>
                  </a:lnTo>
                  <a:lnTo>
                    <a:pt x="32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20"/>
            <p:cNvSpPr>
              <a:spLocks noChangeArrowheads="1"/>
            </p:cNvSpPr>
            <p:nvPr/>
          </p:nvSpPr>
          <p:spPr bwMode="auto">
            <a:xfrm>
              <a:off x="677863" y="2462213"/>
              <a:ext cx="22225" cy="14287"/>
            </a:xfrm>
            <a:custGeom>
              <a:avLst/>
              <a:gdLst>
                <a:gd name="T0" fmla="*/ 40 w 61"/>
                <a:gd name="T1" fmla="*/ 0 h 41"/>
                <a:gd name="T2" fmla="*/ 14 w 61"/>
                <a:gd name="T3" fmla="*/ 5 h 41"/>
                <a:gd name="T4" fmla="*/ 14 w 61"/>
                <a:gd name="T5" fmla="*/ 5 h 41"/>
                <a:gd name="T6" fmla="*/ 14 w 61"/>
                <a:gd name="T7" fmla="*/ 5 h 41"/>
                <a:gd name="T8" fmla="*/ 6 w 61"/>
                <a:gd name="T9" fmla="*/ 8 h 41"/>
                <a:gd name="T10" fmla="*/ 3 w 61"/>
                <a:gd name="T11" fmla="*/ 14 h 41"/>
                <a:gd name="T12" fmla="*/ 0 w 61"/>
                <a:gd name="T13" fmla="*/ 20 h 41"/>
                <a:gd name="T14" fmla="*/ 3 w 61"/>
                <a:gd name="T15" fmla="*/ 28 h 41"/>
                <a:gd name="T16" fmla="*/ 3 w 61"/>
                <a:gd name="T17" fmla="*/ 28 h 41"/>
                <a:gd name="T18" fmla="*/ 6 w 61"/>
                <a:gd name="T19" fmla="*/ 34 h 41"/>
                <a:gd name="T20" fmla="*/ 11 w 61"/>
                <a:gd name="T21" fmla="*/ 40 h 41"/>
                <a:gd name="T22" fmla="*/ 17 w 61"/>
                <a:gd name="T23" fmla="*/ 40 h 41"/>
                <a:gd name="T24" fmla="*/ 23 w 61"/>
                <a:gd name="T25" fmla="*/ 40 h 41"/>
                <a:gd name="T26" fmla="*/ 49 w 61"/>
                <a:gd name="T27" fmla="*/ 31 h 41"/>
                <a:gd name="T28" fmla="*/ 49 w 61"/>
                <a:gd name="T29" fmla="*/ 31 h 41"/>
                <a:gd name="T30" fmla="*/ 55 w 61"/>
                <a:gd name="T31" fmla="*/ 28 h 41"/>
                <a:gd name="T32" fmla="*/ 60 w 61"/>
                <a:gd name="T33" fmla="*/ 22 h 41"/>
                <a:gd name="T34" fmla="*/ 60 w 61"/>
                <a:gd name="T35" fmla="*/ 17 h 41"/>
                <a:gd name="T36" fmla="*/ 60 w 61"/>
                <a:gd name="T37" fmla="*/ 11 h 41"/>
                <a:gd name="T38" fmla="*/ 60 w 61"/>
                <a:gd name="T39" fmla="*/ 11 h 41"/>
                <a:gd name="T40" fmla="*/ 57 w 61"/>
                <a:gd name="T41" fmla="*/ 5 h 41"/>
                <a:gd name="T42" fmla="*/ 52 w 61"/>
                <a:gd name="T43" fmla="*/ 0 h 41"/>
                <a:gd name="T44" fmla="*/ 46 w 61"/>
                <a:gd name="T45" fmla="*/ 0 h 41"/>
                <a:gd name="T46" fmla="*/ 40 w 61"/>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0" y="0"/>
                  </a:moveTo>
                  <a:lnTo>
                    <a:pt x="14" y="5"/>
                  </a:lnTo>
                  <a:lnTo>
                    <a:pt x="14" y="5"/>
                  </a:lnTo>
                  <a:lnTo>
                    <a:pt x="14" y="5"/>
                  </a:lnTo>
                  <a:lnTo>
                    <a:pt x="6" y="8"/>
                  </a:lnTo>
                  <a:lnTo>
                    <a:pt x="3" y="14"/>
                  </a:lnTo>
                  <a:lnTo>
                    <a:pt x="0" y="20"/>
                  </a:lnTo>
                  <a:lnTo>
                    <a:pt x="3" y="28"/>
                  </a:lnTo>
                  <a:lnTo>
                    <a:pt x="3" y="28"/>
                  </a:lnTo>
                  <a:lnTo>
                    <a:pt x="6" y="34"/>
                  </a:lnTo>
                  <a:lnTo>
                    <a:pt x="11" y="40"/>
                  </a:lnTo>
                  <a:lnTo>
                    <a:pt x="17" y="40"/>
                  </a:lnTo>
                  <a:lnTo>
                    <a:pt x="23" y="40"/>
                  </a:lnTo>
                  <a:lnTo>
                    <a:pt x="49" y="31"/>
                  </a:lnTo>
                  <a:lnTo>
                    <a:pt x="49" y="31"/>
                  </a:lnTo>
                  <a:lnTo>
                    <a:pt x="55" y="28"/>
                  </a:lnTo>
                  <a:lnTo>
                    <a:pt x="60" y="22"/>
                  </a:lnTo>
                  <a:lnTo>
                    <a:pt x="60" y="17"/>
                  </a:lnTo>
                  <a:lnTo>
                    <a:pt x="60" y="11"/>
                  </a:lnTo>
                  <a:lnTo>
                    <a:pt x="60" y="11"/>
                  </a:lnTo>
                  <a:lnTo>
                    <a:pt x="57" y="5"/>
                  </a:lnTo>
                  <a:lnTo>
                    <a:pt x="52" y="0"/>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Freeform 21"/>
            <p:cNvSpPr>
              <a:spLocks noChangeArrowheads="1"/>
            </p:cNvSpPr>
            <p:nvPr/>
          </p:nvSpPr>
          <p:spPr bwMode="auto">
            <a:xfrm>
              <a:off x="747713" y="2446338"/>
              <a:ext cx="19050" cy="11112"/>
            </a:xfrm>
            <a:custGeom>
              <a:avLst/>
              <a:gdLst>
                <a:gd name="T0" fmla="*/ 37 w 55"/>
                <a:gd name="T1" fmla="*/ 0 h 32"/>
                <a:gd name="T2" fmla="*/ 11 w 55"/>
                <a:gd name="T3" fmla="*/ 5 h 32"/>
                <a:gd name="T4" fmla="*/ 11 w 55"/>
                <a:gd name="T5" fmla="*/ 5 h 32"/>
                <a:gd name="T6" fmla="*/ 11 w 55"/>
                <a:gd name="T7" fmla="*/ 5 h 32"/>
                <a:gd name="T8" fmla="*/ 6 w 55"/>
                <a:gd name="T9" fmla="*/ 8 h 32"/>
                <a:gd name="T10" fmla="*/ 3 w 55"/>
                <a:gd name="T11" fmla="*/ 11 h 32"/>
                <a:gd name="T12" fmla="*/ 0 w 55"/>
                <a:gd name="T13" fmla="*/ 17 h 32"/>
                <a:gd name="T14" fmla="*/ 0 w 55"/>
                <a:gd name="T15" fmla="*/ 23 h 32"/>
                <a:gd name="T16" fmla="*/ 0 w 55"/>
                <a:gd name="T17" fmla="*/ 23 h 32"/>
                <a:gd name="T18" fmla="*/ 3 w 55"/>
                <a:gd name="T19" fmla="*/ 28 h 32"/>
                <a:gd name="T20" fmla="*/ 6 w 55"/>
                <a:gd name="T21" fmla="*/ 31 h 32"/>
                <a:gd name="T22" fmla="*/ 11 w 55"/>
                <a:gd name="T23" fmla="*/ 31 h 32"/>
                <a:gd name="T24" fmla="*/ 17 w 55"/>
                <a:gd name="T25" fmla="*/ 31 h 32"/>
                <a:gd name="T26" fmla="*/ 43 w 55"/>
                <a:gd name="T27" fmla="*/ 26 h 32"/>
                <a:gd name="T28" fmla="*/ 43 w 55"/>
                <a:gd name="T29" fmla="*/ 26 h 32"/>
                <a:gd name="T30" fmla="*/ 49 w 55"/>
                <a:gd name="T31" fmla="*/ 26 h 32"/>
                <a:gd name="T32" fmla="*/ 52 w 55"/>
                <a:gd name="T33" fmla="*/ 20 h 32"/>
                <a:gd name="T34" fmla="*/ 54 w 55"/>
                <a:gd name="T35" fmla="*/ 17 h 32"/>
                <a:gd name="T36" fmla="*/ 54 w 55"/>
                <a:gd name="T37" fmla="*/ 11 h 32"/>
                <a:gd name="T38" fmla="*/ 54 w 55"/>
                <a:gd name="T39" fmla="*/ 11 h 32"/>
                <a:gd name="T40" fmla="*/ 52 w 55"/>
                <a:gd name="T41" fmla="*/ 5 h 32"/>
                <a:gd name="T42" fmla="*/ 49 w 55"/>
                <a:gd name="T43" fmla="*/ 2 h 32"/>
                <a:gd name="T44" fmla="*/ 43 w 55"/>
                <a:gd name="T45" fmla="*/ 0 h 32"/>
                <a:gd name="T46" fmla="*/ 37 w 55"/>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37" y="0"/>
                  </a:moveTo>
                  <a:lnTo>
                    <a:pt x="11" y="5"/>
                  </a:lnTo>
                  <a:lnTo>
                    <a:pt x="11" y="5"/>
                  </a:lnTo>
                  <a:lnTo>
                    <a:pt x="11" y="5"/>
                  </a:lnTo>
                  <a:lnTo>
                    <a:pt x="6" y="8"/>
                  </a:lnTo>
                  <a:lnTo>
                    <a:pt x="3" y="11"/>
                  </a:lnTo>
                  <a:lnTo>
                    <a:pt x="0" y="17"/>
                  </a:lnTo>
                  <a:lnTo>
                    <a:pt x="0" y="23"/>
                  </a:lnTo>
                  <a:lnTo>
                    <a:pt x="0" y="23"/>
                  </a:lnTo>
                  <a:lnTo>
                    <a:pt x="3" y="28"/>
                  </a:lnTo>
                  <a:lnTo>
                    <a:pt x="6" y="31"/>
                  </a:lnTo>
                  <a:lnTo>
                    <a:pt x="11" y="31"/>
                  </a:lnTo>
                  <a:lnTo>
                    <a:pt x="17" y="31"/>
                  </a:lnTo>
                  <a:lnTo>
                    <a:pt x="43" y="26"/>
                  </a:lnTo>
                  <a:lnTo>
                    <a:pt x="43" y="26"/>
                  </a:lnTo>
                  <a:lnTo>
                    <a:pt x="49" y="26"/>
                  </a:lnTo>
                  <a:lnTo>
                    <a:pt x="52" y="20"/>
                  </a:lnTo>
                  <a:lnTo>
                    <a:pt x="54" y="17"/>
                  </a:lnTo>
                  <a:lnTo>
                    <a:pt x="54" y="11"/>
                  </a:lnTo>
                  <a:lnTo>
                    <a:pt x="54" y="11"/>
                  </a:lnTo>
                  <a:lnTo>
                    <a:pt x="52" y="5"/>
                  </a:lnTo>
                  <a:lnTo>
                    <a:pt x="49" y="2"/>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 name="Freeform 22"/>
            <p:cNvSpPr>
              <a:spLocks noChangeArrowheads="1"/>
            </p:cNvSpPr>
            <p:nvPr/>
          </p:nvSpPr>
          <p:spPr bwMode="auto">
            <a:xfrm>
              <a:off x="817563" y="2436813"/>
              <a:ext cx="17462" cy="7937"/>
            </a:xfrm>
            <a:custGeom>
              <a:avLst/>
              <a:gdLst>
                <a:gd name="T0" fmla="*/ 34 w 47"/>
                <a:gd name="T1" fmla="*/ 0 h 24"/>
                <a:gd name="T2" fmla="*/ 8 w 47"/>
                <a:gd name="T3" fmla="*/ 3 h 24"/>
                <a:gd name="T4" fmla="*/ 8 w 47"/>
                <a:gd name="T5" fmla="*/ 3 h 24"/>
                <a:gd name="T6" fmla="*/ 8 w 47"/>
                <a:gd name="T7" fmla="*/ 3 h 24"/>
                <a:gd name="T8" fmla="*/ 3 w 47"/>
                <a:gd name="T9" fmla="*/ 6 h 24"/>
                <a:gd name="T10" fmla="*/ 0 w 47"/>
                <a:gd name="T11" fmla="*/ 14 h 24"/>
                <a:gd name="T12" fmla="*/ 0 w 47"/>
                <a:gd name="T13" fmla="*/ 14 h 24"/>
                <a:gd name="T14" fmla="*/ 3 w 47"/>
                <a:gd name="T15" fmla="*/ 20 h 24"/>
                <a:gd name="T16" fmla="*/ 11 w 47"/>
                <a:gd name="T17" fmla="*/ 23 h 24"/>
                <a:gd name="T18" fmla="*/ 37 w 47"/>
                <a:gd name="T19" fmla="*/ 17 h 24"/>
                <a:gd name="T20" fmla="*/ 37 w 47"/>
                <a:gd name="T21" fmla="*/ 17 h 24"/>
                <a:gd name="T22" fmla="*/ 43 w 47"/>
                <a:gd name="T23" fmla="*/ 14 h 24"/>
                <a:gd name="T24" fmla="*/ 46 w 47"/>
                <a:gd name="T25" fmla="*/ 9 h 24"/>
                <a:gd name="T26" fmla="*/ 46 w 47"/>
                <a:gd name="T27" fmla="*/ 9 h 24"/>
                <a:gd name="T28" fmla="*/ 43 w 47"/>
                <a:gd name="T29" fmla="*/ 0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6"/>
                  </a:lnTo>
                  <a:lnTo>
                    <a:pt x="0" y="14"/>
                  </a:lnTo>
                  <a:lnTo>
                    <a:pt x="0" y="14"/>
                  </a:lnTo>
                  <a:lnTo>
                    <a:pt x="3" y="20"/>
                  </a:lnTo>
                  <a:lnTo>
                    <a:pt x="11" y="23"/>
                  </a:lnTo>
                  <a:lnTo>
                    <a:pt x="37" y="17"/>
                  </a:lnTo>
                  <a:lnTo>
                    <a:pt x="37" y="17"/>
                  </a:lnTo>
                  <a:lnTo>
                    <a:pt x="43" y="14"/>
                  </a:lnTo>
                  <a:lnTo>
                    <a:pt x="46" y="9"/>
                  </a:lnTo>
                  <a:lnTo>
                    <a:pt x="46" y="9"/>
                  </a:lnTo>
                  <a:lnTo>
                    <a:pt x="43" y="0"/>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7" name="Freeform 23"/>
            <p:cNvSpPr>
              <a:spLocks noChangeArrowheads="1"/>
            </p:cNvSpPr>
            <p:nvPr/>
          </p:nvSpPr>
          <p:spPr bwMode="auto">
            <a:xfrm>
              <a:off x="889000" y="2430463"/>
              <a:ext cx="14288" cy="4762"/>
            </a:xfrm>
            <a:custGeom>
              <a:avLst/>
              <a:gdLst>
                <a:gd name="T0" fmla="*/ 32 w 39"/>
                <a:gd name="T1" fmla="*/ 0 h 15"/>
                <a:gd name="T2" fmla="*/ 6 w 39"/>
                <a:gd name="T3" fmla="*/ 3 h 15"/>
                <a:gd name="T4" fmla="*/ 3 w 39"/>
                <a:gd name="T5" fmla="*/ 3 h 15"/>
                <a:gd name="T6" fmla="*/ 3 w 39"/>
                <a:gd name="T7" fmla="*/ 3 h 15"/>
                <a:gd name="T8" fmla="*/ 0 w 39"/>
                <a:gd name="T9" fmla="*/ 3 h 15"/>
                <a:gd name="T10" fmla="*/ 0 w 39"/>
                <a:gd name="T11" fmla="*/ 8 h 15"/>
                <a:gd name="T12" fmla="*/ 0 w 39"/>
                <a:gd name="T13" fmla="*/ 8 h 15"/>
                <a:gd name="T14" fmla="*/ 0 w 39"/>
                <a:gd name="T15" fmla="*/ 11 h 15"/>
                <a:gd name="T16" fmla="*/ 6 w 39"/>
                <a:gd name="T17" fmla="*/ 14 h 15"/>
                <a:gd name="T18" fmla="*/ 32 w 39"/>
                <a:gd name="T19" fmla="*/ 11 h 15"/>
                <a:gd name="T20" fmla="*/ 32 w 39"/>
                <a:gd name="T21" fmla="*/ 11 h 15"/>
                <a:gd name="T22" fmla="*/ 35 w 39"/>
                <a:gd name="T23" fmla="*/ 8 h 15"/>
                <a:gd name="T24" fmla="*/ 38 w 39"/>
                <a:gd name="T25" fmla="*/ 6 h 15"/>
                <a:gd name="T26" fmla="*/ 38 w 39"/>
                <a:gd name="T27" fmla="*/ 6 h 15"/>
                <a:gd name="T28" fmla="*/ 35 w 39"/>
                <a:gd name="T29" fmla="*/ 3 h 15"/>
                <a:gd name="T30" fmla="*/ 32 w 3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0"/>
                  </a:moveTo>
                  <a:lnTo>
                    <a:pt x="6" y="3"/>
                  </a:lnTo>
                  <a:lnTo>
                    <a:pt x="3" y="3"/>
                  </a:lnTo>
                  <a:lnTo>
                    <a:pt x="3" y="3"/>
                  </a:lnTo>
                  <a:lnTo>
                    <a:pt x="0" y="3"/>
                  </a:lnTo>
                  <a:lnTo>
                    <a:pt x="0" y="8"/>
                  </a:lnTo>
                  <a:lnTo>
                    <a:pt x="0" y="8"/>
                  </a:lnTo>
                  <a:lnTo>
                    <a:pt x="0" y="11"/>
                  </a:lnTo>
                  <a:lnTo>
                    <a:pt x="6" y="14"/>
                  </a:lnTo>
                  <a:lnTo>
                    <a:pt x="32" y="11"/>
                  </a:lnTo>
                  <a:lnTo>
                    <a:pt x="32" y="11"/>
                  </a:lnTo>
                  <a:lnTo>
                    <a:pt x="35" y="8"/>
                  </a:lnTo>
                  <a:lnTo>
                    <a:pt x="38" y="6"/>
                  </a:lnTo>
                  <a:lnTo>
                    <a:pt x="38" y="6"/>
                  </a:lnTo>
                  <a:lnTo>
                    <a:pt x="35" y="3"/>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8" name="Freeform 24"/>
            <p:cNvSpPr>
              <a:spLocks noChangeArrowheads="1"/>
            </p:cNvSpPr>
            <p:nvPr/>
          </p:nvSpPr>
          <p:spPr bwMode="auto">
            <a:xfrm>
              <a:off x="960438" y="2430463"/>
              <a:ext cx="4762" cy="1587"/>
            </a:xfrm>
            <a:custGeom>
              <a:avLst/>
              <a:gdLst>
                <a:gd name="T0" fmla="*/ 0 w 15"/>
                <a:gd name="T1" fmla="*/ 0 h 1"/>
                <a:gd name="T2" fmla="*/ 0 w 15"/>
                <a:gd name="T3" fmla="*/ 0 h 1"/>
                <a:gd name="T4" fmla="*/ 0 w 15"/>
                <a:gd name="T5" fmla="*/ 0 h 1"/>
                <a:gd name="T6" fmla="*/ 14 w 15"/>
                <a:gd name="T7" fmla="*/ 0 h 1"/>
                <a:gd name="T8" fmla="*/ 0 w 15"/>
                <a:gd name="T9" fmla="*/ 0 h 1"/>
              </a:gdLst>
              <a:ahLst/>
              <a:cxnLst>
                <a:cxn ang="0">
                  <a:pos x="T0" y="T1"/>
                </a:cxn>
                <a:cxn ang="0">
                  <a:pos x="T2" y="T3"/>
                </a:cxn>
                <a:cxn ang="0">
                  <a:pos x="T4" y="T5"/>
                </a:cxn>
                <a:cxn ang="0">
                  <a:pos x="T6" y="T7"/>
                </a:cxn>
                <a:cxn ang="0">
                  <a:pos x="T8" y="T9"/>
                </a:cxn>
              </a:cxnLst>
              <a:rect l="0" t="0" r="r" b="b"/>
              <a:pathLst>
                <a:path w="15" h="1">
                  <a:moveTo>
                    <a:pt x="0" y="0"/>
                  </a:moveTo>
                  <a:lnTo>
                    <a:pt x="0" y="0"/>
                  </a:lnTo>
                  <a:lnTo>
                    <a:pt x="0"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9" name="Freeform 25"/>
            <p:cNvSpPr>
              <a:spLocks noChangeArrowheads="1"/>
            </p:cNvSpPr>
            <p:nvPr/>
          </p:nvSpPr>
          <p:spPr bwMode="auto">
            <a:xfrm>
              <a:off x="1046163" y="2787650"/>
              <a:ext cx="4762" cy="1588"/>
            </a:xfrm>
            <a:custGeom>
              <a:avLst/>
              <a:gdLst>
                <a:gd name="T0" fmla="*/ 0 w 15"/>
                <a:gd name="T1" fmla="*/ 0 h 4"/>
                <a:gd name="T2" fmla="*/ 14 w 15"/>
                <a:gd name="T3" fmla="*/ 3 h 4"/>
                <a:gd name="T4" fmla="*/ 14 w 15"/>
                <a:gd name="T5" fmla="*/ 3 h 4"/>
                <a:gd name="T6" fmla="*/ 14 w 15"/>
                <a:gd name="T7" fmla="*/ 0 h 4"/>
                <a:gd name="T8" fmla="*/ 14 w 15"/>
                <a:gd name="T9" fmla="*/ 0 h 4"/>
                <a:gd name="T10" fmla="*/ 0 w 15"/>
                <a:gd name="T11" fmla="*/ 0 h 4"/>
              </a:gdLst>
              <a:ahLst/>
              <a:cxnLst>
                <a:cxn ang="0">
                  <a:pos x="T0" y="T1"/>
                </a:cxn>
                <a:cxn ang="0">
                  <a:pos x="T2" y="T3"/>
                </a:cxn>
                <a:cxn ang="0">
                  <a:pos x="T4" y="T5"/>
                </a:cxn>
                <a:cxn ang="0">
                  <a:pos x="T6" y="T7"/>
                </a:cxn>
                <a:cxn ang="0">
                  <a:pos x="T8" y="T9"/>
                </a:cxn>
                <a:cxn ang="0">
                  <a:pos x="T10" y="T11"/>
                </a:cxn>
              </a:cxnLst>
              <a:rect l="0" t="0" r="r" b="b"/>
              <a:pathLst>
                <a:path w="15" h="4">
                  <a:moveTo>
                    <a:pt x="0" y="0"/>
                  </a:moveTo>
                  <a:lnTo>
                    <a:pt x="14" y="3"/>
                  </a:lnTo>
                  <a:lnTo>
                    <a:pt x="14" y="3"/>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0" name="Freeform 26"/>
            <p:cNvSpPr>
              <a:spLocks noChangeArrowheads="1"/>
            </p:cNvSpPr>
            <p:nvPr/>
          </p:nvSpPr>
          <p:spPr bwMode="auto">
            <a:xfrm>
              <a:off x="1108075" y="2789238"/>
              <a:ext cx="14288" cy="4762"/>
            </a:xfrm>
            <a:custGeom>
              <a:avLst/>
              <a:gdLst>
                <a:gd name="T0" fmla="*/ 32 w 39"/>
                <a:gd name="T1" fmla="*/ 0 h 12"/>
                <a:gd name="T2" fmla="*/ 6 w 39"/>
                <a:gd name="T3" fmla="*/ 0 h 12"/>
                <a:gd name="T4" fmla="*/ 6 w 39"/>
                <a:gd name="T5" fmla="*/ 0 h 12"/>
                <a:gd name="T6" fmla="*/ 3 w 39"/>
                <a:gd name="T7" fmla="*/ 0 h 12"/>
                <a:gd name="T8" fmla="*/ 0 w 39"/>
                <a:gd name="T9" fmla="*/ 2 h 12"/>
                <a:gd name="T10" fmla="*/ 0 w 39"/>
                <a:gd name="T11" fmla="*/ 2 h 12"/>
                <a:gd name="T12" fmla="*/ 3 w 39"/>
                <a:gd name="T13" fmla="*/ 8 h 12"/>
                <a:gd name="T14" fmla="*/ 6 w 39"/>
                <a:gd name="T15" fmla="*/ 8 h 12"/>
                <a:gd name="T16" fmla="*/ 32 w 39"/>
                <a:gd name="T17" fmla="*/ 11 h 12"/>
                <a:gd name="T18" fmla="*/ 32 w 39"/>
                <a:gd name="T19" fmla="*/ 11 h 12"/>
                <a:gd name="T20" fmla="*/ 32 w 39"/>
                <a:gd name="T21" fmla="*/ 11 h 12"/>
                <a:gd name="T22" fmla="*/ 38 w 39"/>
                <a:gd name="T23" fmla="*/ 11 h 12"/>
                <a:gd name="T24" fmla="*/ 38 w 39"/>
                <a:gd name="T25" fmla="*/ 5 h 12"/>
                <a:gd name="T26" fmla="*/ 38 w 39"/>
                <a:gd name="T27" fmla="*/ 5 h 12"/>
                <a:gd name="T28" fmla="*/ 38 w 39"/>
                <a:gd name="T29" fmla="*/ 2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6" y="0"/>
                  </a:lnTo>
                  <a:lnTo>
                    <a:pt x="3" y="0"/>
                  </a:lnTo>
                  <a:lnTo>
                    <a:pt x="0" y="2"/>
                  </a:lnTo>
                  <a:lnTo>
                    <a:pt x="0" y="2"/>
                  </a:lnTo>
                  <a:lnTo>
                    <a:pt x="3" y="8"/>
                  </a:lnTo>
                  <a:lnTo>
                    <a:pt x="6" y="8"/>
                  </a:lnTo>
                  <a:lnTo>
                    <a:pt x="32" y="11"/>
                  </a:lnTo>
                  <a:lnTo>
                    <a:pt x="32" y="11"/>
                  </a:lnTo>
                  <a:lnTo>
                    <a:pt x="32" y="11"/>
                  </a:lnTo>
                  <a:lnTo>
                    <a:pt x="38" y="11"/>
                  </a:lnTo>
                  <a:lnTo>
                    <a:pt x="38" y="5"/>
                  </a:lnTo>
                  <a:lnTo>
                    <a:pt x="38" y="5"/>
                  </a:lnTo>
                  <a:lnTo>
                    <a:pt x="38" y="2"/>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1" name="Freeform 27"/>
            <p:cNvSpPr>
              <a:spLocks noChangeArrowheads="1"/>
            </p:cNvSpPr>
            <p:nvPr/>
          </p:nvSpPr>
          <p:spPr bwMode="auto">
            <a:xfrm>
              <a:off x="1176338" y="2795588"/>
              <a:ext cx="17462" cy="7937"/>
            </a:xfrm>
            <a:custGeom>
              <a:avLst/>
              <a:gdLst>
                <a:gd name="T0" fmla="*/ 38 w 47"/>
                <a:gd name="T1" fmla="*/ 3 h 24"/>
                <a:gd name="T2" fmla="*/ 12 w 47"/>
                <a:gd name="T3" fmla="*/ 0 h 24"/>
                <a:gd name="T4" fmla="*/ 12 w 47"/>
                <a:gd name="T5" fmla="*/ 0 h 24"/>
                <a:gd name="T6" fmla="*/ 3 w 47"/>
                <a:gd name="T7" fmla="*/ 3 h 24"/>
                <a:gd name="T8" fmla="*/ 0 w 47"/>
                <a:gd name="T9" fmla="*/ 8 h 24"/>
                <a:gd name="T10" fmla="*/ 0 w 47"/>
                <a:gd name="T11" fmla="*/ 8 h 24"/>
                <a:gd name="T12" fmla="*/ 3 w 47"/>
                <a:gd name="T13" fmla="*/ 14 h 24"/>
                <a:gd name="T14" fmla="*/ 9 w 47"/>
                <a:gd name="T15" fmla="*/ 20 h 24"/>
                <a:gd name="T16" fmla="*/ 35 w 47"/>
                <a:gd name="T17" fmla="*/ 23 h 24"/>
                <a:gd name="T18" fmla="*/ 35 w 47"/>
                <a:gd name="T19" fmla="*/ 23 h 24"/>
                <a:gd name="T20" fmla="*/ 35 w 47"/>
                <a:gd name="T21" fmla="*/ 23 h 24"/>
                <a:gd name="T22" fmla="*/ 43 w 47"/>
                <a:gd name="T23" fmla="*/ 20 h 24"/>
                <a:gd name="T24" fmla="*/ 46 w 47"/>
                <a:gd name="T25" fmla="*/ 14 h 24"/>
                <a:gd name="T26" fmla="*/ 46 w 47"/>
                <a:gd name="T27" fmla="*/ 14 h 24"/>
                <a:gd name="T28" fmla="*/ 43 w 47"/>
                <a:gd name="T29" fmla="*/ 6 h 24"/>
                <a:gd name="T30" fmla="*/ 38 w 47"/>
                <a:gd name="T31"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8" y="3"/>
                  </a:moveTo>
                  <a:lnTo>
                    <a:pt x="12" y="0"/>
                  </a:lnTo>
                  <a:lnTo>
                    <a:pt x="12" y="0"/>
                  </a:lnTo>
                  <a:lnTo>
                    <a:pt x="3" y="3"/>
                  </a:lnTo>
                  <a:lnTo>
                    <a:pt x="0" y="8"/>
                  </a:lnTo>
                  <a:lnTo>
                    <a:pt x="0" y="8"/>
                  </a:lnTo>
                  <a:lnTo>
                    <a:pt x="3" y="14"/>
                  </a:lnTo>
                  <a:lnTo>
                    <a:pt x="9" y="20"/>
                  </a:lnTo>
                  <a:lnTo>
                    <a:pt x="35" y="23"/>
                  </a:lnTo>
                  <a:lnTo>
                    <a:pt x="35" y="23"/>
                  </a:lnTo>
                  <a:lnTo>
                    <a:pt x="35" y="23"/>
                  </a:lnTo>
                  <a:lnTo>
                    <a:pt x="43" y="20"/>
                  </a:lnTo>
                  <a:lnTo>
                    <a:pt x="46" y="14"/>
                  </a:lnTo>
                  <a:lnTo>
                    <a:pt x="46" y="14"/>
                  </a:lnTo>
                  <a:lnTo>
                    <a:pt x="43" y="6"/>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2" name="Freeform 28"/>
            <p:cNvSpPr>
              <a:spLocks noChangeArrowheads="1"/>
            </p:cNvSpPr>
            <p:nvPr/>
          </p:nvSpPr>
          <p:spPr bwMode="auto">
            <a:xfrm>
              <a:off x="1243013" y="2805113"/>
              <a:ext cx="19050" cy="11112"/>
            </a:xfrm>
            <a:custGeom>
              <a:avLst/>
              <a:gdLst>
                <a:gd name="T0" fmla="*/ 43 w 55"/>
                <a:gd name="T1" fmla="*/ 3 h 33"/>
                <a:gd name="T2" fmla="*/ 17 w 55"/>
                <a:gd name="T3" fmla="*/ 0 h 33"/>
                <a:gd name="T4" fmla="*/ 17 w 55"/>
                <a:gd name="T5" fmla="*/ 0 h 33"/>
                <a:gd name="T6" fmla="*/ 11 w 55"/>
                <a:gd name="T7" fmla="*/ 0 h 33"/>
                <a:gd name="T8" fmla="*/ 5 w 55"/>
                <a:gd name="T9" fmla="*/ 0 h 33"/>
                <a:gd name="T10" fmla="*/ 2 w 55"/>
                <a:gd name="T11" fmla="*/ 3 h 33"/>
                <a:gd name="T12" fmla="*/ 0 w 55"/>
                <a:gd name="T13" fmla="*/ 9 h 33"/>
                <a:gd name="T14" fmla="*/ 0 w 55"/>
                <a:gd name="T15" fmla="*/ 9 h 33"/>
                <a:gd name="T16" fmla="*/ 0 w 55"/>
                <a:gd name="T17" fmla="*/ 15 h 33"/>
                <a:gd name="T18" fmla="*/ 2 w 55"/>
                <a:gd name="T19" fmla="*/ 21 h 33"/>
                <a:gd name="T20" fmla="*/ 5 w 55"/>
                <a:gd name="T21" fmla="*/ 23 h 33"/>
                <a:gd name="T22" fmla="*/ 11 w 55"/>
                <a:gd name="T23" fmla="*/ 26 h 33"/>
                <a:gd name="T24" fmla="*/ 37 w 55"/>
                <a:gd name="T25" fmla="*/ 32 h 33"/>
                <a:gd name="T26" fmla="*/ 37 w 55"/>
                <a:gd name="T27" fmla="*/ 32 h 33"/>
                <a:gd name="T28" fmla="*/ 37 w 55"/>
                <a:gd name="T29" fmla="*/ 32 h 33"/>
                <a:gd name="T30" fmla="*/ 43 w 55"/>
                <a:gd name="T31" fmla="*/ 32 h 33"/>
                <a:gd name="T32" fmla="*/ 48 w 55"/>
                <a:gd name="T33" fmla="*/ 29 h 33"/>
                <a:gd name="T34" fmla="*/ 51 w 55"/>
                <a:gd name="T35" fmla="*/ 26 h 33"/>
                <a:gd name="T36" fmla="*/ 54 w 55"/>
                <a:gd name="T37" fmla="*/ 21 h 33"/>
                <a:gd name="T38" fmla="*/ 54 w 55"/>
                <a:gd name="T39" fmla="*/ 21 h 33"/>
                <a:gd name="T40" fmla="*/ 54 w 55"/>
                <a:gd name="T41" fmla="*/ 15 h 33"/>
                <a:gd name="T42" fmla="*/ 51 w 55"/>
                <a:gd name="T43" fmla="*/ 9 h 33"/>
                <a:gd name="T44" fmla="*/ 48 w 55"/>
                <a:gd name="T45" fmla="*/ 6 h 33"/>
                <a:gd name="T46" fmla="*/ 43 w 55"/>
                <a:gd name="T4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43" y="3"/>
                  </a:moveTo>
                  <a:lnTo>
                    <a:pt x="17" y="0"/>
                  </a:lnTo>
                  <a:lnTo>
                    <a:pt x="17" y="0"/>
                  </a:lnTo>
                  <a:lnTo>
                    <a:pt x="11" y="0"/>
                  </a:lnTo>
                  <a:lnTo>
                    <a:pt x="5" y="0"/>
                  </a:lnTo>
                  <a:lnTo>
                    <a:pt x="2" y="3"/>
                  </a:lnTo>
                  <a:lnTo>
                    <a:pt x="0" y="9"/>
                  </a:lnTo>
                  <a:lnTo>
                    <a:pt x="0" y="9"/>
                  </a:lnTo>
                  <a:lnTo>
                    <a:pt x="0" y="15"/>
                  </a:lnTo>
                  <a:lnTo>
                    <a:pt x="2" y="21"/>
                  </a:lnTo>
                  <a:lnTo>
                    <a:pt x="5" y="23"/>
                  </a:lnTo>
                  <a:lnTo>
                    <a:pt x="11" y="26"/>
                  </a:lnTo>
                  <a:lnTo>
                    <a:pt x="37" y="32"/>
                  </a:lnTo>
                  <a:lnTo>
                    <a:pt x="37" y="32"/>
                  </a:lnTo>
                  <a:lnTo>
                    <a:pt x="37" y="32"/>
                  </a:lnTo>
                  <a:lnTo>
                    <a:pt x="43" y="32"/>
                  </a:lnTo>
                  <a:lnTo>
                    <a:pt x="48" y="29"/>
                  </a:lnTo>
                  <a:lnTo>
                    <a:pt x="51" y="26"/>
                  </a:lnTo>
                  <a:lnTo>
                    <a:pt x="54" y="21"/>
                  </a:lnTo>
                  <a:lnTo>
                    <a:pt x="54" y="21"/>
                  </a:lnTo>
                  <a:lnTo>
                    <a:pt x="54" y="15"/>
                  </a:lnTo>
                  <a:lnTo>
                    <a:pt x="51" y="9"/>
                  </a:lnTo>
                  <a:lnTo>
                    <a:pt x="48" y="6"/>
                  </a:lnTo>
                  <a:lnTo>
                    <a:pt x="4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3" name="Freeform 29"/>
            <p:cNvSpPr>
              <a:spLocks noChangeArrowheads="1"/>
            </p:cNvSpPr>
            <p:nvPr/>
          </p:nvSpPr>
          <p:spPr bwMode="auto">
            <a:xfrm>
              <a:off x="1311275" y="2819400"/>
              <a:ext cx="22225" cy="14288"/>
            </a:xfrm>
            <a:custGeom>
              <a:avLst/>
              <a:gdLst>
                <a:gd name="T0" fmla="*/ 46 w 61"/>
                <a:gd name="T1" fmla="*/ 5 h 41"/>
                <a:gd name="T2" fmla="*/ 20 w 61"/>
                <a:gd name="T3" fmla="*/ 0 h 41"/>
                <a:gd name="T4" fmla="*/ 20 w 61"/>
                <a:gd name="T5" fmla="*/ 0 h 41"/>
                <a:gd name="T6" fmla="*/ 14 w 61"/>
                <a:gd name="T7" fmla="*/ 0 h 41"/>
                <a:gd name="T8" fmla="*/ 8 w 61"/>
                <a:gd name="T9" fmla="*/ 2 h 41"/>
                <a:gd name="T10" fmla="*/ 3 w 61"/>
                <a:gd name="T11" fmla="*/ 5 h 41"/>
                <a:gd name="T12" fmla="*/ 0 w 61"/>
                <a:gd name="T13" fmla="*/ 11 h 41"/>
                <a:gd name="T14" fmla="*/ 0 w 61"/>
                <a:gd name="T15" fmla="*/ 11 h 41"/>
                <a:gd name="T16" fmla="*/ 0 w 61"/>
                <a:gd name="T17" fmla="*/ 17 h 41"/>
                <a:gd name="T18" fmla="*/ 0 w 61"/>
                <a:gd name="T19" fmla="*/ 25 h 41"/>
                <a:gd name="T20" fmla="*/ 5 w 61"/>
                <a:gd name="T21" fmla="*/ 28 h 41"/>
                <a:gd name="T22" fmla="*/ 11 w 61"/>
                <a:gd name="T23" fmla="*/ 31 h 41"/>
                <a:gd name="T24" fmla="*/ 37 w 61"/>
                <a:gd name="T25" fmla="*/ 40 h 41"/>
                <a:gd name="T26" fmla="*/ 37 w 61"/>
                <a:gd name="T27" fmla="*/ 40 h 41"/>
                <a:gd name="T28" fmla="*/ 37 w 61"/>
                <a:gd name="T29" fmla="*/ 40 h 41"/>
                <a:gd name="T30" fmla="*/ 43 w 61"/>
                <a:gd name="T31" fmla="*/ 40 h 41"/>
                <a:gd name="T32" fmla="*/ 51 w 61"/>
                <a:gd name="T33" fmla="*/ 40 h 41"/>
                <a:gd name="T34" fmla="*/ 54 w 61"/>
                <a:gd name="T35" fmla="*/ 34 h 41"/>
                <a:gd name="T36" fmla="*/ 60 w 61"/>
                <a:gd name="T37" fmla="*/ 28 h 41"/>
                <a:gd name="T38" fmla="*/ 60 w 61"/>
                <a:gd name="T39" fmla="*/ 28 h 41"/>
                <a:gd name="T40" fmla="*/ 60 w 61"/>
                <a:gd name="T41" fmla="*/ 22 h 41"/>
                <a:gd name="T42" fmla="*/ 57 w 61"/>
                <a:gd name="T43" fmla="*/ 14 h 41"/>
                <a:gd name="T44" fmla="*/ 51 w 61"/>
                <a:gd name="T45" fmla="*/ 11 h 41"/>
                <a:gd name="T46" fmla="*/ 46 w 61"/>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6" y="5"/>
                  </a:moveTo>
                  <a:lnTo>
                    <a:pt x="20" y="0"/>
                  </a:lnTo>
                  <a:lnTo>
                    <a:pt x="20" y="0"/>
                  </a:lnTo>
                  <a:lnTo>
                    <a:pt x="14" y="0"/>
                  </a:lnTo>
                  <a:lnTo>
                    <a:pt x="8" y="2"/>
                  </a:lnTo>
                  <a:lnTo>
                    <a:pt x="3" y="5"/>
                  </a:lnTo>
                  <a:lnTo>
                    <a:pt x="0" y="11"/>
                  </a:lnTo>
                  <a:lnTo>
                    <a:pt x="0" y="11"/>
                  </a:lnTo>
                  <a:lnTo>
                    <a:pt x="0" y="17"/>
                  </a:lnTo>
                  <a:lnTo>
                    <a:pt x="0" y="25"/>
                  </a:lnTo>
                  <a:lnTo>
                    <a:pt x="5" y="28"/>
                  </a:lnTo>
                  <a:lnTo>
                    <a:pt x="11" y="31"/>
                  </a:lnTo>
                  <a:lnTo>
                    <a:pt x="37" y="40"/>
                  </a:lnTo>
                  <a:lnTo>
                    <a:pt x="37" y="40"/>
                  </a:lnTo>
                  <a:lnTo>
                    <a:pt x="37" y="40"/>
                  </a:lnTo>
                  <a:lnTo>
                    <a:pt x="43" y="40"/>
                  </a:lnTo>
                  <a:lnTo>
                    <a:pt x="51" y="40"/>
                  </a:lnTo>
                  <a:lnTo>
                    <a:pt x="54" y="34"/>
                  </a:lnTo>
                  <a:lnTo>
                    <a:pt x="60" y="28"/>
                  </a:lnTo>
                  <a:lnTo>
                    <a:pt x="60" y="28"/>
                  </a:lnTo>
                  <a:lnTo>
                    <a:pt x="60" y="22"/>
                  </a:lnTo>
                  <a:lnTo>
                    <a:pt x="57" y="14"/>
                  </a:lnTo>
                  <a:lnTo>
                    <a:pt x="51" y="11"/>
                  </a:lnTo>
                  <a:lnTo>
                    <a:pt x="46"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4" name="Freeform 30"/>
            <p:cNvSpPr>
              <a:spLocks noChangeArrowheads="1"/>
            </p:cNvSpPr>
            <p:nvPr/>
          </p:nvSpPr>
          <p:spPr bwMode="auto">
            <a:xfrm>
              <a:off x="1374775" y="2841625"/>
              <a:ext cx="23813" cy="19050"/>
            </a:xfrm>
            <a:custGeom>
              <a:avLst/>
              <a:gdLst>
                <a:gd name="T0" fmla="*/ 63 w 64"/>
                <a:gd name="T1" fmla="*/ 37 h 52"/>
                <a:gd name="T2" fmla="*/ 63 w 64"/>
                <a:gd name="T3" fmla="*/ 37 h 52"/>
                <a:gd name="T4" fmla="*/ 63 w 64"/>
                <a:gd name="T5" fmla="*/ 28 h 52"/>
                <a:gd name="T6" fmla="*/ 63 w 64"/>
                <a:gd name="T7" fmla="*/ 22 h 52"/>
                <a:gd name="T8" fmla="*/ 58 w 64"/>
                <a:gd name="T9" fmla="*/ 14 h 52"/>
                <a:gd name="T10" fmla="*/ 52 w 64"/>
                <a:gd name="T11" fmla="*/ 11 h 52"/>
                <a:gd name="T12" fmla="*/ 26 w 64"/>
                <a:gd name="T13" fmla="*/ 0 h 52"/>
                <a:gd name="T14" fmla="*/ 26 w 64"/>
                <a:gd name="T15" fmla="*/ 0 h 52"/>
                <a:gd name="T16" fmla="*/ 20 w 64"/>
                <a:gd name="T17" fmla="*/ 0 h 52"/>
                <a:gd name="T18" fmla="*/ 12 w 64"/>
                <a:gd name="T19" fmla="*/ 0 h 52"/>
                <a:gd name="T20" fmla="*/ 6 w 64"/>
                <a:gd name="T21" fmla="*/ 6 h 52"/>
                <a:gd name="T22" fmla="*/ 0 w 64"/>
                <a:gd name="T23" fmla="*/ 11 h 52"/>
                <a:gd name="T24" fmla="*/ 0 w 64"/>
                <a:gd name="T25" fmla="*/ 11 h 52"/>
                <a:gd name="T26" fmla="*/ 0 w 64"/>
                <a:gd name="T27" fmla="*/ 20 h 52"/>
                <a:gd name="T28" fmla="*/ 0 w 64"/>
                <a:gd name="T29" fmla="*/ 25 h 52"/>
                <a:gd name="T30" fmla="*/ 6 w 64"/>
                <a:gd name="T31" fmla="*/ 31 h 52"/>
                <a:gd name="T32" fmla="*/ 12 w 64"/>
                <a:gd name="T33" fmla="*/ 37 h 52"/>
                <a:gd name="T34" fmla="*/ 34 w 64"/>
                <a:gd name="T35" fmla="*/ 48 h 52"/>
                <a:gd name="T36" fmla="*/ 34 w 64"/>
                <a:gd name="T37" fmla="*/ 48 h 52"/>
                <a:gd name="T38" fmla="*/ 34 w 64"/>
                <a:gd name="T39" fmla="*/ 48 h 52"/>
                <a:gd name="T40" fmla="*/ 43 w 64"/>
                <a:gd name="T41" fmla="*/ 51 h 52"/>
                <a:gd name="T42" fmla="*/ 52 w 64"/>
                <a:gd name="T43" fmla="*/ 48 h 52"/>
                <a:gd name="T44" fmla="*/ 58 w 64"/>
                <a:gd name="T45" fmla="*/ 43 h 52"/>
                <a:gd name="T46" fmla="*/ 63 w 64"/>
                <a:gd name="T4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52">
                  <a:moveTo>
                    <a:pt x="63" y="37"/>
                  </a:moveTo>
                  <a:lnTo>
                    <a:pt x="63" y="37"/>
                  </a:lnTo>
                  <a:lnTo>
                    <a:pt x="63" y="28"/>
                  </a:lnTo>
                  <a:lnTo>
                    <a:pt x="63" y="22"/>
                  </a:lnTo>
                  <a:lnTo>
                    <a:pt x="58" y="14"/>
                  </a:lnTo>
                  <a:lnTo>
                    <a:pt x="52" y="11"/>
                  </a:lnTo>
                  <a:lnTo>
                    <a:pt x="26" y="0"/>
                  </a:lnTo>
                  <a:lnTo>
                    <a:pt x="26" y="0"/>
                  </a:lnTo>
                  <a:lnTo>
                    <a:pt x="20" y="0"/>
                  </a:lnTo>
                  <a:lnTo>
                    <a:pt x="12" y="0"/>
                  </a:lnTo>
                  <a:lnTo>
                    <a:pt x="6" y="6"/>
                  </a:lnTo>
                  <a:lnTo>
                    <a:pt x="0" y="11"/>
                  </a:lnTo>
                  <a:lnTo>
                    <a:pt x="0" y="11"/>
                  </a:lnTo>
                  <a:lnTo>
                    <a:pt x="0" y="20"/>
                  </a:lnTo>
                  <a:lnTo>
                    <a:pt x="0" y="25"/>
                  </a:lnTo>
                  <a:lnTo>
                    <a:pt x="6" y="31"/>
                  </a:lnTo>
                  <a:lnTo>
                    <a:pt x="12" y="37"/>
                  </a:lnTo>
                  <a:lnTo>
                    <a:pt x="34" y="48"/>
                  </a:lnTo>
                  <a:lnTo>
                    <a:pt x="34" y="48"/>
                  </a:lnTo>
                  <a:lnTo>
                    <a:pt x="34" y="48"/>
                  </a:lnTo>
                  <a:lnTo>
                    <a:pt x="43" y="51"/>
                  </a:lnTo>
                  <a:lnTo>
                    <a:pt x="52" y="48"/>
                  </a:lnTo>
                  <a:lnTo>
                    <a:pt x="58" y="43"/>
                  </a:lnTo>
                  <a:lnTo>
                    <a:pt x="63" y="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5" name="Freeform 31"/>
            <p:cNvSpPr>
              <a:spLocks noChangeArrowheads="1"/>
            </p:cNvSpPr>
            <p:nvPr/>
          </p:nvSpPr>
          <p:spPr bwMode="auto">
            <a:xfrm>
              <a:off x="1435100" y="2873375"/>
              <a:ext cx="25400" cy="22225"/>
            </a:xfrm>
            <a:custGeom>
              <a:avLst/>
              <a:gdLst>
                <a:gd name="T0" fmla="*/ 32 w 70"/>
                <a:gd name="T1" fmla="*/ 58 h 62"/>
                <a:gd name="T2" fmla="*/ 32 w 70"/>
                <a:gd name="T3" fmla="*/ 58 h 62"/>
                <a:gd name="T4" fmla="*/ 32 w 70"/>
                <a:gd name="T5" fmla="*/ 58 h 62"/>
                <a:gd name="T6" fmla="*/ 41 w 70"/>
                <a:gd name="T7" fmla="*/ 61 h 62"/>
                <a:gd name="T8" fmla="*/ 49 w 70"/>
                <a:gd name="T9" fmla="*/ 61 h 62"/>
                <a:gd name="T10" fmla="*/ 58 w 70"/>
                <a:gd name="T11" fmla="*/ 58 h 62"/>
                <a:gd name="T12" fmla="*/ 63 w 70"/>
                <a:gd name="T13" fmla="*/ 52 h 62"/>
                <a:gd name="T14" fmla="*/ 63 w 70"/>
                <a:gd name="T15" fmla="*/ 52 h 62"/>
                <a:gd name="T16" fmla="*/ 69 w 70"/>
                <a:gd name="T17" fmla="*/ 44 h 62"/>
                <a:gd name="T18" fmla="*/ 69 w 70"/>
                <a:gd name="T19" fmla="*/ 35 h 62"/>
                <a:gd name="T20" fmla="*/ 66 w 70"/>
                <a:gd name="T21" fmla="*/ 26 h 62"/>
                <a:gd name="T22" fmla="*/ 58 w 70"/>
                <a:gd name="T23" fmla="*/ 18 h 62"/>
                <a:gd name="T24" fmla="*/ 38 w 70"/>
                <a:gd name="T25" fmla="*/ 3 h 62"/>
                <a:gd name="T26" fmla="*/ 38 w 70"/>
                <a:gd name="T27" fmla="*/ 3 h 62"/>
                <a:gd name="T28" fmla="*/ 29 w 70"/>
                <a:gd name="T29" fmla="*/ 0 h 62"/>
                <a:gd name="T30" fmla="*/ 20 w 70"/>
                <a:gd name="T31" fmla="*/ 0 h 62"/>
                <a:gd name="T32" fmla="*/ 12 w 70"/>
                <a:gd name="T33" fmla="*/ 3 h 62"/>
                <a:gd name="T34" fmla="*/ 6 w 70"/>
                <a:gd name="T35" fmla="*/ 9 h 62"/>
                <a:gd name="T36" fmla="*/ 6 w 70"/>
                <a:gd name="T37" fmla="*/ 9 h 62"/>
                <a:gd name="T38" fmla="*/ 0 w 70"/>
                <a:gd name="T39" fmla="*/ 18 h 62"/>
                <a:gd name="T40" fmla="*/ 0 w 70"/>
                <a:gd name="T41" fmla="*/ 26 h 62"/>
                <a:gd name="T42" fmla="*/ 3 w 70"/>
                <a:gd name="T43" fmla="*/ 32 h 62"/>
                <a:gd name="T44" fmla="*/ 9 w 70"/>
                <a:gd name="T45" fmla="*/ 41 h 62"/>
                <a:gd name="T46" fmla="*/ 32 w 70"/>
                <a:gd name="T47"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62">
                  <a:moveTo>
                    <a:pt x="32" y="58"/>
                  </a:moveTo>
                  <a:lnTo>
                    <a:pt x="32" y="58"/>
                  </a:lnTo>
                  <a:lnTo>
                    <a:pt x="32" y="58"/>
                  </a:lnTo>
                  <a:lnTo>
                    <a:pt x="41" y="61"/>
                  </a:lnTo>
                  <a:lnTo>
                    <a:pt x="49" y="61"/>
                  </a:lnTo>
                  <a:lnTo>
                    <a:pt x="58" y="58"/>
                  </a:lnTo>
                  <a:lnTo>
                    <a:pt x="63" y="52"/>
                  </a:lnTo>
                  <a:lnTo>
                    <a:pt x="63" y="52"/>
                  </a:lnTo>
                  <a:lnTo>
                    <a:pt x="69" y="44"/>
                  </a:lnTo>
                  <a:lnTo>
                    <a:pt x="69" y="35"/>
                  </a:lnTo>
                  <a:lnTo>
                    <a:pt x="66" y="26"/>
                  </a:lnTo>
                  <a:lnTo>
                    <a:pt x="58" y="18"/>
                  </a:lnTo>
                  <a:lnTo>
                    <a:pt x="38" y="3"/>
                  </a:lnTo>
                  <a:lnTo>
                    <a:pt x="38" y="3"/>
                  </a:lnTo>
                  <a:lnTo>
                    <a:pt x="29" y="0"/>
                  </a:lnTo>
                  <a:lnTo>
                    <a:pt x="20" y="0"/>
                  </a:lnTo>
                  <a:lnTo>
                    <a:pt x="12" y="3"/>
                  </a:lnTo>
                  <a:lnTo>
                    <a:pt x="6" y="9"/>
                  </a:lnTo>
                  <a:lnTo>
                    <a:pt x="6" y="9"/>
                  </a:lnTo>
                  <a:lnTo>
                    <a:pt x="0" y="18"/>
                  </a:lnTo>
                  <a:lnTo>
                    <a:pt x="0" y="26"/>
                  </a:lnTo>
                  <a:lnTo>
                    <a:pt x="3" y="32"/>
                  </a:lnTo>
                  <a:lnTo>
                    <a:pt x="9" y="41"/>
                  </a:lnTo>
                  <a:lnTo>
                    <a:pt x="32"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6" name="Freeform 32"/>
            <p:cNvSpPr>
              <a:spLocks noChangeArrowheads="1"/>
            </p:cNvSpPr>
            <p:nvPr/>
          </p:nvSpPr>
          <p:spPr bwMode="auto">
            <a:xfrm>
              <a:off x="1335088" y="3057525"/>
              <a:ext cx="31750" cy="25400"/>
            </a:xfrm>
            <a:custGeom>
              <a:avLst/>
              <a:gdLst>
                <a:gd name="T0" fmla="*/ 46 w 86"/>
                <a:gd name="T1" fmla="*/ 3 h 70"/>
                <a:gd name="T2" fmla="*/ 20 w 86"/>
                <a:gd name="T3" fmla="*/ 12 h 70"/>
                <a:gd name="T4" fmla="*/ 20 w 86"/>
                <a:gd name="T5" fmla="*/ 12 h 70"/>
                <a:gd name="T6" fmla="*/ 20 w 86"/>
                <a:gd name="T7" fmla="*/ 12 h 70"/>
                <a:gd name="T8" fmla="*/ 11 w 86"/>
                <a:gd name="T9" fmla="*/ 17 h 70"/>
                <a:gd name="T10" fmla="*/ 3 w 86"/>
                <a:gd name="T11" fmla="*/ 26 h 70"/>
                <a:gd name="T12" fmla="*/ 0 w 86"/>
                <a:gd name="T13" fmla="*/ 37 h 70"/>
                <a:gd name="T14" fmla="*/ 3 w 86"/>
                <a:gd name="T15" fmla="*/ 49 h 70"/>
                <a:gd name="T16" fmla="*/ 3 w 86"/>
                <a:gd name="T17" fmla="*/ 49 h 70"/>
                <a:gd name="T18" fmla="*/ 8 w 86"/>
                <a:gd name="T19" fmla="*/ 61 h 70"/>
                <a:gd name="T20" fmla="*/ 17 w 86"/>
                <a:gd name="T21" fmla="*/ 66 h 70"/>
                <a:gd name="T22" fmla="*/ 28 w 86"/>
                <a:gd name="T23" fmla="*/ 69 h 70"/>
                <a:gd name="T24" fmla="*/ 40 w 86"/>
                <a:gd name="T25" fmla="*/ 69 h 70"/>
                <a:gd name="T26" fmla="*/ 66 w 86"/>
                <a:gd name="T27" fmla="*/ 61 h 70"/>
                <a:gd name="T28" fmla="*/ 66 w 86"/>
                <a:gd name="T29" fmla="*/ 61 h 70"/>
                <a:gd name="T30" fmla="*/ 77 w 86"/>
                <a:gd name="T31" fmla="*/ 52 h 70"/>
                <a:gd name="T32" fmla="*/ 83 w 86"/>
                <a:gd name="T33" fmla="*/ 43 h 70"/>
                <a:gd name="T34" fmla="*/ 85 w 86"/>
                <a:gd name="T35" fmla="*/ 32 h 70"/>
                <a:gd name="T36" fmla="*/ 85 w 86"/>
                <a:gd name="T37" fmla="*/ 20 h 70"/>
                <a:gd name="T38" fmla="*/ 85 w 86"/>
                <a:gd name="T39" fmla="*/ 20 h 70"/>
                <a:gd name="T40" fmla="*/ 77 w 86"/>
                <a:gd name="T41" fmla="*/ 12 h 70"/>
                <a:gd name="T42" fmla="*/ 68 w 86"/>
                <a:gd name="T43" fmla="*/ 3 h 70"/>
                <a:gd name="T44" fmla="*/ 57 w 86"/>
                <a:gd name="T45" fmla="*/ 0 h 70"/>
                <a:gd name="T46" fmla="*/ 46 w 8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0">
                  <a:moveTo>
                    <a:pt x="46" y="3"/>
                  </a:moveTo>
                  <a:lnTo>
                    <a:pt x="20" y="12"/>
                  </a:lnTo>
                  <a:lnTo>
                    <a:pt x="20" y="12"/>
                  </a:lnTo>
                  <a:lnTo>
                    <a:pt x="20" y="12"/>
                  </a:lnTo>
                  <a:lnTo>
                    <a:pt x="11" y="17"/>
                  </a:lnTo>
                  <a:lnTo>
                    <a:pt x="3" y="26"/>
                  </a:lnTo>
                  <a:lnTo>
                    <a:pt x="0" y="37"/>
                  </a:lnTo>
                  <a:lnTo>
                    <a:pt x="3" y="49"/>
                  </a:lnTo>
                  <a:lnTo>
                    <a:pt x="3" y="49"/>
                  </a:lnTo>
                  <a:lnTo>
                    <a:pt x="8" y="61"/>
                  </a:lnTo>
                  <a:lnTo>
                    <a:pt x="17" y="66"/>
                  </a:lnTo>
                  <a:lnTo>
                    <a:pt x="28" y="69"/>
                  </a:lnTo>
                  <a:lnTo>
                    <a:pt x="40" y="69"/>
                  </a:lnTo>
                  <a:lnTo>
                    <a:pt x="66" y="61"/>
                  </a:lnTo>
                  <a:lnTo>
                    <a:pt x="66" y="61"/>
                  </a:lnTo>
                  <a:lnTo>
                    <a:pt x="77" y="52"/>
                  </a:lnTo>
                  <a:lnTo>
                    <a:pt x="83" y="43"/>
                  </a:lnTo>
                  <a:lnTo>
                    <a:pt x="85" y="32"/>
                  </a:lnTo>
                  <a:lnTo>
                    <a:pt x="85" y="20"/>
                  </a:lnTo>
                  <a:lnTo>
                    <a:pt x="85" y="20"/>
                  </a:lnTo>
                  <a:lnTo>
                    <a:pt x="77" y="12"/>
                  </a:lnTo>
                  <a:lnTo>
                    <a:pt x="68" y="3"/>
                  </a:lnTo>
                  <a:lnTo>
                    <a:pt x="57" y="0"/>
                  </a:lnTo>
                  <a:lnTo>
                    <a:pt x="4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7" name="Freeform 33"/>
            <p:cNvSpPr>
              <a:spLocks noChangeArrowheads="1"/>
            </p:cNvSpPr>
            <p:nvPr/>
          </p:nvSpPr>
          <p:spPr bwMode="auto">
            <a:xfrm>
              <a:off x="1266825" y="3076575"/>
              <a:ext cx="31750" cy="25400"/>
            </a:xfrm>
            <a:custGeom>
              <a:avLst/>
              <a:gdLst>
                <a:gd name="T0" fmla="*/ 49 w 90"/>
                <a:gd name="T1" fmla="*/ 0 h 70"/>
                <a:gd name="T2" fmla="*/ 23 w 90"/>
                <a:gd name="T3" fmla="*/ 6 h 70"/>
                <a:gd name="T4" fmla="*/ 23 w 90"/>
                <a:gd name="T5" fmla="*/ 6 h 70"/>
                <a:gd name="T6" fmla="*/ 23 w 90"/>
                <a:gd name="T7" fmla="*/ 6 h 70"/>
                <a:gd name="T8" fmla="*/ 12 w 90"/>
                <a:gd name="T9" fmla="*/ 11 h 70"/>
                <a:gd name="T10" fmla="*/ 3 w 90"/>
                <a:gd name="T11" fmla="*/ 20 h 70"/>
                <a:gd name="T12" fmla="*/ 0 w 90"/>
                <a:gd name="T13" fmla="*/ 31 h 70"/>
                <a:gd name="T14" fmla="*/ 0 w 90"/>
                <a:gd name="T15" fmla="*/ 43 h 70"/>
                <a:gd name="T16" fmla="*/ 0 w 90"/>
                <a:gd name="T17" fmla="*/ 43 h 70"/>
                <a:gd name="T18" fmla="*/ 6 w 90"/>
                <a:gd name="T19" fmla="*/ 54 h 70"/>
                <a:gd name="T20" fmla="*/ 15 w 90"/>
                <a:gd name="T21" fmla="*/ 63 h 70"/>
                <a:gd name="T22" fmla="*/ 26 w 90"/>
                <a:gd name="T23" fmla="*/ 69 h 70"/>
                <a:gd name="T24" fmla="*/ 38 w 90"/>
                <a:gd name="T25" fmla="*/ 66 h 70"/>
                <a:gd name="T26" fmla="*/ 63 w 90"/>
                <a:gd name="T27" fmla="*/ 60 h 70"/>
                <a:gd name="T28" fmla="*/ 63 w 90"/>
                <a:gd name="T29" fmla="*/ 60 h 70"/>
                <a:gd name="T30" fmla="*/ 75 w 90"/>
                <a:gd name="T31" fmla="*/ 54 h 70"/>
                <a:gd name="T32" fmla="*/ 83 w 90"/>
                <a:gd name="T33" fmla="*/ 45 h 70"/>
                <a:gd name="T34" fmla="*/ 89 w 90"/>
                <a:gd name="T35" fmla="*/ 34 h 70"/>
                <a:gd name="T36" fmla="*/ 86 w 90"/>
                <a:gd name="T37" fmla="*/ 23 h 70"/>
                <a:gd name="T38" fmla="*/ 86 w 90"/>
                <a:gd name="T39" fmla="*/ 23 h 70"/>
                <a:gd name="T40" fmla="*/ 83 w 90"/>
                <a:gd name="T41" fmla="*/ 11 h 70"/>
                <a:gd name="T42" fmla="*/ 75 w 90"/>
                <a:gd name="T43" fmla="*/ 3 h 70"/>
                <a:gd name="T44" fmla="*/ 63 w 90"/>
                <a:gd name="T45" fmla="*/ 0 h 70"/>
                <a:gd name="T46" fmla="*/ 49 w 90"/>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49" y="0"/>
                  </a:moveTo>
                  <a:lnTo>
                    <a:pt x="23" y="6"/>
                  </a:lnTo>
                  <a:lnTo>
                    <a:pt x="23" y="6"/>
                  </a:lnTo>
                  <a:lnTo>
                    <a:pt x="23" y="6"/>
                  </a:lnTo>
                  <a:lnTo>
                    <a:pt x="12" y="11"/>
                  </a:lnTo>
                  <a:lnTo>
                    <a:pt x="3" y="20"/>
                  </a:lnTo>
                  <a:lnTo>
                    <a:pt x="0" y="31"/>
                  </a:lnTo>
                  <a:lnTo>
                    <a:pt x="0" y="43"/>
                  </a:lnTo>
                  <a:lnTo>
                    <a:pt x="0" y="43"/>
                  </a:lnTo>
                  <a:lnTo>
                    <a:pt x="6" y="54"/>
                  </a:lnTo>
                  <a:lnTo>
                    <a:pt x="15" y="63"/>
                  </a:lnTo>
                  <a:lnTo>
                    <a:pt x="26" y="69"/>
                  </a:lnTo>
                  <a:lnTo>
                    <a:pt x="38" y="66"/>
                  </a:lnTo>
                  <a:lnTo>
                    <a:pt x="63" y="60"/>
                  </a:lnTo>
                  <a:lnTo>
                    <a:pt x="63" y="60"/>
                  </a:lnTo>
                  <a:lnTo>
                    <a:pt x="75" y="54"/>
                  </a:lnTo>
                  <a:lnTo>
                    <a:pt x="83" y="45"/>
                  </a:lnTo>
                  <a:lnTo>
                    <a:pt x="89" y="34"/>
                  </a:lnTo>
                  <a:lnTo>
                    <a:pt x="86" y="23"/>
                  </a:lnTo>
                  <a:lnTo>
                    <a:pt x="86" y="23"/>
                  </a:lnTo>
                  <a:lnTo>
                    <a:pt x="83" y="11"/>
                  </a:lnTo>
                  <a:lnTo>
                    <a:pt x="75" y="3"/>
                  </a:lnTo>
                  <a:lnTo>
                    <a:pt x="63" y="0"/>
                  </a:lnTo>
                  <a:lnTo>
                    <a:pt x="4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8" name="Freeform 34"/>
            <p:cNvSpPr>
              <a:spLocks noChangeArrowheads="1"/>
            </p:cNvSpPr>
            <p:nvPr/>
          </p:nvSpPr>
          <p:spPr bwMode="auto">
            <a:xfrm>
              <a:off x="1198563" y="3089275"/>
              <a:ext cx="33337" cy="25400"/>
            </a:xfrm>
            <a:custGeom>
              <a:avLst/>
              <a:gdLst>
                <a:gd name="T0" fmla="*/ 55 w 93"/>
                <a:gd name="T1" fmla="*/ 0 h 70"/>
                <a:gd name="T2" fmla="*/ 29 w 93"/>
                <a:gd name="T3" fmla="*/ 3 h 70"/>
                <a:gd name="T4" fmla="*/ 26 w 93"/>
                <a:gd name="T5" fmla="*/ 3 h 70"/>
                <a:gd name="T6" fmla="*/ 26 w 93"/>
                <a:gd name="T7" fmla="*/ 3 h 70"/>
                <a:gd name="T8" fmla="*/ 15 w 93"/>
                <a:gd name="T9" fmla="*/ 8 h 70"/>
                <a:gd name="T10" fmla="*/ 6 w 93"/>
                <a:gd name="T11" fmla="*/ 17 h 70"/>
                <a:gd name="T12" fmla="*/ 0 w 93"/>
                <a:gd name="T13" fmla="*/ 29 h 70"/>
                <a:gd name="T14" fmla="*/ 0 w 93"/>
                <a:gd name="T15" fmla="*/ 40 h 70"/>
                <a:gd name="T16" fmla="*/ 0 w 93"/>
                <a:gd name="T17" fmla="*/ 40 h 70"/>
                <a:gd name="T18" fmla="*/ 6 w 93"/>
                <a:gd name="T19" fmla="*/ 52 h 70"/>
                <a:gd name="T20" fmla="*/ 15 w 93"/>
                <a:gd name="T21" fmla="*/ 63 h 70"/>
                <a:gd name="T22" fmla="*/ 26 w 93"/>
                <a:gd name="T23" fmla="*/ 66 h 70"/>
                <a:gd name="T24" fmla="*/ 38 w 93"/>
                <a:gd name="T25" fmla="*/ 69 h 70"/>
                <a:gd name="T26" fmla="*/ 63 w 93"/>
                <a:gd name="T27" fmla="*/ 63 h 70"/>
                <a:gd name="T28" fmla="*/ 63 w 93"/>
                <a:gd name="T29" fmla="*/ 63 h 70"/>
                <a:gd name="T30" fmla="*/ 78 w 93"/>
                <a:gd name="T31" fmla="*/ 60 h 70"/>
                <a:gd name="T32" fmla="*/ 86 w 93"/>
                <a:gd name="T33" fmla="*/ 52 h 70"/>
                <a:gd name="T34" fmla="*/ 92 w 93"/>
                <a:gd name="T35" fmla="*/ 40 h 70"/>
                <a:gd name="T36" fmla="*/ 92 w 93"/>
                <a:gd name="T37" fmla="*/ 26 h 70"/>
                <a:gd name="T38" fmla="*/ 92 w 93"/>
                <a:gd name="T39" fmla="*/ 26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3"/>
                  </a:lnTo>
                  <a:lnTo>
                    <a:pt x="26" y="3"/>
                  </a:lnTo>
                  <a:lnTo>
                    <a:pt x="26" y="3"/>
                  </a:lnTo>
                  <a:lnTo>
                    <a:pt x="15" y="8"/>
                  </a:lnTo>
                  <a:lnTo>
                    <a:pt x="6" y="17"/>
                  </a:lnTo>
                  <a:lnTo>
                    <a:pt x="0" y="29"/>
                  </a:lnTo>
                  <a:lnTo>
                    <a:pt x="0" y="40"/>
                  </a:lnTo>
                  <a:lnTo>
                    <a:pt x="0" y="40"/>
                  </a:lnTo>
                  <a:lnTo>
                    <a:pt x="6" y="52"/>
                  </a:lnTo>
                  <a:lnTo>
                    <a:pt x="15" y="63"/>
                  </a:lnTo>
                  <a:lnTo>
                    <a:pt x="26" y="66"/>
                  </a:lnTo>
                  <a:lnTo>
                    <a:pt x="38" y="69"/>
                  </a:lnTo>
                  <a:lnTo>
                    <a:pt x="63" y="63"/>
                  </a:lnTo>
                  <a:lnTo>
                    <a:pt x="63" y="63"/>
                  </a:lnTo>
                  <a:lnTo>
                    <a:pt x="78" y="60"/>
                  </a:lnTo>
                  <a:lnTo>
                    <a:pt x="86" y="52"/>
                  </a:lnTo>
                  <a:lnTo>
                    <a:pt x="92" y="40"/>
                  </a:lnTo>
                  <a:lnTo>
                    <a:pt x="92" y="26"/>
                  </a:lnTo>
                  <a:lnTo>
                    <a:pt x="92" y="26"/>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9" name="Freeform 35"/>
            <p:cNvSpPr>
              <a:spLocks noChangeArrowheads="1"/>
            </p:cNvSpPr>
            <p:nvPr/>
          </p:nvSpPr>
          <p:spPr bwMode="auto">
            <a:xfrm>
              <a:off x="1128713" y="3098800"/>
              <a:ext cx="33337" cy="23813"/>
            </a:xfrm>
            <a:custGeom>
              <a:avLst/>
              <a:gdLst>
                <a:gd name="T0" fmla="*/ 54 w 92"/>
                <a:gd name="T1" fmla="*/ 0 h 67"/>
                <a:gd name="T2" fmla="*/ 28 w 92"/>
                <a:gd name="T3" fmla="*/ 0 h 67"/>
                <a:gd name="T4" fmla="*/ 28 w 92"/>
                <a:gd name="T5" fmla="*/ 0 h 67"/>
                <a:gd name="T6" fmla="*/ 28 w 92"/>
                <a:gd name="T7" fmla="*/ 0 h 67"/>
                <a:gd name="T8" fmla="*/ 17 w 92"/>
                <a:gd name="T9" fmla="*/ 6 h 67"/>
                <a:gd name="T10" fmla="*/ 5 w 92"/>
                <a:gd name="T11" fmla="*/ 14 h 67"/>
                <a:gd name="T12" fmla="*/ 0 w 92"/>
                <a:gd name="T13" fmla="*/ 26 h 67"/>
                <a:gd name="T14" fmla="*/ 0 w 92"/>
                <a:gd name="T15" fmla="*/ 37 h 67"/>
                <a:gd name="T16" fmla="*/ 0 w 92"/>
                <a:gd name="T17" fmla="*/ 37 h 67"/>
                <a:gd name="T18" fmla="*/ 2 w 92"/>
                <a:gd name="T19" fmla="*/ 48 h 67"/>
                <a:gd name="T20" fmla="*/ 11 w 92"/>
                <a:gd name="T21" fmla="*/ 60 h 67"/>
                <a:gd name="T22" fmla="*/ 23 w 92"/>
                <a:gd name="T23" fmla="*/ 66 h 67"/>
                <a:gd name="T24" fmla="*/ 37 w 92"/>
                <a:gd name="T25" fmla="*/ 66 h 67"/>
                <a:gd name="T26" fmla="*/ 63 w 92"/>
                <a:gd name="T27" fmla="*/ 63 h 67"/>
                <a:gd name="T28" fmla="*/ 63 w 92"/>
                <a:gd name="T29" fmla="*/ 63 h 67"/>
                <a:gd name="T30" fmla="*/ 74 w 92"/>
                <a:gd name="T31" fmla="*/ 60 h 67"/>
                <a:gd name="T32" fmla="*/ 83 w 92"/>
                <a:gd name="T33" fmla="*/ 51 h 67"/>
                <a:gd name="T34" fmla="*/ 91 w 92"/>
                <a:gd name="T35" fmla="*/ 40 h 67"/>
                <a:gd name="T36" fmla="*/ 91 w 92"/>
                <a:gd name="T37" fmla="*/ 28 h 67"/>
                <a:gd name="T38" fmla="*/ 91 w 92"/>
                <a:gd name="T39" fmla="*/ 28 h 67"/>
                <a:gd name="T40" fmla="*/ 89 w 92"/>
                <a:gd name="T41" fmla="*/ 14 h 67"/>
                <a:gd name="T42" fmla="*/ 80 w 92"/>
                <a:gd name="T43" fmla="*/ 6 h 67"/>
                <a:gd name="T44" fmla="*/ 68 w 92"/>
                <a:gd name="T45" fmla="*/ 0 h 67"/>
                <a:gd name="T46" fmla="*/ 54 w 92"/>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67">
                  <a:moveTo>
                    <a:pt x="54" y="0"/>
                  </a:moveTo>
                  <a:lnTo>
                    <a:pt x="28" y="0"/>
                  </a:lnTo>
                  <a:lnTo>
                    <a:pt x="28" y="0"/>
                  </a:lnTo>
                  <a:lnTo>
                    <a:pt x="28" y="0"/>
                  </a:lnTo>
                  <a:lnTo>
                    <a:pt x="17" y="6"/>
                  </a:lnTo>
                  <a:lnTo>
                    <a:pt x="5" y="14"/>
                  </a:lnTo>
                  <a:lnTo>
                    <a:pt x="0" y="26"/>
                  </a:lnTo>
                  <a:lnTo>
                    <a:pt x="0" y="37"/>
                  </a:lnTo>
                  <a:lnTo>
                    <a:pt x="0" y="37"/>
                  </a:lnTo>
                  <a:lnTo>
                    <a:pt x="2" y="48"/>
                  </a:lnTo>
                  <a:lnTo>
                    <a:pt x="11" y="60"/>
                  </a:lnTo>
                  <a:lnTo>
                    <a:pt x="23" y="66"/>
                  </a:lnTo>
                  <a:lnTo>
                    <a:pt x="37" y="66"/>
                  </a:lnTo>
                  <a:lnTo>
                    <a:pt x="63" y="63"/>
                  </a:lnTo>
                  <a:lnTo>
                    <a:pt x="63" y="63"/>
                  </a:lnTo>
                  <a:lnTo>
                    <a:pt x="74" y="60"/>
                  </a:lnTo>
                  <a:lnTo>
                    <a:pt x="83" y="51"/>
                  </a:lnTo>
                  <a:lnTo>
                    <a:pt x="91" y="40"/>
                  </a:lnTo>
                  <a:lnTo>
                    <a:pt x="91" y="28"/>
                  </a:lnTo>
                  <a:lnTo>
                    <a:pt x="91" y="28"/>
                  </a:lnTo>
                  <a:lnTo>
                    <a:pt x="89" y="14"/>
                  </a:lnTo>
                  <a:lnTo>
                    <a:pt x="80" y="6"/>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0" name="Freeform 36"/>
            <p:cNvSpPr>
              <a:spLocks noChangeArrowheads="1"/>
            </p:cNvSpPr>
            <p:nvPr/>
          </p:nvSpPr>
          <p:spPr bwMode="auto">
            <a:xfrm>
              <a:off x="1058863" y="3103563"/>
              <a:ext cx="34925" cy="23812"/>
            </a:xfrm>
            <a:custGeom>
              <a:avLst/>
              <a:gdLst>
                <a:gd name="T0" fmla="*/ 60 w 96"/>
                <a:gd name="T1" fmla="*/ 0 h 67"/>
                <a:gd name="T2" fmla="*/ 32 w 96"/>
                <a:gd name="T3" fmla="*/ 0 h 67"/>
                <a:gd name="T4" fmla="*/ 32 w 96"/>
                <a:gd name="T5" fmla="*/ 0 h 67"/>
                <a:gd name="T6" fmla="*/ 32 w 96"/>
                <a:gd name="T7" fmla="*/ 0 h 67"/>
                <a:gd name="T8" fmla="*/ 20 w 96"/>
                <a:gd name="T9" fmla="*/ 3 h 67"/>
                <a:gd name="T10" fmla="*/ 8 w 96"/>
                <a:gd name="T11" fmla="*/ 12 h 67"/>
                <a:gd name="T12" fmla="*/ 3 w 96"/>
                <a:gd name="T13" fmla="*/ 23 h 67"/>
                <a:gd name="T14" fmla="*/ 0 w 96"/>
                <a:gd name="T15" fmla="*/ 34 h 67"/>
                <a:gd name="T16" fmla="*/ 0 w 96"/>
                <a:gd name="T17" fmla="*/ 34 h 67"/>
                <a:gd name="T18" fmla="*/ 3 w 96"/>
                <a:gd name="T19" fmla="*/ 49 h 67"/>
                <a:gd name="T20" fmla="*/ 11 w 96"/>
                <a:gd name="T21" fmla="*/ 57 h 67"/>
                <a:gd name="T22" fmla="*/ 23 w 96"/>
                <a:gd name="T23" fmla="*/ 66 h 67"/>
                <a:gd name="T24" fmla="*/ 37 w 96"/>
                <a:gd name="T25" fmla="*/ 66 h 67"/>
                <a:gd name="T26" fmla="*/ 63 w 96"/>
                <a:gd name="T27" fmla="*/ 66 h 67"/>
                <a:gd name="T28" fmla="*/ 63 w 96"/>
                <a:gd name="T29" fmla="*/ 66 h 67"/>
                <a:gd name="T30" fmla="*/ 74 w 96"/>
                <a:gd name="T31" fmla="*/ 63 h 67"/>
                <a:gd name="T32" fmla="*/ 86 w 96"/>
                <a:gd name="T33" fmla="*/ 55 h 67"/>
                <a:gd name="T34" fmla="*/ 92 w 96"/>
                <a:gd name="T35" fmla="*/ 43 h 67"/>
                <a:gd name="T36" fmla="*/ 95 w 96"/>
                <a:gd name="T37" fmla="*/ 31 h 67"/>
                <a:gd name="T38" fmla="*/ 95 w 96"/>
                <a:gd name="T39" fmla="*/ 31 h 67"/>
                <a:gd name="T40" fmla="*/ 92 w 96"/>
                <a:gd name="T41" fmla="*/ 17 h 67"/>
                <a:gd name="T42" fmla="*/ 83 w 96"/>
                <a:gd name="T43" fmla="*/ 9 h 67"/>
                <a:gd name="T44" fmla="*/ 71 w 96"/>
                <a:gd name="T45" fmla="*/ 0 h 67"/>
                <a:gd name="T46" fmla="*/ 60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0" y="0"/>
                  </a:moveTo>
                  <a:lnTo>
                    <a:pt x="32" y="0"/>
                  </a:lnTo>
                  <a:lnTo>
                    <a:pt x="32" y="0"/>
                  </a:lnTo>
                  <a:lnTo>
                    <a:pt x="32" y="0"/>
                  </a:lnTo>
                  <a:lnTo>
                    <a:pt x="20" y="3"/>
                  </a:lnTo>
                  <a:lnTo>
                    <a:pt x="8" y="12"/>
                  </a:lnTo>
                  <a:lnTo>
                    <a:pt x="3" y="23"/>
                  </a:lnTo>
                  <a:lnTo>
                    <a:pt x="0" y="34"/>
                  </a:lnTo>
                  <a:lnTo>
                    <a:pt x="0" y="34"/>
                  </a:lnTo>
                  <a:lnTo>
                    <a:pt x="3" y="49"/>
                  </a:lnTo>
                  <a:lnTo>
                    <a:pt x="11" y="57"/>
                  </a:lnTo>
                  <a:lnTo>
                    <a:pt x="23" y="66"/>
                  </a:lnTo>
                  <a:lnTo>
                    <a:pt x="37" y="66"/>
                  </a:lnTo>
                  <a:lnTo>
                    <a:pt x="63" y="66"/>
                  </a:lnTo>
                  <a:lnTo>
                    <a:pt x="63" y="66"/>
                  </a:lnTo>
                  <a:lnTo>
                    <a:pt x="74" y="63"/>
                  </a:lnTo>
                  <a:lnTo>
                    <a:pt x="86" y="55"/>
                  </a:lnTo>
                  <a:lnTo>
                    <a:pt x="92" y="43"/>
                  </a:lnTo>
                  <a:lnTo>
                    <a:pt x="95" y="31"/>
                  </a:lnTo>
                  <a:lnTo>
                    <a:pt x="95" y="31"/>
                  </a:lnTo>
                  <a:lnTo>
                    <a:pt x="92" y="17"/>
                  </a:lnTo>
                  <a:lnTo>
                    <a:pt x="83" y="9"/>
                  </a:lnTo>
                  <a:lnTo>
                    <a:pt x="71" y="0"/>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1" name="Freeform 37"/>
            <p:cNvSpPr>
              <a:spLocks noChangeArrowheads="1"/>
            </p:cNvSpPr>
            <p:nvPr/>
          </p:nvSpPr>
          <p:spPr bwMode="auto">
            <a:xfrm>
              <a:off x="990600" y="3105150"/>
              <a:ext cx="33338" cy="25400"/>
            </a:xfrm>
            <a:custGeom>
              <a:avLst/>
              <a:gdLst>
                <a:gd name="T0" fmla="*/ 60 w 93"/>
                <a:gd name="T1" fmla="*/ 0 h 70"/>
                <a:gd name="T2" fmla="*/ 60 w 93"/>
                <a:gd name="T3" fmla="*/ 0 h 70"/>
                <a:gd name="T4" fmla="*/ 32 w 93"/>
                <a:gd name="T5" fmla="*/ 0 h 70"/>
                <a:gd name="T6" fmla="*/ 32 w 93"/>
                <a:gd name="T7" fmla="*/ 0 h 70"/>
                <a:gd name="T8" fmla="*/ 32 w 93"/>
                <a:gd name="T9" fmla="*/ 0 h 70"/>
                <a:gd name="T10" fmla="*/ 32 w 93"/>
                <a:gd name="T11" fmla="*/ 0 h 70"/>
                <a:gd name="T12" fmla="*/ 20 w 93"/>
                <a:gd name="T13" fmla="*/ 3 h 70"/>
                <a:gd name="T14" fmla="*/ 9 w 93"/>
                <a:gd name="T15" fmla="*/ 11 h 70"/>
                <a:gd name="T16" fmla="*/ 0 w 93"/>
                <a:gd name="T17" fmla="*/ 23 h 70"/>
                <a:gd name="T18" fmla="*/ 0 w 93"/>
                <a:gd name="T19" fmla="*/ 34 h 70"/>
                <a:gd name="T20" fmla="*/ 0 w 93"/>
                <a:gd name="T21" fmla="*/ 34 h 70"/>
                <a:gd name="T22" fmla="*/ 3 w 93"/>
                <a:gd name="T23" fmla="*/ 49 h 70"/>
                <a:gd name="T24" fmla="*/ 9 w 93"/>
                <a:gd name="T25" fmla="*/ 60 h 70"/>
                <a:gd name="T26" fmla="*/ 20 w 93"/>
                <a:gd name="T27" fmla="*/ 66 h 70"/>
                <a:gd name="T28" fmla="*/ 32 w 93"/>
                <a:gd name="T29" fmla="*/ 69 h 70"/>
                <a:gd name="T30" fmla="*/ 60 w 93"/>
                <a:gd name="T31" fmla="*/ 69 h 70"/>
                <a:gd name="T32" fmla="*/ 60 w 93"/>
                <a:gd name="T33" fmla="*/ 69 h 70"/>
                <a:gd name="T34" fmla="*/ 72 w 93"/>
                <a:gd name="T35" fmla="*/ 66 h 70"/>
                <a:gd name="T36" fmla="*/ 83 w 93"/>
                <a:gd name="T37" fmla="*/ 57 h 70"/>
                <a:gd name="T38" fmla="*/ 92 w 93"/>
                <a:gd name="T39" fmla="*/ 49 h 70"/>
                <a:gd name="T40" fmla="*/ 92 w 93"/>
                <a:gd name="T41" fmla="*/ 34 h 70"/>
                <a:gd name="T42" fmla="*/ 92 w 93"/>
                <a:gd name="T43" fmla="*/ 34 h 70"/>
                <a:gd name="T44" fmla="*/ 92 w 93"/>
                <a:gd name="T45" fmla="*/ 23 h 70"/>
                <a:gd name="T46" fmla="*/ 83 w 93"/>
                <a:gd name="T47" fmla="*/ 11 h 70"/>
                <a:gd name="T48" fmla="*/ 72 w 93"/>
                <a:gd name="T49" fmla="*/ 3 h 70"/>
                <a:gd name="T50" fmla="*/ 60 w 93"/>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0">
                  <a:moveTo>
                    <a:pt x="60" y="0"/>
                  </a:moveTo>
                  <a:lnTo>
                    <a:pt x="60" y="0"/>
                  </a:lnTo>
                  <a:lnTo>
                    <a:pt x="32" y="0"/>
                  </a:lnTo>
                  <a:lnTo>
                    <a:pt x="32" y="0"/>
                  </a:lnTo>
                  <a:lnTo>
                    <a:pt x="32" y="0"/>
                  </a:lnTo>
                  <a:lnTo>
                    <a:pt x="32" y="0"/>
                  </a:lnTo>
                  <a:lnTo>
                    <a:pt x="20" y="3"/>
                  </a:lnTo>
                  <a:lnTo>
                    <a:pt x="9" y="11"/>
                  </a:lnTo>
                  <a:lnTo>
                    <a:pt x="0" y="23"/>
                  </a:lnTo>
                  <a:lnTo>
                    <a:pt x="0" y="34"/>
                  </a:lnTo>
                  <a:lnTo>
                    <a:pt x="0" y="34"/>
                  </a:lnTo>
                  <a:lnTo>
                    <a:pt x="3" y="49"/>
                  </a:lnTo>
                  <a:lnTo>
                    <a:pt x="9" y="60"/>
                  </a:lnTo>
                  <a:lnTo>
                    <a:pt x="20" y="66"/>
                  </a:lnTo>
                  <a:lnTo>
                    <a:pt x="32" y="69"/>
                  </a:lnTo>
                  <a:lnTo>
                    <a:pt x="60" y="69"/>
                  </a:lnTo>
                  <a:lnTo>
                    <a:pt x="60" y="69"/>
                  </a:lnTo>
                  <a:lnTo>
                    <a:pt x="72" y="66"/>
                  </a:lnTo>
                  <a:lnTo>
                    <a:pt x="83" y="57"/>
                  </a:lnTo>
                  <a:lnTo>
                    <a:pt x="92" y="49"/>
                  </a:lnTo>
                  <a:lnTo>
                    <a:pt x="92" y="34"/>
                  </a:lnTo>
                  <a:lnTo>
                    <a:pt x="92" y="34"/>
                  </a:lnTo>
                  <a:lnTo>
                    <a:pt x="92" y="23"/>
                  </a:lnTo>
                  <a:lnTo>
                    <a:pt x="83" y="11"/>
                  </a:lnTo>
                  <a:lnTo>
                    <a:pt x="72" y="3"/>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2" name="Freeform 38"/>
            <p:cNvSpPr>
              <a:spLocks noChangeArrowheads="1"/>
            </p:cNvSpPr>
            <p:nvPr/>
          </p:nvSpPr>
          <p:spPr bwMode="auto">
            <a:xfrm>
              <a:off x="919163" y="3103563"/>
              <a:ext cx="34925" cy="23812"/>
            </a:xfrm>
            <a:custGeom>
              <a:avLst/>
              <a:gdLst>
                <a:gd name="T0" fmla="*/ 63 w 96"/>
                <a:gd name="T1" fmla="*/ 0 h 67"/>
                <a:gd name="T2" fmla="*/ 35 w 96"/>
                <a:gd name="T3" fmla="*/ 0 h 67"/>
                <a:gd name="T4" fmla="*/ 35 w 96"/>
                <a:gd name="T5" fmla="*/ 0 h 67"/>
                <a:gd name="T6" fmla="*/ 23 w 96"/>
                <a:gd name="T7" fmla="*/ 0 h 67"/>
                <a:gd name="T8" fmla="*/ 12 w 96"/>
                <a:gd name="T9" fmla="*/ 9 h 67"/>
                <a:gd name="T10" fmla="*/ 3 w 96"/>
                <a:gd name="T11" fmla="*/ 17 h 67"/>
                <a:gd name="T12" fmla="*/ 0 w 96"/>
                <a:gd name="T13" fmla="*/ 31 h 67"/>
                <a:gd name="T14" fmla="*/ 0 w 96"/>
                <a:gd name="T15" fmla="*/ 31 h 67"/>
                <a:gd name="T16" fmla="*/ 3 w 96"/>
                <a:gd name="T17" fmla="*/ 43 h 67"/>
                <a:gd name="T18" fmla="*/ 9 w 96"/>
                <a:gd name="T19" fmla="*/ 55 h 67"/>
                <a:gd name="T20" fmla="*/ 20 w 96"/>
                <a:gd name="T21" fmla="*/ 63 h 67"/>
                <a:gd name="T22" fmla="*/ 32 w 96"/>
                <a:gd name="T23" fmla="*/ 66 h 67"/>
                <a:gd name="T24" fmla="*/ 60 w 96"/>
                <a:gd name="T25" fmla="*/ 66 h 67"/>
                <a:gd name="T26" fmla="*/ 60 w 96"/>
                <a:gd name="T27" fmla="*/ 66 h 67"/>
                <a:gd name="T28" fmla="*/ 60 w 96"/>
                <a:gd name="T29" fmla="*/ 66 h 67"/>
                <a:gd name="T30" fmla="*/ 72 w 96"/>
                <a:gd name="T31" fmla="*/ 66 h 67"/>
                <a:gd name="T32" fmla="*/ 83 w 96"/>
                <a:gd name="T33" fmla="*/ 57 h 67"/>
                <a:gd name="T34" fmla="*/ 92 w 96"/>
                <a:gd name="T35" fmla="*/ 49 h 67"/>
                <a:gd name="T36" fmla="*/ 95 w 96"/>
                <a:gd name="T37" fmla="*/ 34 h 67"/>
                <a:gd name="T38" fmla="*/ 95 w 96"/>
                <a:gd name="T39" fmla="*/ 34 h 67"/>
                <a:gd name="T40" fmla="*/ 92 w 96"/>
                <a:gd name="T41" fmla="*/ 23 h 67"/>
                <a:gd name="T42" fmla="*/ 86 w 96"/>
                <a:gd name="T43" fmla="*/ 12 h 67"/>
                <a:gd name="T44" fmla="*/ 75 w 96"/>
                <a:gd name="T45" fmla="*/ 3 h 67"/>
                <a:gd name="T46" fmla="*/ 63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3" y="0"/>
                  </a:moveTo>
                  <a:lnTo>
                    <a:pt x="35" y="0"/>
                  </a:lnTo>
                  <a:lnTo>
                    <a:pt x="35" y="0"/>
                  </a:lnTo>
                  <a:lnTo>
                    <a:pt x="23" y="0"/>
                  </a:lnTo>
                  <a:lnTo>
                    <a:pt x="12" y="9"/>
                  </a:lnTo>
                  <a:lnTo>
                    <a:pt x="3" y="17"/>
                  </a:lnTo>
                  <a:lnTo>
                    <a:pt x="0" y="31"/>
                  </a:lnTo>
                  <a:lnTo>
                    <a:pt x="0" y="31"/>
                  </a:lnTo>
                  <a:lnTo>
                    <a:pt x="3" y="43"/>
                  </a:lnTo>
                  <a:lnTo>
                    <a:pt x="9" y="55"/>
                  </a:lnTo>
                  <a:lnTo>
                    <a:pt x="20" y="63"/>
                  </a:lnTo>
                  <a:lnTo>
                    <a:pt x="32" y="66"/>
                  </a:lnTo>
                  <a:lnTo>
                    <a:pt x="60" y="66"/>
                  </a:lnTo>
                  <a:lnTo>
                    <a:pt x="60" y="66"/>
                  </a:lnTo>
                  <a:lnTo>
                    <a:pt x="60" y="66"/>
                  </a:lnTo>
                  <a:lnTo>
                    <a:pt x="72" y="66"/>
                  </a:lnTo>
                  <a:lnTo>
                    <a:pt x="83" y="57"/>
                  </a:lnTo>
                  <a:lnTo>
                    <a:pt x="92" y="49"/>
                  </a:lnTo>
                  <a:lnTo>
                    <a:pt x="95" y="34"/>
                  </a:lnTo>
                  <a:lnTo>
                    <a:pt x="95" y="34"/>
                  </a:lnTo>
                  <a:lnTo>
                    <a:pt x="92" y="23"/>
                  </a:lnTo>
                  <a:lnTo>
                    <a:pt x="86" y="12"/>
                  </a:lnTo>
                  <a:lnTo>
                    <a:pt x="75" y="3"/>
                  </a:lnTo>
                  <a:lnTo>
                    <a:pt x="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3" name="Freeform 39"/>
            <p:cNvSpPr>
              <a:spLocks noChangeArrowheads="1"/>
            </p:cNvSpPr>
            <p:nvPr/>
          </p:nvSpPr>
          <p:spPr bwMode="auto">
            <a:xfrm>
              <a:off x="850900" y="3098800"/>
              <a:ext cx="33338" cy="23813"/>
            </a:xfrm>
            <a:custGeom>
              <a:avLst/>
              <a:gdLst>
                <a:gd name="T0" fmla="*/ 63 w 93"/>
                <a:gd name="T1" fmla="*/ 3 h 67"/>
                <a:gd name="T2" fmla="*/ 38 w 93"/>
                <a:gd name="T3" fmla="*/ 0 h 67"/>
                <a:gd name="T4" fmla="*/ 38 w 93"/>
                <a:gd name="T5" fmla="*/ 0 h 67"/>
                <a:gd name="T6" fmla="*/ 23 w 93"/>
                <a:gd name="T7" fmla="*/ 0 h 67"/>
                <a:gd name="T8" fmla="*/ 12 w 93"/>
                <a:gd name="T9" fmla="*/ 6 h 67"/>
                <a:gd name="T10" fmla="*/ 3 w 93"/>
                <a:gd name="T11" fmla="*/ 17 h 67"/>
                <a:gd name="T12" fmla="*/ 0 w 93"/>
                <a:gd name="T13" fmla="*/ 28 h 67"/>
                <a:gd name="T14" fmla="*/ 0 w 93"/>
                <a:gd name="T15" fmla="*/ 28 h 67"/>
                <a:gd name="T16" fmla="*/ 3 w 93"/>
                <a:gd name="T17" fmla="*/ 40 h 67"/>
                <a:gd name="T18" fmla="*/ 9 w 93"/>
                <a:gd name="T19" fmla="*/ 51 h 67"/>
                <a:gd name="T20" fmla="*/ 18 w 93"/>
                <a:gd name="T21" fmla="*/ 60 h 67"/>
                <a:gd name="T22" fmla="*/ 29 w 93"/>
                <a:gd name="T23" fmla="*/ 66 h 67"/>
                <a:gd name="T24" fmla="*/ 58 w 93"/>
                <a:gd name="T25" fmla="*/ 66 h 67"/>
                <a:gd name="T26" fmla="*/ 58 w 93"/>
                <a:gd name="T27" fmla="*/ 66 h 67"/>
                <a:gd name="T28" fmla="*/ 58 w 93"/>
                <a:gd name="T29" fmla="*/ 66 h 67"/>
                <a:gd name="T30" fmla="*/ 69 w 93"/>
                <a:gd name="T31" fmla="*/ 66 h 67"/>
                <a:gd name="T32" fmla="*/ 81 w 93"/>
                <a:gd name="T33" fmla="*/ 60 h 67"/>
                <a:gd name="T34" fmla="*/ 89 w 93"/>
                <a:gd name="T35" fmla="*/ 51 h 67"/>
                <a:gd name="T36" fmla="*/ 92 w 93"/>
                <a:gd name="T37" fmla="*/ 37 h 67"/>
                <a:gd name="T38" fmla="*/ 92 w 93"/>
                <a:gd name="T39" fmla="*/ 37 h 67"/>
                <a:gd name="T40" fmla="*/ 92 w 93"/>
                <a:gd name="T41" fmla="*/ 26 h 67"/>
                <a:gd name="T42" fmla="*/ 86 w 93"/>
                <a:gd name="T43" fmla="*/ 14 h 67"/>
                <a:gd name="T44" fmla="*/ 75 w 93"/>
                <a:gd name="T45" fmla="*/ 6 h 67"/>
                <a:gd name="T46" fmla="*/ 63 w 93"/>
                <a:gd name="T4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67">
                  <a:moveTo>
                    <a:pt x="63" y="3"/>
                  </a:moveTo>
                  <a:lnTo>
                    <a:pt x="38" y="0"/>
                  </a:lnTo>
                  <a:lnTo>
                    <a:pt x="38" y="0"/>
                  </a:lnTo>
                  <a:lnTo>
                    <a:pt x="23" y="0"/>
                  </a:lnTo>
                  <a:lnTo>
                    <a:pt x="12" y="6"/>
                  </a:lnTo>
                  <a:lnTo>
                    <a:pt x="3" y="17"/>
                  </a:lnTo>
                  <a:lnTo>
                    <a:pt x="0" y="28"/>
                  </a:lnTo>
                  <a:lnTo>
                    <a:pt x="0" y="28"/>
                  </a:lnTo>
                  <a:lnTo>
                    <a:pt x="3" y="40"/>
                  </a:lnTo>
                  <a:lnTo>
                    <a:pt x="9" y="51"/>
                  </a:lnTo>
                  <a:lnTo>
                    <a:pt x="18" y="60"/>
                  </a:lnTo>
                  <a:lnTo>
                    <a:pt x="29" y="66"/>
                  </a:lnTo>
                  <a:lnTo>
                    <a:pt x="58" y="66"/>
                  </a:lnTo>
                  <a:lnTo>
                    <a:pt x="58" y="66"/>
                  </a:lnTo>
                  <a:lnTo>
                    <a:pt x="58" y="66"/>
                  </a:lnTo>
                  <a:lnTo>
                    <a:pt x="69" y="66"/>
                  </a:lnTo>
                  <a:lnTo>
                    <a:pt x="81" y="60"/>
                  </a:lnTo>
                  <a:lnTo>
                    <a:pt x="89" y="51"/>
                  </a:lnTo>
                  <a:lnTo>
                    <a:pt x="92" y="37"/>
                  </a:lnTo>
                  <a:lnTo>
                    <a:pt x="92" y="37"/>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4" name="Freeform 40"/>
            <p:cNvSpPr>
              <a:spLocks noChangeArrowheads="1"/>
            </p:cNvSpPr>
            <p:nvPr/>
          </p:nvSpPr>
          <p:spPr bwMode="auto">
            <a:xfrm>
              <a:off x="781050" y="3089275"/>
              <a:ext cx="33338" cy="25400"/>
            </a:xfrm>
            <a:custGeom>
              <a:avLst/>
              <a:gdLst>
                <a:gd name="T0" fmla="*/ 66 w 93"/>
                <a:gd name="T1" fmla="*/ 3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6 h 70"/>
                <a:gd name="T14" fmla="*/ 0 w 93"/>
                <a:gd name="T15" fmla="*/ 26 h 70"/>
                <a:gd name="T16" fmla="*/ 3 w 93"/>
                <a:gd name="T17" fmla="*/ 40 h 70"/>
                <a:gd name="T18" fmla="*/ 6 w 93"/>
                <a:gd name="T19" fmla="*/ 52 h 70"/>
                <a:gd name="T20" fmla="*/ 15 w 93"/>
                <a:gd name="T21" fmla="*/ 60 h 70"/>
                <a:gd name="T22" fmla="*/ 29 w 93"/>
                <a:gd name="T23" fmla="*/ 63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4 h 70"/>
                <a:gd name="T36" fmla="*/ 92 w 93"/>
                <a:gd name="T37" fmla="*/ 40 h 70"/>
                <a:gd name="T38" fmla="*/ 92 w 93"/>
                <a:gd name="T39" fmla="*/ 40 h 70"/>
                <a:gd name="T40" fmla="*/ 92 w 93"/>
                <a:gd name="T41" fmla="*/ 29 h 70"/>
                <a:gd name="T42" fmla="*/ 87 w 93"/>
                <a:gd name="T43" fmla="*/ 17 h 70"/>
                <a:gd name="T44" fmla="*/ 78 w 93"/>
                <a:gd name="T45" fmla="*/ 8 h 70"/>
                <a:gd name="T46" fmla="*/ 66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3"/>
                  </a:moveTo>
                  <a:lnTo>
                    <a:pt x="38" y="0"/>
                  </a:lnTo>
                  <a:lnTo>
                    <a:pt x="38" y="0"/>
                  </a:lnTo>
                  <a:lnTo>
                    <a:pt x="26" y="0"/>
                  </a:lnTo>
                  <a:lnTo>
                    <a:pt x="15" y="6"/>
                  </a:lnTo>
                  <a:lnTo>
                    <a:pt x="6" y="14"/>
                  </a:lnTo>
                  <a:lnTo>
                    <a:pt x="0" y="26"/>
                  </a:lnTo>
                  <a:lnTo>
                    <a:pt x="0" y="26"/>
                  </a:lnTo>
                  <a:lnTo>
                    <a:pt x="3" y="40"/>
                  </a:lnTo>
                  <a:lnTo>
                    <a:pt x="6" y="52"/>
                  </a:lnTo>
                  <a:lnTo>
                    <a:pt x="15" y="60"/>
                  </a:lnTo>
                  <a:lnTo>
                    <a:pt x="29" y="63"/>
                  </a:lnTo>
                  <a:lnTo>
                    <a:pt x="55" y="69"/>
                  </a:lnTo>
                  <a:lnTo>
                    <a:pt x="55" y="69"/>
                  </a:lnTo>
                  <a:lnTo>
                    <a:pt x="55" y="69"/>
                  </a:lnTo>
                  <a:lnTo>
                    <a:pt x="66" y="69"/>
                  </a:lnTo>
                  <a:lnTo>
                    <a:pt x="78" y="63"/>
                  </a:lnTo>
                  <a:lnTo>
                    <a:pt x="87" y="54"/>
                  </a:lnTo>
                  <a:lnTo>
                    <a:pt x="92" y="40"/>
                  </a:lnTo>
                  <a:lnTo>
                    <a:pt x="92" y="40"/>
                  </a:lnTo>
                  <a:lnTo>
                    <a:pt x="92" y="29"/>
                  </a:lnTo>
                  <a:lnTo>
                    <a:pt x="87" y="17"/>
                  </a:lnTo>
                  <a:lnTo>
                    <a:pt x="78" y="8"/>
                  </a:lnTo>
                  <a:lnTo>
                    <a:pt x="6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5" name="Freeform 41"/>
            <p:cNvSpPr>
              <a:spLocks noChangeArrowheads="1"/>
            </p:cNvSpPr>
            <p:nvPr/>
          </p:nvSpPr>
          <p:spPr bwMode="auto">
            <a:xfrm>
              <a:off x="712788" y="3076575"/>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3 h 70"/>
                <a:gd name="T10" fmla="*/ 6 w 90"/>
                <a:gd name="T11" fmla="*/ 11 h 70"/>
                <a:gd name="T12" fmla="*/ 3 w 90"/>
                <a:gd name="T13" fmla="*/ 23 h 70"/>
                <a:gd name="T14" fmla="*/ 3 w 90"/>
                <a:gd name="T15" fmla="*/ 23 h 70"/>
                <a:gd name="T16" fmla="*/ 0 w 90"/>
                <a:gd name="T17" fmla="*/ 37 h 70"/>
                <a:gd name="T18" fmla="*/ 6 w 90"/>
                <a:gd name="T19" fmla="*/ 45 h 70"/>
                <a:gd name="T20" fmla="*/ 15 w 90"/>
                <a:gd name="T21" fmla="*/ 57 h 70"/>
                <a:gd name="T22" fmla="*/ 26 w 90"/>
                <a:gd name="T23" fmla="*/ 60 h 70"/>
                <a:gd name="T24" fmla="*/ 52 w 90"/>
                <a:gd name="T25" fmla="*/ 69 h 70"/>
                <a:gd name="T26" fmla="*/ 52 w 90"/>
                <a:gd name="T27" fmla="*/ 69 h 70"/>
                <a:gd name="T28" fmla="*/ 52 w 90"/>
                <a:gd name="T29" fmla="*/ 69 h 70"/>
                <a:gd name="T30" fmla="*/ 63 w 90"/>
                <a:gd name="T31" fmla="*/ 69 h 70"/>
                <a:gd name="T32" fmla="*/ 75 w 90"/>
                <a:gd name="T33" fmla="*/ 63 h 70"/>
                <a:gd name="T34" fmla="*/ 84 w 90"/>
                <a:gd name="T35" fmla="*/ 54 h 70"/>
                <a:gd name="T36" fmla="*/ 89 w 90"/>
                <a:gd name="T37" fmla="*/ 43 h 70"/>
                <a:gd name="T38" fmla="*/ 89 w 90"/>
                <a:gd name="T39" fmla="*/ 43 h 70"/>
                <a:gd name="T40" fmla="*/ 89 w 90"/>
                <a:gd name="T41" fmla="*/ 31 h 70"/>
                <a:gd name="T42" fmla="*/ 86 w 90"/>
                <a:gd name="T43" fmla="*/ 20 h 70"/>
                <a:gd name="T44" fmla="*/ 78 w 90"/>
                <a:gd name="T45" fmla="*/ 11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3"/>
                  </a:lnTo>
                  <a:lnTo>
                    <a:pt x="6" y="11"/>
                  </a:lnTo>
                  <a:lnTo>
                    <a:pt x="3" y="23"/>
                  </a:lnTo>
                  <a:lnTo>
                    <a:pt x="3" y="23"/>
                  </a:lnTo>
                  <a:lnTo>
                    <a:pt x="0" y="37"/>
                  </a:lnTo>
                  <a:lnTo>
                    <a:pt x="6" y="45"/>
                  </a:lnTo>
                  <a:lnTo>
                    <a:pt x="15" y="57"/>
                  </a:lnTo>
                  <a:lnTo>
                    <a:pt x="26" y="60"/>
                  </a:lnTo>
                  <a:lnTo>
                    <a:pt x="52" y="69"/>
                  </a:lnTo>
                  <a:lnTo>
                    <a:pt x="52" y="69"/>
                  </a:lnTo>
                  <a:lnTo>
                    <a:pt x="52" y="69"/>
                  </a:lnTo>
                  <a:lnTo>
                    <a:pt x="63" y="69"/>
                  </a:lnTo>
                  <a:lnTo>
                    <a:pt x="75" y="63"/>
                  </a:lnTo>
                  <a:lnTo>
                    <a:pt x="84" y="54"/>
                  </a:lnTo>
                  <a:lnTo>
                    <a:pt x="89" y="43"/>
                  </a:lnTo>
                  <a:lnTo>
                    <a:pt x="89" y="43"/>
                  </a:lnTo>
                  <a:lnTo>
                    <a:pt x="89" y="31"/>
                  </a:lnTo>
                  <a:lnTo>
                    <a:pt x="86" y="20"/>
                  </a:lnTo>
                  <a:lnTo>
                    <a:pt x="78" y="11"/>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6" name="Freeform 42"/>
            <p:cNvSpPr>
              <a:spLocks noChangeArrowheads="1"/>
            </p:cNvSpPr>
            <p:nvPr/>
          </p:nvSpPr>
          <p:spPr bwMode="auto">
            <a:xfrm>
              <a:off x="647700" y="3057525"/>
              <a:ext cx="31750" cy="25400"/>
            </a:xfrm>
            <a:custGeom>
              <a:avLst/>
              <a:gdLst>
                <a:gd name="T0" fmla="*/ 66 w 87"/>
                <a:gd name="T1" fmla="*/ 12 h 70"/>
                <a:gd name="T2" fmla="*/ 40 w 87"/>
                <a:gd name="T3" fmla="*/ 3 h 70"/>
                <a:gd name="T4" fmla="*/ 40 w 87"/>
                <a:gd name="T5" fmla="*/ 3 h 70"/>
                <a:gd name="T6" fmla="*/ 29 w 87"/>
                <a:gd name="T7" fmla="*/ 0 h 70"/>
                <a:gd name="T8" fmla="*/ 17 w 87"/>
                <a:gd name="T9" fmla="*/ 3 h 70"/>
                <a:gd name="T10" fmla="*/ 9 w 87"/>
                <a:gd name="T11" fmla="*/ 12 h 70"/>
                <a:gd name="T12" fmla="*/ 0 w 87"/>
                <a:gd name="T13" fmla="*/ 20 h 70"/>
                <a:gd name="T14" fmla="*/ 0 w 87"/>
                <a:gd name="T15" fmla="*/ 20 h 70"/>
                <a:gd name="T16" fmla="*/ 0 w 87"/>
                <a:gd name="T17" fmla="*/ 35 h 70"/>
                <a:gd name="T18" fmla="*/ 3 w 87"/>
                <a:gd name="T19" fmla="*/ 46 h 70"/>
                <a:gd name="T20" fmla="*/ 9 w 87"/>
                <a:gd name="T21" fmla="*/ 55 h 70"/>
                <a:gd name="T22" fmla="*/ 20 w 87"/>
                <a:gd name="T23" fmla="*/ 61 h 70"/>
                <a:gd name="T24" fmla="*/ 46 w 87"/>
                <a:gd name="T25" fmla="*/ 69 h 70"/>
                <a:gd name="T26" fmla="*/ 46 w 87"/>
                <a:gd name="T27" fmla="*/ 69 h 70"/>
                <a:gd name="T28" fmla="*/ 46 w 87"/>
                <a:gd name="T29" fmla="*/ 69 h 70"/>
                <a:gd name="T30" fmla="*/ 57 w 87"/>
                <a:gd name="T31" fmla="*/ 69 h 70"/>
                <a:gd name="T32" fmla="*/ 69 w 87"/>
                <a:gd name="T33" fmla="*/ 66 h 70"/>
                <a:gd name="T34" fmla="*/ 77 w 87"/>
                <a:gd name="T35" fmla="*/ 61 h 70"/>
                <a:gd name="T36" fmla="*/ 83 w 87"/>
                <a:gd name="T37" fmla="*/ 49 h 70"/>
                <a:gd name="T38" fmla="*/ 83 w 87"/>
                <a:gd name="T39" fmla="*/ 49 h 70"/>
                <a:gd name="T40" fmla="*/ 86 w 87"/>
                <a:gd name="T41" fmla="*/ 37 h 70"/>
                <a:gd name="T42" fmla="*/ 83 w 87"/>
                <a:gd name="T43" fmla="*/ 26 h 70"/>
                <a:gd name="T44" fmla="*/ 75 w 87"/>
                <a:gd name="T45" fmla="*/ 17 h 70"/>
                <a:gd name="T46" fmla="*/ 66 w 87"/>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70">
                  <a:moveTo>
                    <a:pt x="66" y="12"/>
                  </a:moveTo>
                  <a:lnTo>
                    <a:pt x="40" y="3"/>
                  </a:lnTo>
                  <a:lnTo>
                    <a:pt x="40" y="3"/>
                  </a:lnTo>
                  <a:lnTo>
                    <a:pt x="29" y="0"/>
                  </a:lnTo>
                  <a:lnTo>
                    <a:pt x="17" y="3"/>
                  </a:lnTo>
                  <a:lnTo>
                    <a:pt x="9" y="12"/>
                  </a:lnTo>
                  <a:lnTo>
                    <a:pt x="0" y="20"/>
                  </a:lnTo>
                  <a:lnTo>
                    <a:pt x="0" y="20"/>
                  </a:lnTo>
                  <a:lnTo>
                    <a:pt x="0" y="35"/>
                  </a:lnTo>
                  <a:lnTo>
                    <a:pt x="3" y="46"/>
                  </a:lnTo>
                  <a:lnTo>
                    <a:pt x="9" y="55"/>
                  </a:lnTo>
                  <a:lnTo>
                    <a:pt x="20" y="61"/>
                  </a:lnTo>
                  <a:lnTo>
                    <a:pt x="46" y="69"/>
                  </a:lnTo>
                  <a:lnTo>
                    <a:pt x="46" y="69"/>
                  </a:lnTo>
                  <a:lnTo>
                    <a:pt x="46" y="69"/>
                  </a:lnTo>
                  <a:lnTo>
                    <a:pt x="57" y="69"/>
                  </a:lnTo>
                  <a:lnTo>
                    <a:pt x="69" y="66"/>
                  </a:lnTo>
                  <a:lnTo>
                    <a:pt x="77" y="61"/>
                  </a:lnTo>
                  <a:lnTo>
                    <a:pt x="83" y="49"/>
                  </a:lnTo>
                  <a:lnTo>
                    <a:pt x="83" y="49"/>
                  </a:lnTo>
                  <a:lnTo>
                    <a:pt x="86" y="37"/>
                  </a:lnTo>
                  <a:lnTo>
                    <a:pt x="83" y="26"/>
                  </a:lnTo>
                  <a:lnTo>
                    <a:pt x="75" y="17"/>
                  </a:lnTo>
                  <a:lnTo>
                    <a:pt x="66" y="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7" name="Freeform 43"/>
            <p:cNvSpPr>
              <a:spLocks noChangeArrowheads="1"/>
            </p:cNvSpPr>
            <p:nvPr/>
          </p:nvSpPr>
          <p:spPr bwMode="auto">
            <a:xfrm>
              <a:off x="552450" y="2873375"/>
              <a:ext cx="23813" cy="23813"/>
            </a:xfrm>
            <a:custGeom>
              <a:avLst/>
              <a:gdLst>
                <a:gd name="T0" fmla="*/ 28 w 67"/>
                <a:gd name="T1" fmla="*/ 6 h 64"/>
                <a:gd name="T2" fmla="*/ 8 w 67"/>
                <a:gd name="T3" fmla="*/ 20 h 64"/>
                <a:gd name="T4" fmla="*/ 8 w 67"/>
                <a:gd name="T5" fmla="*/ 20 h 64"/>
                <a:gd name="T6" fmla="*/ 8 w 67"/>
                <a:gd name="T7" fmla="*/ 20 h 64"/>
                <a:gd name="T8" fmla="*/ 3 w 67"/>
                <a:gd name="T9" fmla="*/ 29 h 64"/>
                <a:gd name="T10" fmla="*/ 0 w 67"/>
                <a:gd name="T11" fmla="*/ 38 h 64"/>
                <a:gd name="T12" fmla="*/ 0 w 67"/>
                <a:gd name="T13" fmla="*/ 46 h 64"/>
                <a:gd name="T14" fmla="*/ 3 w 67"/>
                <a:gd name="T15" fmla="*/ 55 h 64"/>
                <a:gd name="T16" fmla="*/ 3 w 67"/>
                <a:gd name="T17" fmla="*/ 55 h 64"/>
                <a:gd name="T18" fmla="*/ 11 w 67"/>
                <a:gd name="T19" fmla="*/ 61 h 64"/>
                <a:gd name="T20" fmla="*/ 20 w 67"/>
                <a:gd name="T21" fmla="*/ 63 h 64"/>
                <a:gd name="T22" fmla="*/ 28 w 67"/>
                <a:gd name="T23" fmla="*/ 63 h 64"/>
                <a:gd name="T24" fmla="*/ 37 w 67"/>
                <a:gd name="T25" fmla="*/ 58 h 64"/>
                <a:gd name="T26" fmla="*/ 57 w 67"/>
                <a:gd name="T27" fmla="*/ 41 h 64"/>
                <a:gd name="T28" fmla="*/ 57 w 67"/>
                <a:gd name="T29" fmla="*/ 41 h 64"/>
                <a:gd name="T30" fmla="*/ 63 w 67"/>
                <a:gd name="T31" fmla="*/ 35 h 64"/>
                <a:gd name="T32" fmla="*/ 66 w 67"/>
                <a:gd name="T33" fmla="*/ 26 h 64"/>
                <a:gd name="T34" fmla="*/ 66 w 67"/>
                <a:gd name="T35" fmla="*/ 18 h 64"/>
                <a:gd name="T36" fmla="*/ 63 w 67"/>
                <a:gd name="T37" fmla="*/ 9 h 64"/>
                <a:gd name="T38" fmla="*/ 63 w 67"/>
                <a:gd name="T39" fmla="*/ 9 h 64"/>
                <a:gd name="T40" fmla="*/ 54 w 67"/>
                <a:gd name="T41" fmla="*/ 3 h 64"/>
                <a:gd name="T42" fmla="*/ 46 w 67"/>
                <a:gd name="T43" fmla="*/ 0 h 64"/>
                <a:gd name="T44" fmla="*/ 37 w 67"/>
                <a:gd name="T45" fmla="*/ 0 h 64"/>
                <a:gd name="T46" fmla="*/ 28 w 67"/>
                <a:gd name="T47"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4">
                  <a:moveTo>
                    <a:pt x="28" y="6"/>
                  </a:moveTo>
                  <a:lnTo>
                    <a:pt x="8" y="20"/>
                  </a:lnTo>
                  <a:lnTo>
                    <a:pt x="8" y="20"/>
                  </a:lnTo>
                  <a:lnTo>
                    <a:pt x="8" y="20"/>
                  </a:lnTo>
                  <a:lnTo>
                    <a:pt x="3" y="29"/>
                  </a:lnTo>
                  <a:lnTo>
                    <a:pt x="0" y="38"/>
                  </a:lnTo>
                  <a:lnTo>
                    <a:pt x="0" y="46"/>
                  </a:lnTo>
                  <a:lnTo>
                    <a:pt x="3" y="55"/>
                  </a:lnTo>
                  <a:lnTo>
                    <a:pt x="3" y="55"/>
                  </a:lnTo>
                  <a:lnTo>
                    <a:pt x="11" y="61"/>
                  </a:lnTo>
                  <a:lnTo>
                    <a:pt x="20" y="63"/>
                  </a:lnTo>
                  <a:lnTo>
                    <a:pt x="28" y="63"/>
                  </a:lnTo>
                  <a:lnTo>
                    <a:pt x="37" y="58"/>
                  </a:lnTo>
                  <a:lnTo>
                    <a:pt x="57" y="41"/>
                  </a:lnTo>
                  <a:lnTo>
                    <a:pt x="57" y="41"/>
                  </a:lnTo>
                  <a:lnTo>
                    <a:pt x="63" y="35"/>
                  </a:lnTo>
                  <a:lnTo>
                    <a:pt x="66" y="26"/>
                  </a:lnTo>
                  <a:lnTo>
                    <a:pt x="66" y="18"/>
                  </a:lnTo>
                  <a:lnTo>
                    <a:pt x="63" y="9"/>
                  </a:lnTo>
                  <a:lnTo>
                    <a:pt x="63" y="9"/>
                  </a:lnTo>
                  <a:lnTo>
                    <a:pt x="54" y="3"/>
                  </a:lnTo>
                  <a:lnTo>
                    <a:pt x="46" y="0"/>
                  </a:lnTo>
                  <a:lnTo>
                    <a:pt x="37" y="0"/>
                  </a:lnTo>
                  <a:lnTo>
                    <a:pt x="28"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8" name="Freeform 44"/>
            <p:cNvSpPr>
              <a:spLocks noChangeArrowheads="1"/>
            </p:cNvSpPr>
            <p:nvPr/>
          </p:nvSpPr>
          <p:spPr bwMode="auto">
            <a:xfrm>
              <a:off x="612775" y="2841625"/>
              <a:ext cx="23813" cy="19050"/>
            </a:xfrm>
            <a:custGeom>
              <a:avLst/>
              <a:gdLst>
                <a:gd name="T0" fmla="*/ 37 w 67"/>
                <a:gd name="T1" fmla="*/ 3 h 52"/>
                <a:gd name="T2" fmla="*/ 11 w 67"/>
                <a:gd name="T3" fmla="*/ 11 h 52"/>
                <a:gd name="T4" fmla="*/ 11 w 67"/>
                <a:gd name="T5" fmla="*/ 11 h 52"/>
                <a:gd name="T6" fmla="*/ 11 w 67"/>
                <a:gd name="T7" fmla="*/ 11 h 52"/>
                <a:gd name="T8" fmla="*/ 5 w 67"/>
                <a:gd name="T9" fmla="*/ 17 h 52"/>
                <a:gd name="T10" fmla="*/ 0 w 67"/>
                <a:gd name="T11" fmla="*/ 22 h 52"/>
                <a:gd name="T12" fmla="*/ 0 w 67"/>
                <a:gd name="T13" fmla="*/ 31 h 52"/>
                <a:gd name="T14" fmla="*/ 0 w 67"/>
                <a:gd name="T15" fmla="*/ 40 h 52"/>
                <a:gd name="T16" fmla="*/ 0 w 67"/>
                <a:gd name="T17" fmla="*/ 40 h 52"/>
                <a:gd name="T18" fmla="*/ 5 w 67"/>
                <a:gd name="T19" fmla="*/ 45 h 52"/>
                <a:gd name="T20" fmla="*/ 11 w 67"/>
                <a:gd name="T21" fmla="*/ 51 h 52"/>
                <a:gd name="T22" fmla="*/ 20 w 67"/>
                <a:gd name="T23" fmla="*/ 51 h 52"/>
                <a:gd name="T24" fmla="*/ 28 w 67"/>
                <a:gd name="T25" fmla="*/ 48 h 52"/>
                <a:gd name="T26" fmla="*/ 51 w 67"/>
                <a:gd name="T27" fmla="*/ 40 h 52"/>
                <a:gd name="T28" fmla="*/ 51 w 67"/>
                <a:gd name="T29" fmla="*/ 40 h 52"/>
                <a:gd name="T30" fmla="*/ 60 w 67"/>
                <a:gd name="T31" fmla="*/ 34 h 52"/>
                <a:gd name="T32" fmla="*/ 63 w 67"/>
                <a:gd name="T33" fmla="*/ 28 h 52"/>
                <a:gd name="T34" fmla="*/ 66 w 67"/>
                <a:gd name="T35" fmla="*/ 20 h 52"/>
                <a:gd name="T36" fmla="*/ 63 w 67"/>
                <a:gd name="T37" fmla="*/ 11 h 52"/>
                <a:gd name="T38" fmla="*/ 63 w 67"/>
                <a:gd name="T39" fmla="*/ 11 h 52"/>
                <a:gd name="T40" fmla="*/ 57 w 67"/>
                <a:gd name="T41" fmla="*/ 6 h 52"/>
                <a:gd name="T42" fmla="*/ 51 w 67"/>
                <a:gd name="T43" fmla="*/ 3 h 52"/>
                <a:gd name="T44" fmla="*/ 46 w 67"/>
                <a:gd name="T45" fmla="*/ 0 h 52"/>
                <a:gd name="T46" fmla="*/ 37 w 67"/>
                <a:gd name="T4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52">
                  <a:moveTo>
                    <a:pt x="37" y="3"/>
                  </a:moveTo>
                  <a:lnTo>
                    <a:pt x="11" y="11"/>
                  </a:lnTo>
                  <a:lnTo>
                    <a:pt x="11" y="11"/>
                  </a:lnTo>
                  <a:lnTo>
                    <a:pt x="11" y="11"/>
                  </a:lnTo>
                  <a:lnTo>
                    <a:pt x="5" y="17"/>
                  </a:lnTo>
                  <a:lnTo>
                    <a:pt x="0" y="22"/>
                  </a:lnTo>
                  <a:lnTo>
                    <a:pt x="0" y="31"/>
                  </a:lnTo>
                  <a:lnTo>
                    <a:pt x="0" y="40"/>
                  </a:lnTo>
                  <a:lnTo>
                    <a:pt x="0" y="40"/>
                  </a:lnTo>
                  <a:lnTo>
                    <a:pt x="5" y="45"/>
                  </a:lnTo>
                  <a:lnTo>
                    <a:pt x="11" y="51"/>
                  </a:lnTo>
                  <a:lnTo>
                    <a:pt x="20" y="51"/>
                  </a:lnTo>
                  <a:lnTo>
                    <a:pt x="28" y="48"/>
                  </a:lnTo>
                  <a:lnTo>
                    <a:pt x="51" y="40"/>
                  </a:lnTo>
                  <a:lnTo>
                    <a:pt x="51" y="40"/>
                  </a:lnTo>
                  <a:lnTo>
                    <a:pt x="60" y="34"/>
                  </a:lnTo>
                  <a:lnTo>
                    <a:pt x="63" y="28"/>
                  </a:lnTo>
                  <a:lnTo>
                    <a:pt x="66" y="20"/>
                  </a:lnTo>
                  <a:lnTo>
                    <a:pt x="63" y="11"/>
                  </a:lnTo>
                  <a:lnTo>
                    <a:pt x="63" y="11"/>
                  </a:lnTo>
                  <a:lnTo>
                    <a:pt x="57" y="6"/>
                  </a:lnTo>
                  <a:lnTo>
                    <a:pt x="51" y="3"/>
                  </a:lnTo>
                  <a:lnTo>
                    <a:pt x="46" y="0"/>
                  </a:lnTo>
                  <a:lnTo>
                    <a:pt x="37"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9" name="Freeform 45"/>
            <p:cNvSpPr>
              <a:spLocks noChangeArrowheads="1"/>
            </p:cNvSpPr>
            <p:nvPr/>
          </p:nvSpPr>
          <p:spPr bwMode="auto">
            <a:xfrm>
              <a:off x="677863" y="2819400"/>
              <a:ext cx="22225" cy="15875"/>
            </a:xfrm>
            <a:custGeom>
              <a:avLst/>
              <a:gdLst>
                <a:gd name="T0" fmla="*/ 40 w 61"/>
                <a:gd name="T1" fmla="*/ 0 h 44"/>
                <a:gd name="T2" fmla="*/ 14 w 61"/>
                <a:gd name="T3" fmla="*/ 8 h 44"/>
                <a:gd name="T4" fmla="*/ 14 w 61"/>
                <a:gd name="T5" fmla="*/ 8 h 44"/>
                <a:gd name="T6" fmla="*/ 14 w 61"/>
                <a:gd name="T7" fmla="*/ 8 h 44"/>
                <a:gd name="T8" fmla="*/ 6 w 61"/>
                <a:gd name="T9" fmla="*/ 11 h 44"/>
                <a:gd name="T10" fmla="*/ 3 w 61"/>
                <a:gd name="T11" fmla="*/ 17 h 44"/>
                <a:gd name="T12" fmla="*/ 0 w 61"/>
                <a:gd name="T13" fmla="*/ 22 h 44"/>
                <a:gd name="T14" fmla="*/ 3 w 61"/>
                <a:gd name="T15" fmla="*/ 28 h 44"/>
                <a:gd name="T16" fmla="*/ 3 w 61"/>
                <a:gd name="T17" fmla="*/ 28 h 44"/>
                <a:gd name="T18" fmla="*/ 6 w 61"/>
                <a:gd name="T19" fmla="*/ 37 h 44"/>
                <a:gd name="T20" fmla="*/ 11 w 61"/>
                <a:gd name="T21" fmla="*/ 40 h 44"/>
                <a:gd name="T22" fmla="*/ 17 w 61"/>
                <a:gd name="T23" fmla="*/ 43 h 44"/>
                <a:gd name="T24" fmla="*/ 23 w 61"/>
                <a:gd name="T25" fmla="*/ 43 h 44"/>
                <a:gd name="T26" fmla="*/ 49 w 61"/>
                <a:gd name="T27" fmla="*/ 34 h 44"/>
                <a:gd name="T28" fmla="*/ 49 w 61"/>
                <a:gd name="T29" fmla="*/ 34 h 44"/>
                <a:gd name="T30" fmla="*/ 55 w 61"/>
                <a:gd name="T31" fmla="*/ 31 h 44"/>
                <a:gd name="T32" fmla="*/ 60 w 61"/>
                <a:gd name="T33" fmla="*/ 25 h 44"/>
                <a:gd name="T34" fmla="*/ 60 w 61"/>
                <a:gd name="T35" fmla="*/ 19 h 44"/>
                <a:gd name="T36" fmla="*/ 60 w 61"/>
                <a:gd name="T37" fmla="*/ 11 h 44"/>
                <a:gd name="T38" fmla="*/ 60 w 61"/>
                <a:gd name="T39" fmla="*/ 11 h 44"/>
                <a:gd name="T40" fmla="*/ 57 w 61"/>
                <a:gd name="T41" fmla="*/ 5 h 44"/>
                <a:gd name="T42" fmla="*/ 52 w 61"/>
                <a:gd name="T43" fmla="*/ 2 h 44"/>
                <a:gd name="T44" fmla="*/ 46 w 61"/>
                <a:gd name="T45" fmla="*/ 0 h 44"/>
                <a:gd name="T46" fmla="*/ 40 w 61"/>
                <a:gd name="T4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40" y="0"/>
                  </a:moveTo>
                  <a:lnTo>
                    <a:pt x="14" y="8"/>
                  </a:lnTo>
                  <a:lnTo>
                    <a:pt x="14" y="8"/>
                  </a:lnTo>
                  <a:lnTo>
                    <a:pt x="14" y="8"/>
                  </a:lnTo>
                  <a:lnTo>
                    <a:pt x="6" y="11"/>
                  </a:lnTo>
                  <a:lnTo>
                    <a:pt x="3" y="17"/>
                  </a:lnTo>
                  <a:lnTo>
                    <a:pt x="0" y="22"/>
                  </a:lnTo>
                  <a:lnTo>
                    <a:pt x="3" y="28"/>
                  </a:lnTo>
                  <a:lnTo>
                    <a:pt x="3" y="28"/>
                  </a:lnTo>
                  <a:lnTo>
                    <a:pt x="6" y="37"/>
                  </a:lnTo>
                  <a:lnTo>
                    <a:pt x="11" y="40"/>
                  </a:lnTo>
                  <a:lnTo>
                    <a:pt x="17" y="43"/>
                  </a:lnTo>
                  <a:lnTo>
                    <a:pt x="23" y="43"/>
                  </a:lnTo>
                  <a:lnTo>
                    <a:pt x="49" y="34"/>
                  </a:lnTo>
                  <a:lnTo>
                    <a:pt x="49" y="34"/>
                  </a:lnTo>
                  <a:lnTo>
                    <a:pt x="55" y="31"/>
                  </a:lnTo>
                  <a:lnTo>
                    <a:pt x="60" y="25"/>
                  </a:lnTo>
                  <a:lnTo>
                    <a:pt x="60" y="19"/>
                  </a:lnTo>
                  <a:lnTo>
                    <a:pt x="60" y="11"/>
                  </a:lnTo>
                  <a:lnTo>
                    <a:pt x="60" y="11"/>
                  </a:lnTo>
                  <a:lnTo>
                    <a:pt x="57" y="5"/>
                  </a:lnTo>
                  <a:lnTo>
                    <a:pt x="52" y="2"/>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0" name="Freeform 46"/>
            <p:cNvSpPr>
              <a:spLocks noChangeArrowheads="1"/>
            </p:cNvSpPr>
            <p:nvPr/>
          </p:nvSpPr>
          <p:spPr bwMode="auto">
            <a:xfrm>
              <a:off x="747713" y="2805113"/>
              <a:ext cx="19050" cy="11112"/>
            </a:xfrm>
            <a:custGeom>
              <a:avLst/>
              <a:gdLst>
                <a:gd name="T0" fmla="*/ 37 w 55"/>
                <a:gd name="T1" fmla="*/ 0 h 33"/>
                <a:gd name="T2" fmla="*/ 11 w 55"/>
                <a:gd name="T3" fmla="*/ 3 h 33"/>
                <a:gd name="T4" fmla="*/ 11 w 55"/>
                <a:gd name="T5" fmla="*/ 3 h 33"/>
                <a:gd name="T6" fmla="*/ 11 w 55"/>
                <a:gd name="T7" fmla="*/ 3 h 33"/>
                <a:gd name="T8" fmla="*/ 6 w 55"/>
                <a:gd name="T9" fmla="*/ 6 h 33"/>
                <a:gd name="T10" fmla="*/ 3 w 55"/>
                <a:gd name="T11" fmla="*/ 12 h 33"/>
                <a:gd name="T12" fmla="*/ 0 w 55"/>
                <a:gd name="T13" fmla="*/ 15 h 33"/>
                <a:gd name="T14" fmla="*/ 0 w 55"/>
                <a:gd name="T15" fmla="*/ 21 h 33"/>
                <a:gd name="T16" fmla="*/ 0 w 55"/>
                <a:gd name="T17" fmla="*/ 21 h 33"/>
                <a:gd name="T18" fmla="*/ 3 w 55"/>
                <a:gd name="T19" fmla="*/ 26 h 33"/>
                <a:gd name="T20" fmla="*/ 6 w 55"/>
                <a:gd name="T21" fmla="*/ 29 h 33"/>
                <a:gd name="T22" fmla="*/ 11 w 55"/>
                <a:gd name="T23" fmla="*/ 32 h 33"/>
                <a:gd name="T24" fmla="*/ 17 w 55"/>
                <a:gd name="T25" fmla="*/ 32 h 33"/>
                <a:gd name="T26" fmla="*/ 43 w 55"/>
                <a:gd name="T27" fmla="*/ 26 h 33"/>
                <a:gd name="T28" fmla="*/ 43 w 55"/>
                <a:gd name="T29" fmla="*/ 26 h 33"/>
                <a:gd name="T30" fmla="*/ 49 w 55"/>
                <a:gd name="T31" fmla="*/ 23 h 33"/>
                <a:gd name="T32" fmla="*/ 52 w 55"/>
                <a:gd name="T33" fmla="*/ 21 h 33"/>
                <a:gd name="T34" fmla="*/ 54 w 55"/>
                <a:gd name="T35" fmla="*/ 15 h 33"/>
                <a:gd name="T36" fmla="*/ 54 w 55"/>
                <a:gd name="T37" fmla="*/ 12 h 33"/>
                <a:gd name="T38" fmla="*/ 54 w 55"/>
                <a:gd name="T39" fmla="*/ 12 h 33"/>
                <a:gd name="T40" fmla="*/ 52 w 55"/>
                <a:gd name="T41" fmla="*/ 6 h 33"/>
                <a:gd name="T42" fmla="*/ 49 w 55"/>
                <a:gd name="T43" fmla="*/ 3 h 33"/>
                <a:gd name="T44" fmla="*/ 43 w 55"/>
                <a:gd name="T45" fmla="*/ 0 h 33"/>
                <a:gd name="T46" fmla="*/ 37 w 55"/>
                <a:gd name="T4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37" y="0"/>
                  </a:moveTo>
                  <a:lnTo>
                    <a:pt x="11" y="3"/>
                  </a:lnTo>
                  <a:lnTo>
                    <a:pt x="11" y="3"/>
                  </a:lnTo>
                  <a:lnTo>
                    <a:pt x="11" y="3"/>
                  </a:lnTo>
                  <a:lnTo>
                    <a:pt x="6" y="6"/>
                  </a:lnTo>
                  <a:lnTo>
                    <a:pt x="3" y="12"/>
                  </a:lnTo>
                  <a:lnTo>
                    <a:pt x="0" y="15"/>
                  </a:lnTo>
                  <a:lnTo>
                    <a:pt x="0" y="21"/>
                  </a:lnTo>
                  <a:lnTo>
                    <a:pt x="0" y="21"/>
                  </a:lnTo>
                  <a:lnTo>
                    <a:pt x="3" y="26"/>
                  </a:lnTo>
                  <a:lnTo>
                    <a:pt x="6" y="29"/>
                  </a:lnTo>
                  <a:lnTo>
                    <a:pt x="11" y="32"/>
                  </a:lnTo>
                  <a:lnTo>
                    <a:pt x="17" y="32"/>
                  </a:lnTo>
                  <a:lnTo>
                    <a:pt x="43" y="26"/>
                  </a:lnTo>
                  <a:lnTo>
                    <a:pt x="43" y="26"/>
                  </a:lnTo>
                  <a:lnTo>
                    <a:pt x="49" y="23"/>
                  </a:lnTo>
                  <a:lnTo>
                    <a:pt x="52" y="21"/>
                  </a:lnTo>
                  <a:lnTo>
                    <a:pt x="54" y="15"/>
                  </a:lnTo>
                  <a:lnTo>
                    <a:pt x="54" y="12"/>
                  </a:lnTo>
                  <a:lnTo>
                    <a:pt x="54" y="12"/>
                  </a:lnTo>
                  <a:lnTo>
                    <a:pt x="52" y="6"/>
                  </a:lnTo>
                  <a:lnTo>
                    <a:pt x="49" y="3"/>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1" name="Freeform 47"/>
            <p:cNvSpPr>
              <a:spLocks noChangeArrowheads="1"/>
            </p:cNvSpPr>
            <p:nvPr/>
          </p:nvSpPr>
          <p:spPr bwMode="auto">
            <a:xfrm>
              <a:off x="817563" y="2795588"/>
              <a:ext cx="17462" cy="7937"/>
            </a:xfrm>
            <a:custGeom>
              <a:avLst/>
              <a:gdLst>
                <a:gd name="T0" fmla="*/ 34 w 47"/>
                <a:gd name="T1" fmla="*/ 0 h 24"/>
                <a:gd name="T2" fmla="*/ 8 w 47"/>
                <a:gd name="T3" fmla="*/ 3 h 24"/>
                <a:gd name="T4" fmla="*/ 8 w 47"/>
                <a:gd name="T5" fmla="*/ 3 h 24"/>
                <a:gd name="T6" fmla="*/ 8 w 47"/>
                <a:gd name="T7" fmla="*/ 3 h 24"/>
                <a:gd name="T8" fmla="*/ 3 w 47"/>
                <a:gd name="T9" fmla="*/ 8 h 24"/>
                <a:gd name="T10" fmla="*/ 0 w 47"/>
                <a:gd name="T11" fmla="*/ 14 h 24"/>
                <a:gd name="T12" fmla="*/ 0 w 47"/>
                <a:gd name="T13" fmla="*/ 14 h 24"/>
                <a:gd name="T14" fmla="*/ 3 w 47"/>
                <a:gd name="T15" fmla="*/ 23 h 24"/>
                <a:gd name="T16" fmla="*/ 11 w 47"/>
                <a:gd name="T17" fmla="*/ 23 h 24"/>
                <a:gd name="T18" fmla="*/ 37 w 47"/>
                <a:gd name="T19" fmla="*/ 20 h 24"/>
                <a:gd name="T20" fmla="*/ 37 w 47"/>
                <a:gd name="T21" fmla="*/ 20 h 24"/>
                <a:gd name="T22" fmla="*/ 43 w 47"/>
                <a:gd name="T23" fmla="*/ 17 h 24"/>
                <a:gd name="T24" fmla="*/ 46 w 47"/>
                <a:gd name="T25" fmla="*/ 8 h 24"/>
                <a:gd name="T26" fmla="*/ 46 w 47"/>
                <a:gd name="T27" fmla="*/ 8 h 24"/>
                <a:gd name="T28" fmla="*/ 43 w 47"/>
                <a:gd name="T29" fmla="*/ 3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8"/>
                  </a:lnTo>
                  <a:lnTo>
                    <a:pt x="0" y="14"/>
                  </a:lnTo>
                  <a:lnTo>
                    <a:pt x="0" y="14"/>
                  </a:lnTo>
                  <a:lnTo>
                    <a:pt x="3" y="23"/>
                  </a:lnTo>
                  <a:lnTo>
                    <a:pt x="11" y="23"/>
                  </a:lnTo>
                  <a:lnTo>
                    <a:pt x="37" y="20"/>
                  </a:lnTo>
                  <a:lnTo>
                    <a:pt x="37" y="20"/>
                  </a:lnTo>
                  <a:lnTo>
                    <a:pt x="43" y="17"/>
                  </a:lnTo>
                  <a:lnTo>
                    <a:pt x="46" y="8"/>
                  </a:lnTo>
                  <a:lnTo>
                    <a:pt x="46" y="8"/>
                  </a:lnTo>
                  <a:lnTo>
                    <a:pt x="43" y="3"/>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2" name="Freeform 48"/>
            <p:cNvSpPr>
              <a:spLocks noChangeArrowheads="1"/>
            </p:cNvSpPr>
            <p:nvPr/>
          </p:nvSpPr>
          <p:spPr bwMode="auto">
            <a:xfrm>
              <a:off x="889000" y="2789238"/>
              <a:ext cx="14288" cy="4762"/>
            </a:xfrm>
            <a:custGeom>
              <a:avLst/>
              <a:gdLst>
                <a:gd name="T0" fmla="*/ 32 w 39"/>
                <a:gd name="T1" fmla="*/ 0 h 12"/>
                <a:gd name="T2" fmla="*/ 6 w 39"/>
                <a:gd name="T3" fmla="*/ 0 h 12"/>
                <a:gd name="T4" fmla="*/ 3 w 39"/>
                <a:gd name="T5" fmla="*/ 0 h 12"/>
                <a:gd name="T6" fmla="*/ 3 w 39"/>
                <a:gd name="T7" fmla="*/ 0 h 12"/>
                <a:gd name="T8" fmla="*/ 0 w 39"/>
                <a:gd name="T9" fmla="*/ 2 h 12"/>
                <a:gd name="T10" fmla="*/ 0 w 39"/>
                <a:gd name="T11" fmla="*/ 8 h 12"/>
                <a:gd name="T12" fmla="*/ 0 w 39"/>
                <a:gd name="T13" fmla="*/ 8 h 12"/>
                <a:gd name="T14" fmla="*/ 0 w 39"/>
                <a:gd name="T15" fmla="*/ 11 h 12"/>
                <a:gd name="T16" fmla="*/ 6 w 39"/>
                <a:gd name="T17" fmla="*/ 11 h 12"/>
                <a:gd name="T18" fmla="*/ 32 w 39"/>
                <a:gd name="T19" fmla="*/ 8 h 12"/>
                <a:gd name="T20" fmla="*/ 32 w 39"/>
                <a:gd name="T21" fmla="*/ 8 h 12"/>
                <a:gd name="T22" fmla="*/ 35 w 39"/>
                <a:gd name="T23" fmla="*/ 8 h 12"/>
                <a:gd name="T24" fmla="*/ 38 w 39"/>
                <a:gd name="T25" fmla="*/ 2 h 12"/>
                <a:gd name="T26" fmla="*/ 38 w 39"/>
                <a:gd name="T27" fmla="*/ 2 h 12"/>
                <a:gd name="T28" fmla="*/ 35 w 39"/>
                <a:gd name="T29" fmla="*/ 0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3" y="0"/>
                  </a:lnTo>
                  <a:lnTo>
                    <a:pt x="3" y="0"/>
                  </a:lnTo>
                  <a:lnTo>
                    <a:pt x="0" y="2"/>
                  </a:lnTo>
                  <a:lnTo>
                    <a:pt x="0" y="8"/>
                  </a:lnTo>
                  <a:lnTo>
                    <a:pt x="0" y="8"/>
                  </a:lnTo>
                  <a:lnTo>
                    <a:pt x="0" y="11"/>
                  </a:lnTo>
                  <a:lnTo>
                    <a:pt x="6" y="11"/>
                  </a:lnTo>
                  <a:lnTo>
                    <a:pt x="32" y="8"/>
                  </a:lnTo>
                  <a:lnTo>
                    <a:pt x="32" y="8"/>
                  </a:lnTo>
                  <a:lnTo>
                    <a:pt x="35" y="8"/>
                  </a:lnTo>
                  <a:lnTo>
                    <a:pt x="38" y="2"/>
                  </a:lnTo>
                  <a:lnTo>
                    <a:pt x="38" y="2"/>
                  </a:lnTo>
                  <a:lnTo>
                    <a:pt x="35" y="0"/>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3" name="Freeform 49"/>
            <p:cNvSpPr>
              <a:spLocks noChangeArrowheads="1"/>
            </p:cNvSpPr>
            <p:nvPr/>
          </p:nvSpPr>
          <p:spPr bwMode="auto">
            <a:xfrm>
              <a:off x="960438" y="2787650"/>
              <a:ext cx="4762" cy="1588"/>
            </a:xfrm>
            <a:custGeom>
              <a:avLst/>
              <a:gdLst>
                <a:gd name="T0" fmla="*/ 0 w 15"/>
                <a:gd name="T1" fmla="*/ 0 h 4"/>
                <a:gd name="T2" fmla="*/ 0 w 15"/>
                <a:gd name="T3" fmla="*/ 0 h 4"/>
                <a:gd name="T4" fmla="*/ 0 w 15"/>
                <a:gd name="T5" fmla="*/ 3 h 4"/>
                <a:gd name="T6" fmla="*/ 14 w 15"/>
                <a:gd name="T7" fmla="*/ 0 h 4"/>
                <a:gd name="T8" fmla="*/ 0 w 15"/>
                <a:gd name="T9" fmla="*/ 0 h 4"/>
              </a:gdLst>
              <a:ahLst/>
              <a:cxnLst>
                <a:cxn ang="0">
                  <a:pos x="T0" y="T1"/>
                </a:cxn>
                <a:cxn ang="0">
                  <a:pos x="T2" y="T3"/>
                </a:cxn>
                <a:cxn ang="0">
                  <a:pos x="T4" y="T5"/>
                </a:cxn>
                <a:cxn ang="0">
                  <a:pos x="T6" y="T7"/>
                </a:cxn>
                <a:cxn ang="0">
                  <a:pos x="T8" y="T9"/>
                </a:cxn>
              </a:cxnLst>
              <a:rect l="0" t="0" r="r" b="b"/>
              <a:pathLst>
                <a:path w="15" h="4">
                  <a:moveTo>
                    <a:pt x="0" y="0"/>
                  </a:moveTo>
                  <a:lnTo>
                    <a:pt x="0" y="0"/>
                  </a:lnTo>
                  <a:lnTo>
                    <a:pt x="0" y="3"/>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4" name="Freeform 50"/>
            <p:cNvSpPr>
              <a:spLocks noChangeArrowheads="1"/>
            </p:cNvSpPr>
            <p:nvPr/>
          </p:nvSpPr>
          <p:spPr bwMode="auto">
            <a:xfrm>
              <a:off x="1374775" y="2482850"/>
              <a:ext cx="128588" cy="574675"/>
            </a:xfrm>
            <a:custGeom>
              <a:avLst/>
              <a:gdLst>
                <a:gd name="T0" fmla="*/ 355 w 359"/>
                <a:gd name="T1" fmla="*/ 478 h 1596"/>
                <a:gd name="T2" fmla="*/ 350 w 359"/>
                <a:gd name="T3" fmla="*/ 283 h 1596"/>
                <a:gd name="T4" fmla="*/ 335 w 359"/>
                <a:gd name="T5" fmla="*/ 246 h 1596"/>
                <a:gd name="T6" fmla="*/ 275 w 359"/>
                <a:gd name="T7" fmla="*/ 157 h 1596"/>
                <a:gd name="T8" fmla="*/ 235 w 359"/>
                <a:gd name="T9" fmla="*/ 126 h 1596"/>
                <a:gd name="T10" fmla="*/ 204 w 359"/>
                <a:gd name="T11" fmla="*/ 91 h 1596"/>
                <a:gd name="T12" fmla="*/ 149 w 359"/>
                <a:gd name="T13" fmla="*/ 75 h 1596"/>
                <a:gd name="T14" fmla="*/ 69 w 359"/>
                <a:gd name="T15" fmla="*/ 40 h 1596"/>
                <a:gd name="T16" fmla="*/ 63 w 359"/>
                <a:gd name="T17" fmla="*/ 31 h 1596"/>
                <a:gd name="T18" fmla="*/ 26 w 359"/>
                <a:gd name="T19" fmla="*/ 3 h 1596"/>
                <a:gd name="T20" fmla="*/ 6 w 359"/>
                <a:gd name="T21" fmla="*/ 6 h 1596"/>
                <a:gd name="T22" fmla="*/ 0 w 359"/>
                <a:gd name="T23" fmla="*/ 28 h 1596"/>
                <a:gd name="T24" fmla="*/ 34 w 359"/>
                <a:gd name="T25" fmla="*/ 49 h 1596"/>
                <a:gd name="T26" fmla="*/ 58 w 359"/>
                <a:gd name="T27" fmla="*/ 46 h 1596"/>
                <a:gd name="T28" fmla="*/ 66 w 359"/>
                <a:gd name="T29" fmla="*/ 46 h 1596"/>
                <a:gd name="T30" fmla="*/ 149 w 359"/>
                <a:gd name="T31" fmla="*/ 100 h 1596"/>
                <a:gd name="T32" fmla="*/ 175 w 359"/>
                <a:gd name="T33" fmla="*/ 129 h 1596"/>
                <a:gd name="T34" fmla="*/ 204 w 359"/>
                <a:gd name="T35" fmla="*/ 149 h 1596"/>
                <a:gd name="T36" fmla="*/ 264 w 359"/>
                <a:gd name="T37" fmla="*/ 209 h 1596"/>
                <a:gd name="T38" fmla="*/ 289 w 359"/>
                <a:gd name="T39" fmla="*/ 258 h 1596"/>
                <a:gd name="T40" fmla="*/ 289 w 359"/>
                <a:gd name="T41" fmla="*/ 266 h 1596"/>
                <a:gd name="T42" fmla="*/ 295 w 359"/>
                <a:gd name="T43" fmla="*/ 286 h 1596"/>
                <a:gd name="T44" fmla="*/ 295 w 359"/>
                <a:gd name="T45" fmla="*/ 292 h 1596"/>
                <a:gd name="T46" fmla="*/ 295 w 359"/>
                <a:gd name="T47" fmla="*/ 421 h 1596"/>
                <a:gd name="T48" fmla="*/ 281 w 359"/>
                <a:gd name="T49" fmla="*/ 410 h 1596"/>
                <a:gd name="T50" fmla="*/ 252 w 359"/>
                <a:gd name="T51" fmla="*/ 418 h 1596"/>
                <a:gd name="T52" fmla="*/ 226 w 359"/>
                <a:gd name="T53" fmla="*/ 447 h 1596"/>
                <a:gd name="T54" fmla="*/ 235 w 359"/>
                <a:gd name="T55" fmla="*/ 475 h 1596"/>
                <a:gd name="T56" fmla="*/ 275 w 359"/>
                <a:gd name="T57" fmla="*/ 473 h 1596"/>
                <a:gd name="T58" fmla="*/ 295 w 359"/>
                <a:gd name="T59" fmla="*/ 453 h 1596"/>
                <a:gd name="T60" fmla="*/ 292 w 359"/>
                <a:gd name="T61" fmla="*/ 644 h 1596"/>
                <a:gd name="T62" fmla="*/ 292 w 359"/>
                <a:gd name="T63" fmla="*/ 985 h 1596"/>
                <a:gd name="T64" fmla="*/ 298 w 359"/>
                <a:gd name="T65" fmla="*/ 1229 h 1596"/>
                <a:gd name="T66" fmla="*/ 289 w 359"/>
                <a:gd name="T67" fmla="*/ 1243 h 1596"/>
                <a:gd name="T68" fmla="*/ 289 w 359"/>
                <a:gd name="T69" fmla="*/ 1260 h 1596"/>
                <a:gd name="T70" fmla="*/ 292 w 359"/>
                <a:gd name="T71" fmla="*/ 1272 h 1596"/>
                <a:gd name="T72" fmla="*/ 298 w 359"/>
                <a:gd name="T73" fmla="*/ 1292 h 1596"/>
                <a:gd name="T74" fmla="*/ 298 w 359"/>
                <a:gd name="T75" fmla="*/ 1338 h 1596"/>
                <a:gd name="T76" fmla="*/ 287 w 359"/>
                <a:gd name="T77" fmla="*/ 1386 h 1596"/>
                <a:gd name="T78" fmla="*/ 258 w 359"/>
                <a:gd name="T79" fmla="*/ 1409 h 1596"/>
                <a:gd name="T80" fmla="*/ 232 w 359"/>
                <a:gd name="T81" fmla="*/ 1432 h 1596"/>
                <a:gd name="T82" fmla="*/ 226 w 359"/>
                <a:gd name="T83" fmla="*/ 1458 h 1596"/>
                <a:gd name="T84" fmla="*/ 189 w 359"/>
                <a:gd name="T85" fmla="*/ 1504 h 1596"/>
                <a:gd name="T86" fmla="*/ 138 w 359"/>
                <a:gd name="T87" fmla="*/ 1527 h 1596"/>
                <a:gd name="T88" fmla="*/ 83 w 359"/>
                <a:gd name="T89" fmla="*/ 1535 h 1596"/>
                <a:gd name="T90" fmla="*/ 66 w 359"/>
                <a:gd name="T91" fmla="*/ 1552 h 1596"/>
                <a:gd name="T92" fmla="*/ 75 w 359"/>
                <a:gd name="T93" fmla="*/ 1581 h 1596"/>
                <a:gd name="T94" fmla="*/ 49 w 359"/>
                <a:gd name="T95" fmla="*/ 1595 h 1596"/>
                <a:gd name="T96" fmla="*/ 78 w 359"/>
                <a:gd name="T97" fmla="*/ 1584 h 1596"/>
                <a:gd name="T98" fmla="*/ 100 w 359"/>
                <a:gd name="T99" fmla="*/ 1590 h 1596"/>
                <a:gd name="T100" fmla="*/ 144 w 359"/>
                <a:gd name="T101" fmla="*/ 1567 h 1596"/>
                <a:gd name="T102" fmla="*/ 204 w 359"/>
                <a:gd name="T103" fmla="*/ 1524 h 1596"/>
                <a:gd name="T104" fmla="*/ 249 w 359"/>
                <a:gd name="T105" fmla="*/ 1489 h 1596"/>
                <a:gd name="T106" fmla="*/ 275 w 359"/>
                <a:gd name="T107" fmla="*/ 1469 h 1596"/>
                <a:gd name="T108" fmla="*/ 295 w 359"/>
                <a:gd name="T109" fmla="*/ 1444 h 1596"/>
                <a:gd name="T110" fmla="*/ 335 w 359"/>
                <a:gd name="T111" fmla="*/ 1383 h 1596"/>
                <a:gd name="T112" fmla="*/ 347 w 359"/>
                <a:gd name="T113" fmla="*/ 1323 h 1596"/>
                <a:gd name="T114" fmla="*/ 352 w 359"/>
                <a:gd name="T115" fmla="*/ 1229 h 1596"/>
                <a:gd name="T116" fmla="*/ 355 w 359"/>
                <a:gd name="T117" fmla="*/ 985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9" h="1596">
                  <a:moveTo>
                    <a:pt x="358" y="644"/>
                  </a:moveTo>
                  <a:lnTo>
                    <a:pt x="358" y="644"/>
                  </a:lnTo>
                  <a:lnTo>
                    <a:pt x="355" y="478"/>
                  </a:lnTo>
                  <a:lnTo>
                    <a:pt x="355" y="478"/>
                  </a:lnTo>
                  <a:lnTo>
                    <a:pt x="352" y="324"/>
                  </a:lnTo>
                  <a:lnTo>
                    <a:pt x="352" y="324"/>
                  </a:lnTo>
                  <a:lnTo>
                    <a:pt x="352" y="306"/>
                  </a:lnTo>
                  <a:lnTo>
                    <a:pt x="350" y="283"/>
                  </a:lnTo>
                  <a:lnTo>
                    <a:pt x="350" y="283"/>
                  </a:lnTo>
                  <a:lnTo>
                    <a:pt x="344" y="264"/>
                  </a:lnTo>
                  <a:lnTo>
                    <a:pt x="335" y="246"/>
                  </a:lnTo>
                  <a:lnTo>
                    <a:pt x="335" y="246"/>
                  </a:lnTo>
                  <a:lnTo>
                    <a:pt x="318" y="212"/>
                  </a:lnTo>
                  <a:lnTo>
                    <a:pt x="298" y="183"/>
                  </a:lnTo>
                  <a:lnTo>
                    <a:pt x="298" y="183"/>
                  </a:lnTo>
                  <a:lnTo>
                    <a:pt x="275" y="157"/>
                  </a:lnTo>
                  <a:lnTo>
                    <a:pt x="249" y="138"/>
                  </a:lnTo>
                  <a:lnTo>
                    <a:pt x="249" y="138"/>
                  </a:lnTo>
                  <a:lnTo>
                    <a:pt x="235" y="126"/>
                  </a:lnTo>
                  <a:lnTo>
                    <a:pt x="235" y="126"/>
                  </a:lnTo>
                  <a:lnTo>
                    <a:pt x="232" y="114"/>
                  </a:lnTo>
                  <a:lnTo>
                    <a:pt x="224" y="109"/>
                  </a:lnTo>
                  <a:lnTo>
                    <a:pt x="204" y="91"/>
                  </a:lnTo>
                  <a:lnTo>
                    <a:pt x="204" y="91"/>
                  </a:lnTo>
                  <a:lnTo>
                    <a:pt x="192" y="89"/>
                  </a:lnTo>
                  <a:lnTo>
                    <a:pt x="181" y="91"/>
                  </a:lnTo>
                  <a:lnTo>
                    <a:pt x="181" y="91"/>
                  </a:lnTo>
                  <a:lnTo>
                    <a:pt x="149" y="75"/>
                  </a:lnTo>
                  <a:lnTo>
                    <a:pt x="123" y="63"/>
                  </a:lnTo>
                  <a:lnTo>
                    <a:pt x="123" y="63"/>
                  </a:lnTo>
                  <a:lnTo>
                    <a:pt x="69" y="40"/>
                  </a:lnTo>
                  <a:lnTo>
                    <a:pt x="69" y="40"/>
                  </a:lnTo>
                  <a:lnTo>
                    <a:pt x="63" y="40"/>
                  </a:lnTo>
                  <a:lnTo>
                    <a:pt x="63" y="40"/>
                  </a:lnTo>
                  <a:lnTo>
                    <a:pt x="63" y="40"/>
                  </a:lnTo>
                  <a:lnTo>
                    <a:pt x="63" y="31"/>
                  </a:lnTo>
                  <a:lnTo>
                    <a:pt x="63" y="23"/>
                  </a:lnTo>
                  <a:lnTo>
                    <a:pt x="58" y="17"/>
                  </a:lnTo>
                  <a:lnTo>
                    <a:pt x="52" y="11"/>
                  </a:lnTo>
                  <a:lnTo>
                    <a:pt x="26" y="3"/>
                  </a:lnTo>
                  <a:lnTo>
                    <a:pt x="26" y="3"/>
                  </a:lnTo>
                  <a:lnTo>
                    <a:pt x="20" y="0"/>
                  </a:lnTo>
                  <a:lnTo>
                    <a:pt x="12" y="3"/>
                  </a:lnTo>
                  <a:lnTo>
                    <a:pt x="6" y="6"/>
                  </a:lnTo>
                  <a:lnTo>
                    <a:pt x="0" y="11"/>
                  </a:lnTo>
                  <a:lnTo>
                    <a:pt x="0" y="11"/>
                  </a:lnTo>
                  <a:lnTo>
                    <a:pt x="0" y="20"/>
                  </a:lnTo>
                  <a:lnTo>
                    <a:pt x="0" y="28"/>
                  </a:lnTo>
                  <a:lnTo>
                    <a:pt x="6" y="34"/>
                  </a:lnTo>
                  <a:lnTo>
                    <a:pt x="12" y="40"/>
                  </a:lnTo>
                  <a:lnTo>
                    <a:pt x="34" y="49"/>
                  </a:lnTo>
                  <a:lnTo>
                    <a:pt x="34" y="49"/>
                  </a:lnTo>
                  <a:lnTo>
                    <a:pt x="34" y="49"/>
                  </a:lnTo>
                  <a:lnTo>
                    <a:pt x="43" y="52"/>
                  </a:lnTo>
                  <a:lnTo>
                    <a:pt x="49" y="52"/>
                  </a:lnTo>
                  <a:lnTo>
                    <a:pt x="58" y="46"/>
                  </a:lnTo>
                  <a:lnTo>
                    <a:pt x="60" y="43"/>
                  </a:lnTo>
                  <a:lnTo>
                    <a:pt x="60" y="43"/>
                  </a:lnTo>
                  <a:lnTo>
                    <a:pt x="66" y="46"/>
                  </a:lnTo>
                  <a:lnTo>
                    <a:pt x="66" y="46"/>
                  </a:lnTo>
                  <a:lnTo>
                    <a:pt x="115" y="75"/>
                  </a:lnTo>
                  <a:lnTo>
                    <a:pt x="115" y="75"/>
                  </a:lnTo>
                  <a:lnTo>
                    <a:pt x="149" y="100"/>
                  </a:lnTo>
                  <a:lnTo>
                    <a:pt x="149" y="100"/>
                  </a:lnTo>
                  <a:lnTo>
                    <a:pt x="166" y="112"/>
                  </a:lnTo>
                  <a:lnTo>
                    <a:pt x="166" y="112"/>
                  </a:lnTo>
                  <a:lnTo>
                    <a:pt x="169" y="123"/>
                  </a:lnTo>
                  <a:lnTo>
                    <a:pt x="175" y="129"/>
                  </a:lnTo>
                  <a:lnTo>
                    <a:pt x="198" y="146"/>
                  </a:lnTo>
                  <a:lnTo>
                    <a:pt x="198" y="146"/>
                  </a:lnTo>
                  <a:lnTo>
                    <a:pt x="198" y="146"/>
                  </a:lnTo>
                  <a:lnTo>
                    <a:pt x="204" y="149"/>
                  </a:lnTo>
                  <a:lnTo>
                    <a:pt x="212" y="152"/>
                  </a:lnTo>
                  <a:lnTo>
                    <a:pt x="212" y="152"/>
                  </a:lnTo>
                  <a:lnTo>
                    <a:pt x="238" y="177"/>
                  </a:lnTo>
                  <a:lnTo>
                    <a:pt x="264" y="209"/>
                  </a:lnTo>
                  <a:lnTo>
                    <a:pt x="264" y="209"/>
                  </a:lnTo>
                  <a:lnTo>
                    <a:pt x="278" y="232"/>
                  </a:lnTo>
                  <a:lnTo>
                    <a:pt x="289" y="258"/>
                  </a:lnTo>
                  <a:lnTo>
                    <a:pt x="289" y="258"/>
                  </a:lnTo>
                  <a:lnTo>
                    <a:pt x="289" y="264"/>
                  </a:lnTo>
                  <a:lnTo>
                    <a:pt x="289" y="264"/>
                  </a:lnTo>
                  <a:lnTo>
                    <a:pt x="289" y="264"/>
                  </a:lnTo>
                  <a:lnTo>
                    <a:pt x="289" y="266"/>
                  </a:lnTo>
                  <a:lnTo>
                    <a:pt x="289" y="266"/>
                  </a:lnTo>
                  <a:lnTo>
                    <a:pt x="292" y="275"/>
                  </a:lnTo>
                  <a:lnTo>
                    <a:pt x="292" y="275"/>
                  </a:lnTo>
                  <a:lnTo>
                    <a:pt x="295" y="286"/>
                  </a:lnTo>
                  <a:lnTo>
                    <a:pt x="295" y="286"/>
                  </a:lnTo>
                  <a:lnTo>
                    <a:pt x="295" y="286"/>
                  </a:lnTo>
                  <a:lnTo>
                    <a:pt x="295" y="289"/>
                  </a:lnTo>
                  <a:lnTo>
                    <a:pt x="295" y="292"/>
                  </a:lnTo>
                  <a:lnTo>
                    <a:pt x="295" y="292"/>
                  </a:lnTo>
                  <a:lnTo>
                    <a:pt x="298" y="324"/>
                  </a:lnTo>
                  <a:lnTo>
                    <a:pt x="298" y="324"/>
                  </a:lnTo>
                  <a:lnTo>
                    <a:pt x="295" y="421"/>
                  </a:lnTo>
                  <a:lnTo>
                    <a:pt x="295" y="421"/>
                  </a:lnTo>
                  <a:lnTo>
                    <a:pt x="289" y="415"/>
                  </a:lnTo>
                  <a:lnTo>
                    <a:pt x="289" y="415"/>
                  </a:lnTo>
                  <a:lnTo>
                    <a:pt x="281" y="410"/>
                  </a:lnTo>
                  <a:lnTo>
                    <a:pt x="270" y="410"/>
                  </a:lnTo>
                  <a:lnTo>
                    <a:pt x="261" y="412"/>
                  </a:lnTo>
                  <a:lnTo>
                    <a:pt x="252" y="418"/>
                  </a:lnTo>
                  <a:lnTo>
                    <a:pt x="252" y="418"/>
                  </a:lnTo>
                  <a:lnTo>
                    <a:pt x="232" y="438"/>
                  </a:lnTo>
                  <a:lnTo>
                    <a:pt x="232" y="438"/>
                  </a:lnTo>
                  <a:lnTo>
                    <a:pt x="232" y="438"/>
                  </a:lnTo>
                  <a:lnTo>
                    <a:pt x="226" y="447"/>
                  </a:lnTo>
                  <a:lnTo>
                    <a:pt x="226" y="458"/>
                  </a:lnTo>
                  <a:lnTo>
                    <a:pt x="229" y="467"/>
                  </a:lnTo>
                  <a:lnTo>
                    <a:pt x="235" y="475"/>
                  </a:lnTo>
                  <a:lnTo>
                    <a:pt x="235" y="475"/>
                  </a:lnTo>
                  <a:lnTo>
                    <a:pt x="244" y="481"/>
                  </a:lnTo>
                  <a:lnTo>
                    <a:pt x="255" y="484"/>
                  </a:lnTo>
                  <a:lnTo>
                    <a:pt x="267" y="481"/>
                  </a:lnTo>
                  <a:lnTo>
                    <a:pt x="275" y="473"/>
                  </a:lnTo>
                  <a:lnTo>
                    <a:pt x="275" y="473"/>
                  </a:lnTo>
                  <a:lnTo>
                    <a:pt x="292" y="453"/>
                  </a:lnTo>
                  <a:lnTo>
                    <a:pt x="295" y="453"/>
                  </a:lnTo>
                  <a:lnTo>
                    <a:pt x="295" y="453"/>
                  </a:lnTo>
                  <a:lnTo>
                    <a:pt x="292" y="478"/>
                  </a:lnTo>
                  <a:lnTo>
                    <a:pt x="292" y="478"/>
                  </a:lnTo>
                  <a:lnTo>
                    <a:pt x="292" y="644"/>
                  </a:lnTo>
                  <a:lnTo>
                    <a:pt x="292" y="644"/>
                  </a:lnTo>
                  <a:lnTo>
                    <a:pt x="289" y="813"/>
                  </a:lnTo>
                  <a:lnTo>
                    <a:pt x="289" y="813"/>
                  </a:lnTo>
                  <a:lnTo>
                    <a:pt x="292" y="985"/>
                  </a:lnTo>
                  <a:lnTo>
                    <a:pt x="292" y="985"/>
                  </a:lnTo>
                  <a:lnTo>
                    <a:pt x="295" y="1151"/>
                  </a:lnTo>
                  <a:lnTo>
                    <a:pt x="295" y="1151"/>
                  </a:lnTo>
                  <a:lnTo>
                    <a:pt x="298" y="1229"/>
                  </a:lnTo>
                  <a:lnTo>
                    <a:pt x="298" y="1229"/>
                  </a:lnTo>
                  <a:lnTo>
                    <a:pt x="298" y="1231"/>
                  </a:lnTo>
                  <a:lnTo>
                    <a:pt x="298" y="1231"/>
                  </a:lnTo>
                  <a:lnTo>
                    <a:pt x="292" y="1237"/>
                  </a:lnTo>
                  <a:lnTo>
                    <a:pt x="289" y="1243"/>
                  </a:lnTo>
                  <a:lnTo>
                    <a:pt x="289" y="1252"/>
                  </a:lnTo>
                  <a:lnTo>
                    <a:pt x="289" y="1260"/>
                  </a:lnTo>
                  <a:lnTo>
                    <a:pt x="289" y="1260"/>
                  </a:lnTo>
                  <a:lnTo>
                    <a:pt x="289" y="1260"/>
                  </a:lnTo>
                  <a:lnTo>
                    <a:pt x="289" y="1263"/>
                  </a:lnTo>
                  <a:lnTo>
                    <a:pt x="289" y="1263"/>
                  </a:lnTo>
                  <a:lnTo>
                    <a:pt x="292" y="1272"/>
                  </a:lnTo>
                  <a:lnTo>
                    <a:pt x="292" y="1272"/>
                  </a:lnTo>
                  <a:lnTo>
                    <a:pt x="295" y="1283"/>
                  </a:lnTo>
                  <a:lnTo>
                    <a:pt x="295" y="1283"/>
                  </a:lnTo>
                  <a:lnTo>
                    <a:pt x="295" y="1283"/>
                  </a:lnTo>
                  <a:lnTo>
                    <a:pt x="298" y="1292"/>
                  </a:lnTo>
                  <a:lnTo>
                    <a:pt x="298" y="1292"/>
                  </a:lnTo>
                  <a:lnTo>
                    <a:pt x="301" y="1306"/>
                  </a:lnTo>
                  <a:lnTo>
                    <a:pt x="301" y="1306"/>
                  </a:lnTo>
                  <a:lnTo>
                    <a:pt x="298" y="1338"/>
                  </a:lnTo>
                  <a:lnTo>
                    <a:pt x="298" y="1338"/>
                  </a:lnTo>
                  <a:lnTo>
                    <a:pt x="292" y="1366"/>
                  </a:lnTo>
                  <a:lnTo>
                    <a:pt x="292" y="1366"/>
                  </a:lnTo>
                  <a:lnTo>
                    <a:pt x="287" y="1386"/>
                  </a:lnTo>
                  <a:lnTo>
                    <a:pt x="275" y="1404"/>
                  </a:lnTo>
                  <a:lnTo>
                    <a:pt x="275" y="1404"/>
                  </a:lnTo>
                  <a:lnTo>
                    <a:pt x="264" y="1406"/>
                  </a:lnTo>
                  <a:lnTo>
                    <a:pt x="258" y="1409"/>
                  </a:lnTo>
                  <a:lnTo>
                    <a:pt x="252" y="1412"/>
                  </a:lnTo>
                  <a:lnTo>
                    <a:pt x="252" y="1412"/>
                  </a:lnTo>
                  <a:lnTo>
                    <a:pt x="232" y="1432"/>
                  </a:lnTo>
                  <a:lnTo>
                    <a:pt x="232" y="1432"/>
                  </a:lnTo>
                  <a:lnTo>
                    <a:pt x="232" y="1432"/>
                  </a:lnTo>
                  <a:lnTo>
                    <a:pt x="229" y="1441"/>
                  </a:lnTo>
                  <a:lnTo>
                    <a:pt x="226" y="1449"/>
                  </a:lnTo>
                  <a:lnTo>
                    <a:pt x="226" y="1458"/>
                  </a:lnTo>
                  <a:lnTo>
                    <a:pt x="229" y="1464"/>
                  </a:lnTo>
                  <a:lnTo>
                    <a:pt x="229" y="1464"/>
                  </a:lnTo>
                  <a:lnTo>
                    <a:pt x="209" y="1483"/>
                  </a:lnTo>
                  <a:lnTo>
                    <a:pt x="189" y="1504"/>
                  </a:lnTo>
                  <a:lnTo>
                    <a:pt x="189" y="1504"/>
                  </a:lnTo>
                  <a:lnTo>
                    <a:pt x="144" y="1535"/>
                  </a:lnTo>
                  <a:lnTo>
                    <a:pt x="144" y="1535"/>
                  </a:lnTo>
                  <a:lnTo>
                    <a:pt x="138" y="1527"/>
                  </a:lnTo>
                  <a:lnTo>
                    <a:pt x="126" y="1521"/>
                  </a:lnTo>
                  <a:lnTo>
                    <a:pt x="118" y="1521"/>
                  </a:lnTo>
                  <a:lnTo>
                    <a:pt x="106" y="1524"/>
                  </a:lnTo>
                  <a:lnTo>
                    <a:pt x="83" y="1535"/>
                  </a:lnTo>
                  <a:lnTo>
                    <a:pt x="80" y="1535"/>
                  </a:lnTo>
                  <a:lnTo>
                    <a:pt x="80" y="1535"/>
                  </a:lnTo>
                  <a:lnTo>
                    <a:pt x="72" y="1544"/>
                  </a:lnTo>
                  <a:lnTo>
                    <a:pt x="66" y="1552"/>
                  </a:lnTo>
                  <a:lnTo>
                    <a:pt x="66" y="1564"/>
                  </a:lnTo>
                  <a:lnTo>
                    <a:pt x="69" y="1575"/>
                  </a:lnTo>
                  <a:lnTo>
                    <a:pt x="69" y="1575"/>
                  </a:lnTo>
                  <a:lnTo>
                    <a:pt x="75" y="1581"/>
                  </a:lnTo>
                  <a:lnTo>
                    <a:pt x="75" y="1581"/>
                  </a:lnTo>
                  <a:lnTo>
                    <a:pt x="66" y="1584"/>
                  </a:lnTo>
                  <a:lnTo>
                    <a:pt x="66" y="1584"/>
                  </a:lnTo>
                  <a:lnTo>
                    <a:pt x="49" y="1595"/>
                  </a:lnTo>
                  <a:lnTo>
                    <a:pt x="49" y="1595"/>
                  </a:lnTo>
                  <a:lnTo>
                    <a:pt x="69" y="1587"/>
                  </a:lnTo>
                  <a:lnTo>
                    <a:pt x="69" y="1587"/>
                  </a:lnTo>
                  <a:lnTo>
                    <a:pt x="78" y="1584"/>
                  </a:lnTo>
                  <a:lnTo>
                    <a:pt x="78" y="1584"/>
                  </a:lnTo>
                  <a:lnTo>
                    <a:pt x="83" y="1587"/>
                  </a:lnTo>
                  <a:lnTo>
                    <a:pt x="92" y="1590"/>
                  </a:lnTo>
                  <a:lnTo>
                    <a:pt x="100" y="1590"/>
                  </a:lnTo>
                  <a:lnTo>
                    <a:pt x="109" y="1587"/>
                  </a:lnTo>
                  <a:lnTo>
                    <a:pt x="132" y="1575"/>
                  </a:lnTo>
                  <a:lnTo>
                    <a:pt x="132" y="1575"/>
                  </a:lnTo>
                  <a:lnTo>
                    <a:pt x="144" y="1567"/>
                  </a:lnTo>
                  <a:lnTo>
                    <a:pt x="146" y="1552"/>
                  </a:lnTo>
                  <a:lnTo>
                    <a:pt x="146" y="1552"/>
                  </a:lnTo>
                  <a:lnTo>
                    <a:pt x="175" y="1538"/>
                  </a:lnTo>
                  <a:lnTo>
                    <a:pt x="204" y="1524"/>
                  </a:lnTo>
                  <a:lnTo>
                    <a:pt x="204" y="1524"/>
                  </a:lnTo>
                  <a:lnTo>
                    <a:pt x="226" y="1506"/>
                  </a:lnTo>
                  <a:lnTo>
                    <a:pt x="249" y="1489"/>
                  </a:lnTo>
                  <a:lnTo>
                    <a:pt x="249" y="1489"/>
                  </a:lnTo>
                  <a:lnTo>
                    <a:pt x="264" y="1478"/>
                  </a:lnTo>
                  <a:lnTo>
                    <a:pt x="264" y="1478"/>
                  </a:lnTo>
                  <a:lnTo>
                    <a:pt x="275" y="1469"/>
                  </a:lnTo>
                  <a:lnTo>
                    <a:pt x="275" y="1469"/>
                  </a:lnTo>
                  <a:lnTo>
                    <a:pt x="292" y="1449"/>
                  </a:lnTo>
                  <a:lnTo>
                    <a:pt x="292" y="1449"/>
                  </a:lnTo>
                  <a:lnTo>
                    <a:pt x="295" y="1444"/>
                  </a:lnTo>
                  <a:lnTo>
                    <a:pt x="295" y="1444"/>
                  </a:lnTo>
                  <a:lnTo>
                    <a:pt x="295" y="1444"/>
                  </a:lnTo>
                  <a:lnTo>
                    <a:pt x="315" y="1415"/>
                  </a:lnTo>
                  <a:lnTo>
                    <a:pt x="335" y="1383"/>
                  </a:lnTo>
                  <a:lnTo>
                    <a:pt x="335" y="1383"/>
                  </a:lnTo>
                  <a:lnTo>
                    <a:pt x="341" y="1363"/>
                  </a:lnTo>
                  <a:lnTo>
                    <a:pt x="347" y="1343"/>
                  </a:lnTo>
                  <a:lnTo>
                    <a:pt x="347" y="1343"/>
                  </a:lnTo>
                  <a:lnTo>
                    <a:pt x="347" y="1323"/>
                  </a:lnTo>
                  <a:lnTo>
                    <a:pt x="350" y="1306"/>
                  </a:lnTo>
                  <a:lnTo>
                    <a:pt x="350" y="1306"/>
                  </a:lnTo>
                  <a:lnTo>
                    <a:pt x="352" y="1229"/>
                  </a:lnTo>
                  <a:lnTo>
                    <a:pt x="352" y="1229"/>
                  </a:lnTo>
                  <a:lnTo>
                    <a:pt x="352" y="1151"/>
                  </a:lnTo>
                  <a:lnTo>
                    <a:pt x="352" y="1151"/>
                  </a:lnTo>
                  <a:lnTo>
                    <a:pt x="355" y="985"/>
                  </a:lnTo>
                  <a:lnTo>
                    <a:pt x="355" y="985"/>
                  </a:lnTo>
                  <a:lnTo>
                    <a:pt x="358" y="813"/>
                  </a:lnTo>
                  <a:lnTo>
                    <a:pt x="358" y="813"/>
                  </a:lnTo>
                  <a:lnTo>
                    <a:pt x="358" y="6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35" name="Group 234"/>
          <p:cNvGrpSpPr/>
          <p:nvPr/>
        </p:nvGrpSpPr>
        <p:grpSpPr>
          <a:xfrm>
            <a:off x="7674638" y="2366352"/>
            <a:ext cx="332599" cy="414120"/>
            <a:chOff x="508000" y="2430463"/>
            <a:chExt cx="995363" cy="700087"/>
          </a:xfrm>
          <a:solidFill>
            <a:srgbClr val="A1A194"/>
          </a:solidFill>
        </p:grpSpPr>
        <p:sp>
          <p:nvSpPr>
            <p:cNvPr id="236" name="Freeform 1"/>
            <p:cNvSpPr>
              <a:spLocks noChangeArrowheads="1"/>
            </p:cNvSpPr>
            <p:nvPr/>
          </p:nvSpPr>
          <p:spPr bwMode="auto">
            <a:xfrm>
              <a:off x="1046163" y="2430463"/>
              <a:ext cx="4762" cy="1587"/>
            </a:xfrm>
            <a:custGeom>
              <a:avLst/>
              <a:gdLst>
                <a:gd name="T0" fmla="*/ 0 w 15"/>
                <a:gd name="T1" fmla="*/ 0 h 1"/>
                <a:gd name="T2" fmla="*/ 14 w 15"/>
                <a:gd name="T3" fmla="*/ 0 h 1"/>
                <a:gd name="T4" fmla="*/ 14 w 15"/>
                <a:gd name="T5" fmla="*/ 0 h 1"/>
                <a:gd name="T6" fmla="*/ 14 w 15"/>
                <a:gd name="T7" fmla="*/ 0 h 1"/>
                <a:gd name="T8" fmla="*/ 14 w 15"/>
                <a:gd name="T9" fmla="*/ 0 h 1"/>
                <a:gd name="T10" fmla="*/ 0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0" y="0"/>
                  </a:moveTo>
                  <a:lnTo>
                    <a:pt x="14" y="0"/>
                  </a:lnTo>
                  <a:lnTo>
                    <a:pt x="14" y="0"/>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7" name="Freeform 2"/>
            <p:cNvSpPr>
              <a:spLocks noChangeArrowheads="1"/>
            </p:cNvSpPr>
            <p:nvPr/>
          </p:nvSpPr>
          <p:spPr bwMode="auto">
            <a:xfrm>
              <a:off x="1108075" y="2430463"/>
              <a:ext cx="14288" cy="4762"/>
            </a:xfrm>
            <a:custGeom>
              <a:avLst/>
              <a:gdLst>
                <a:gd name="T0" fmla="*/ 32 w 39"/>
                <a:gd name="T1" fmla="*/ 3 h 15"/>
                <a:gd name="T2" fmla="*/ 6 w 39"/>
                <a:gd name="T3" fmla="*/ 0 h 15"/>
                <a:gd name="T4" fmla="*/ 6 w 39"/>
                <a:gd name="T5" fmla="*/ 0 h 15"/>
                <a:gd name="T6" fmla="*/ 3 w 39"/>
                <a:gd name="T7" fmla="*/ 3 h 15"/>
                <a:gd name="T8" fmla="*/ 0 w 39"/>
                <a:gd name="T9" fmla="*/ 6 h 15"/>
                <a:gd name="T10" fmla="*/ 0 w 39"/>
                <a:gd name="T11" fmla="*/ 6 h 15"/>
                <a:gd name="T12" fmla="*/ 3 w 39"/>
                <a:gd name="T13" fmla="*/ 8 h 15"/>
                <a:gd name="T14" fmla="*/ 6 w 39"/>
                <a:gd name="T15" fmla="*/ 11 h 15"/>
                <a:gd name="T16" fmla="*/ 32 w 39"/>
                <a:gd name="T17" fmla="*/ 14 h 15"/>
                <a:gd name="T18" fmla="*/ 32 w 39"/>
                <a:gd name="T19" fmla="*/ 14 h 15"/>
                <a:gd name="T20" fmla="*/ 32 w 39"/>
                <a:gd name="T21" fmla="*/ 14 h 15"/>
                <a:gd name="T22" fmla="*/ 38 w 39"/>
                <a:gd name="T23" fmla="*/ 11 h 15"/>
                <a:gd name="T24" fmla="*/ 38 w 39"/>
                <a:gd name="T25" fmla="*/ 8 h 15"/>
                <a:gd name="T26" fmla="*/ 38 w 39"/>
                <a:gd name="T27" fmla="*/ 8 h 15"/>
                <a:gd name="T28" fmla="*/ 38 w 39"/>
                <a:gd name="T29" fmla="*/ 3 h 15"/>
                <a:gd name="T30" fmla="*/ 32 w 39"/>
                <a:gd name="T3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3"/>
                  </a:moveTo>
                  <a:lnTo>
                    <a:pt x="6" y="0"/>
                  </a:lnTo>
                  <a:lnTo>
                    <a:pt x="6" y="0"/>
                  </a:lnTo>
                  <a:lnTo>
                    <a:pt x="3" y="3"/>
                  </a:lnTo>
                  <a:lnTo>
                    <a:pt x="0" y="6"/>
                  </a:lnTo>
                  <a:lnTo>
                    <a:pt x="0" y="6"/>
                  </a:lnTo>
                  <a:lnTo>
                    <a:pt x="3" y="8"/>
                  </a:lnTo>
                  <a:lnTo>
                    <a:pt x="6" y="11"/>
                  </a:lnTo>
                  <a:lnTo>
                    <a:pt x="32" y="14"/>
                  </a:lnTo>
                  <a:lnTo>
                    <a:pt x="32" y="14"/>
                  </a:lnTo>
                  <a:lnTo>
                    <a:pt x="32" y="14"/>
                  </a:lnTo>
                  <a:lnTo>
                    <a:pt x="38" y="11"/>
                  </a:lnTo>
                  <a:lnTo>
                    <a:pt x="38" y="8"/>
                  </a:lnTo>
                  <a:lnTo>
                    <a:pt x="38" y="8"/>
                  </a:lnTo>
                  <a:lnTo>
                    <a:pt x="38" y="3"/>
                  </a:lnTo>
                  <a:lnTo>
                    <a:pt x="32"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8" name="Freeform 3"/>
            <p:cNvSpPr>
              <a:spLocks noChangeArrowheads="1"/>
            </p:cNvSpPr>
            <p:nvPr/>
          </p:nvSpPr>
          <p:spPr bwMode="auto">
            <a:xfrm>
              <a:off x="1176338" y="2436813"/>
              <a:ext cx="17462" cy="9525"/>
            </a:xfrm>
            <a:custGeom>
              <a:avLst/>
              <a:gdLst>
                <a:gd name="T0" fmla="*/ 38 w 47"/>
                <a:gd name="T1" fmla="*/ 3 h 27"/>
                <a:gd name="T2" fmla="*/ 12 w 47"/>
                <a:gd name="T3" fmla="*/ 0 h 27"/>
                <a:gd name="T4" fmla="*/ 12 w 47"/>
                <a:gd name="T5" fmla="*/ 0 h 27"/>
                <a:gd name="T6" fmla="*/ 3 w 47"/>
                <a:gd name="T7" fmla="*/ 3 h 27"/>
                <a:gd name="T8" fmla="*/ 0 w 47"/>
                <a:gd name="T9" fmla="*/ 9 h 27"/>
                <a:gd name="T10" fmla="*/ 0 w 47"/>
                <a:gd name="T11" fmla="*/ 9 h 27"/>
                <a:gd name="T12" fmla="*/ 3 w 47"/>
                <a:gd name="T13" fmla="*/ 17 h 27"/>
                <a:gd name="T14" fmla="*/ 9 w 47"/>
                <a:gd name="T15" fmla="*/ 20 h 27"/>
                <a:gd name="T16" fmla="*/ 35 w 47"/>
                <a:gd name="T17" fmla="*/ 26 h 27"/>
                <a:gd name="T18" fmla="*/ 35 w 47"/>
                <a:gd name="T19" fmla="*/ 26 h 27"/>
                <a:gd name="T20" fmla="*/ 35 w 47"/>
                <a:gd name="T21" fmla="*/ 26 h 27"/>
                <a:gd name="T22" fmla="*/ 43 w 47"/>
                <a:gd name="T23" fmla="*/ 23 h 27"/>
                <a:gd name="T24" fmla="*/ 46 w 47"/>
                <a:gd name="T25" fmla="*/ 14 h 27"/>
                <a:gd name="T26" fmla="*/ 46 w 47"/>
                <a:gd name="T27" fmla="*/ 14 h 27"/>
                <a:gd name="T28" fmla="*/ 43 w 47"/>
                <a:gd name="T29" fmla="*/ 9 h 27"/>
                <a:gd name="T30" fmla="*/ 38 w 47"/>
                <a:gd name="T3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7">
                  <a:moveTo>
                    <a:pt x="38" y="3"/>
                  </a:moveTo>
                  <a:lnTo>
                    <a:pt x="12" y="0"/>
                  </a:lnTo>
                  <a:lnTo>
                    <a:pt x="12" y="0"/>
                  </a:lnTo>
                  <a:lnTo>
                    <a:pt x="3" y="3"/>
                  </a:lnTo>
                  <a:lnTo>
                    <a:pt x="0" y="9"/>
                  </a:lnTo>
                  <a:lnTo>
                    <a:pt x="0" y="9"/>
                  </a:lnTo>
                  <a:lnTo>
                    <a:pt x="3" y="17"/>
                  </a:lnTo>
                  <a:lnTo>
                    <a:pt x="9" y="20"/>
                  </a:lnTo>
                  <a:lnTo>
                    <a:pt x="35" y="26"/>
                  </a:lnTo>
                  <a:lnTo>
                    <a:pt x="35" y="26"/>
                  </a:lnTo>
                  <a:lnTo>
                    <a:pt x="35" y="26"/>
                  </a:lnTo>
                  <a:lnTo>
                    <a:pt x="43" y="23"/>
                  </a:lnTo>
                  <a:lnTo>
                    <a:pt x="46" y="14"/>
                  </a:lnTo>
                  <a:lnTo>
                    <a:pt x="46" y="14"/>
                  </a:lnTo>
                  <a:lnTo>
                    <a:pt x="43" y="9"/>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9" name="Freeform 4"/>
            <p:cNvSpPr>
              <a:spLocks noChangeArrowheads="1"/>
            </p:cNvSpPr>
            <p:nvPr/>
          </p:nvSpPr>
          <p:spPr bwMode="auto">
            <a:xfrm>
              <a:off x="1243013" y="2446338"/>
              <a:ext cx="19050" cy="11112"/>
            </a:xfrm>
            <a:custGeom>
              <a:avLst/>
              <a:gdLst>
                <a:gd name="T0" fmla="*/ 43 w 55"/>
                <a:gd name="T1" fmla="*/ 5 h 32"/>
                <a:gd name="T2" fmla="*/ 17 w 55"/>
                <a:gd name="T3" fmla="*/ 0 h 32"/>
                <a:gd name="T4" fmla="*/ 17 w 55"/>
                <a:gd name="T5" fmla="*/ 0 h 32"/>
                <a:gd name="T6" fmla="*/ 11 w 55"/>
                <a:gd name="T7" fmla="*/ 0 h 32"/>
                <a:gd name="T8" fmla="*/ 5 w 55"/>
                <a:gd name="T9" fmla="*/ 2 h 32"/>
                <a:gd name="T10" fmla="*/ 2 w 55"/>
                <a:gd name="T11" fmla="*/ 5 h 32"/>
                <a:gd name="T12" fmla="*/ 0 w 55"/>
                <a:gd name="T13" fmla="*/ 11 h 32"/>
                <a:gd name="T14" fmla="*/ 0 w 55"/>
                <a:gd name="T15" fmla="*/ 11 h 32"/>
                <a:gd name="T16" fmla="*/ 0 w 55"/>
                <a:gd name="T17" fmla="*/ 14 h 32"/>
                <a:gd name="T18" fmla="*/ 2 w 55"/>
                <a:gd name="T19" fmla="*/ 20 h 32"/>
                <a:gd name="T20" fmla="*/ 5 w 55"/>
                <a:gd name="T21" fmla="*/ 23 h 32"/>
                <a:gd name="T22" fmla="*/ 11 w 55"/>
                <a:gd name="T23" fmla="*/ 26 h 32"/>
                <a:gd name="T24" fmla="*/ 37 w 55"/>
                <a:gd name="T25" fmla="*/ 31 h 32"/>
                <a:gd name="T26" fmla="*/ 37 w 55"/>
                <a:gd name="T27" fmla="*/ 31 h 32"/>
                <a:gd name="T28" fmla="*/ 37 w 55"/>
                <a:gd name="T29" fmla="*/ 31 h 32"/>
                <a:gd name="T30" fmla="*/ 43 w 55"/>
                <a:gd name="T31" fmla="*/ 31 h 32"/>
                <a:gd name="T32" fmla="*/ 48 w 55"/>
                <a:gd name="T33" fmla="*/ 28 h 32"/>
                <a:gd name="T34" fmla="*/ 51 w 55"/>
                <a:gd name="T35" fmla="*/ 26 h 32"/>
                <a:gd name="T36" fmla="*/ 54 w 55"/>
                <a:gd name="T37" fmla="*/ 20 h 32"/>
                <a:gd name="T38" fmla="*/ 54 w 55"/>
                <a:gd name="T39" fmla="*/ 20 h 32"/>
                <a:gd name="T40" fmla="*/ 54 w 55"/>
                <a:gd name="T41" fmla="*/ 14 h 32"/>
                <a:gd name="T42" fmla="*/ 51 w 55"/>
                <a:gd name="T43" fmla="*/ 11 h 32"/>
                <a:gd name="T44" fmla="*/ 48 w 55"/>
                <a:gd name="T45" fmla="*/ 5 h 32"/>
                <a:gd name="T46" fmla="*/ 43 w 55"/>
                <a:gd name="T4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43" y="5"/>
                  </a:moveTo>
                  <a:lnTo>
                    <a:pt x="17" y="0"/>
                  </a:lnTo>
                  <a:lnTo>
                    <a:pt x="17" y="0"/>
                  </a:lnTo>
                  <a:lnTo>
                    <a:pt x="11" y="0"/>
                  </a:lnTo>
                  <a:lnTo>
                    <a:pt x="5" y="2"/>
                  </a:lnTo>
                  <a:lnTo>
                    <a:pt x="2" y="5"/>
                  </a:lnTo>
                  <a:lnTo>
                    <a:pt x="0" y="11"/>
                  </a:lnTo>
                  <a:lnTo>
                    <a:pt x="0" y="11"/>
                  </a:lnTo>
                  <a:lnTo>
                    <a:pt x="0" y="14"/>
                  </a:lnTo>
                  <a:lnTo>
                    <a:pt x="2" y="20"/>
                  </a:lnTo>
                  <a:lnTo>
                    <a:pt x="5" y="23"/>
                  </a:lnTo>
                  <a:lnTo>
                    <a:pt x="11" y="26"/>
                  </a:lnTo>
                  <a:lnTo>
                    <a:pt x="37" y="31"/>
                  </a:lnTo>
                  <a:lnTo>
                    <a:pt x="37" y="31"/>
                  </a:lnTo>
                  <a:lnTo>
                    <a:pt x="37" y="31"/>
                  </a:lnTo>
                  <a:lnTo>
                    <a:pt x="43" y="31"/>
                  </a:lnTo>
                  <a:lnTo>
                    <a:pt x="48" y="28"/>
                  </a:lnTo>
                  <a:lnTo>
                    <a:pt x="51" y="26"/>
                  </a:lnTo>
                  <a:lnTo>
                    <a:pt x="54" y="20"/>
                  </a:lnTo>
                  <a:lnTo>
                    <a:pt x="54" y="20"/>
                  </a:lnTo>
                  <a:lnTo>
                    <a:pt x="54" y="14"/>
                  </a:lnTo>
                  <a:lnTo>
                    <a:pt x="51" y="11"/>
                  </a:lnTo>
                  <a:lnTo>
                    <a:pt x="48" y="5"/>
                  </a:lnTo>
                  <a:lnTo>
                    <a:pt x="43"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0" name="Freeform 5"/>
            <p:cNvSpPr>
              <a:spLocks noChangeArrowheads="1"/>
            </p:cNvSpPr>
            <p:nvPr/>
          </p:nvSpPr>
          <p:spPr bwMode="auto">
            <a:xfrm>
              <a:off x="1311275" y="2460625"/>
              <a:ext cx="22225" cy="15875"/>
            </a:xfrm>
            <a:custGeom>
              <a:avLst/>
              <a:gdLst>
                <a:gd name="T0" fmla="*/ 11 w 61"/>
                <a:gd name="T1" fmla="*/ 34 h 44"/>
                <a:gd name="T2" fmla="*/ 37 w 61"/>
                <a:gd name="T3" fmla="*/ 43 h 44"/>
                <a:gd name="T4" fmla="*/ 37 w 61"/>
                <a:gd name="T5" fmla="*/ 43 h 44"/>
                <a:gd name="T6" fmla="*/ 37 w 61"/>
                <a:gd name="T7" fmla="*/ 43 h 44"/>
                <a:gd name="T8" fmla="*/ 43 w 61"/>
                <a:gd name="T9" fmla="*/ 43 h 44"/>
                <a:gd name="T10" fmla="*/ 51 w 61"/>
                <a:gd name="T11" fmla="*/ 40 h 44"/>
                <a:gd name="T12" fmla="*/ 54 w 61"/>
                <a:gd name="T13" fmla="*/ 37 h 44"/>
                <a:gd name="T14" fmla="*/ 60 w 61"/>
                <a:gd name="T15" fmla="*/ 28 h 44"/>
                <a:gd name="T16" fmla="*/ 60 w 61"/>
                <a:gd name="T17" fmla="*/ 28 h 44"/>
                <a:gd name="T18" fmla="*/ 60 w 61"/>
                <a:gd name="T19" fmla="*/ 23 h 44"/>
                <a:gd name="T20" fmla="*/ 57 w 61"/>
                <a:gd name="T21" fmla="*/ 17 h 44"/>
                <a:gd name="T22" fmla="*/ 51 w 61"/>
                <a:gd name="T23" fmla="*/ 11 h 44"/>
                <a:gd name="T24" fmla="*/ 46 w 61"/>
                <a:gd name="T25" fmla="*/ 8 h 44"/>
                <a:gd name="T26" fmla="*/ 20 w 61"/>
                <a:gd name="T27" fmla="*/ 0 h 44"/>
                <a:gd name="T28" fmla="*/ 20 w 61"/>
                <a:gd name="T29" fmla="*/ 0 h 44"/>
                <a:gd name="T30" fmla="*/ 14 w 61"/>
                <a:gd name="T31" fmla="*/ 0 h 44"/>
                <a:gd name="T32" fmla="*/ 8 w 61"/>
                <a:gd name="T33" fmla="*/ 3 h 44"/>
                <a:gd name="T34" fmla="*/ 3 w 61"/>
                <a:gd name="T35" fmla="*/ 6 h 44"/>
                <a:gd name="T36" fmla="*/ 0 w 61"/>
                <a:gd name="T37" fmla="*/ 11 h 44"/>
                <a:gd name="T38" fmla="*/ 0 w 61"/>
                <a:gd name="T39" fmla="*/ 11 h 44"/>
                <a:gd name="T40" fmla="*/ 0 w 61"/>
                <a:gd name="T41" fmla="*/ 20 h 44"/>
                <a:gd name="T42" fmla="*/ 0 w 61"/>
                <a:gd name="T43" fmla="*/ 25 h 44"/>
                <a:gd name="T44" fmla="*/ 5 w 61"/>
                <a:gd name="T45" fmla="*/ 31 h 44"/>
                <a:gd name="T46" fmla="*/ 11 w 61"/>
                <a:gd name="T4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11" y="34"/>
                  </a:moveTo>
                  <a:lnTo>
                    <a:pt x="37" y="43"/>
                  </a:lnTo>
                  <a:lnTo>
                    <a:pt x="37" y="43"/>
                  </a:lnTo>
                  <a:lnTo>
                    <a:pt x="37" y="43"/>
                  </a:lnTo>
                  <a:lnTo>
                    <a:pt x="43" y="43"/>
                  </a:lnTo>
                  <a:lnTo>
                    <a:pt x="51" y="40"/>
                  </a:lnTo>
                  <a:lnTo>
                    <a:pt x="54" y="37"/>
                  </a:lnTo>
                  <a:lnTo>
                    <a:pt x="60" y="28"/>
                  </a:lnTo>
                  <a:lnTo>
                    <a:pt x="60" y="28"/>
                  </a:lnTo>
                  <a:lnTo>
                    <a:pt x="60" y="23"/>
                  </a:lnTo>
                  <a:lnTo>
                    <a:pt x="57" y="17"/>
                  </a:lnTo>
                  <a:lnTo>
                    <a:pt x="51" y="11"/>
                  </a:lnTo>
                  <a:lnTo>
                    <a:pt x="46" y="8"/>
                  </a:lnTo>
                  <a:lnTo>
                    <a:pt x="20" y="0"/>
                  </a:lnTo>
                  <a:lnTo>
                    <a:pt x="20" y="0"/>
                  </a:lnTo>
                  <a:lnTo>
                    <a:pt x="14" y="0"/>
                  </a:lnTo>
                  <a:lnTo>
                    <a:pt x="8" y="3"/>
                  </a:lnTo>
                  <a:lnTo>
                    <a:pt x="3" y="6"/>
                  </a:lnTo>
                  <a:lnTo>
                    <a:pt x="0" y="11"/>
                  </a:lnTo>
                  <a:lnTo>
                    <a:pt x="0" y="11"/>
                  </a:lnTo>
                  <a:lnTo>
                    <a:pt x="0" y="20"/>
                  </a:lnTo>
                  <a:lnTo>
                    <a:pt x="0" y="25"/>
                  </a:lnTo>
                  <a:lnTo>
                    <a:pt x="5" y="31"/>
                  </a:lnTo>
                  <a:lnTo>
                    <a:pt x="11"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1" name="Freeform 6"/>
            <p:cNvSpPr>
              <a:spLocks noChangeArrowheads="1"/>
            </p:cNvSpPr>
            <p:nvPr/>
          </p:nvSpPr>
          <p:spPr bwMode="auto">
            <a:xfrm>
              <a:off x="1398588" y="2671763"/>
              <a:ext cx="30162" cy="26987"/>
            </a:xfrm>
            <a:custGeom>
              <a:avLst/>
              <a:gdLst>
                <a:gd name="T0" fmla="*/ 43 w 84"/>
                <a:gd name="T1" fmla="*/ 66 h 73"/>
                <a:gd name="T2" fmla="*/ 66 w 84"/>
                <a:gd name="T3" fmla="*/ 54 h 73"/>
                <a:gd name="T4" fmla="*/ 66 w 84"/>
                <a:gd name="T5" fmla="*/ 54 h 73"/>
                <a:gd name="T6" fmla="*/ 75 w 84"/>
                <a:gd name="T7" fmla="*/ 46 h 73"/>
                <a:gd name="T8" fmla="*/ 80 w 84"/>
                <a:gd name="T9" fmla="*/ 37 h 73"/>
                <a:gd name="T10" fmla="*/ 83 w 84"/>
                <a:gd name="T11" fmla="*/ 26 h 73"/>
                <a:gd name="T12" fmla="*/ 78 w 84"/>
                <a:gd name="T13" fmla="*/ 15 h 73"/>
                <a:gd name="T14" fmla="*/ 78 w 84"/>
                <a:gd name="T15" fmla="*/ 15 h 73"/>
                <a:gd name="T16" fmla="*/ 72 w 84"/>
                <a:gd name="T17" fmla="*/ 6 h 73"/>
                <a:gd name="T18" fmla="*/ 60 w 84"/>
                <a:gd name="T19" fmla="*/ 0 h 73"/>
                <a:gd name="T20" fmla="*/ 52 w 84"/>
                <a:gd name="T21" fmla="*/ 0 h 73"/>
                <a:gd name="T22" fmla="*/ 40 w 84"/>
                <a:gd name="T23" fmla="*/ 3 h 73"/>
                <a:gd name="T24" fmla="*/ 17 w 84"/>
                <a:gd name="T25" fmla="*/ 15 h 73"/>
                <a:gd name="T26" fmla="*/ 14 w 84"/>
                <a:gd name="T27" fmla="*/ 15 h 73"/>
                <a:gd name="T28" fmla="*/ 14 w 84"/>
                <a:gd name="T29" fmla="*/ 15 h 73"/>
                <a:gd name="T30" fmla="*/ 6 w 84"/>
                <a:gd name="T31" fmla="*/ 23 h 73"/>
                <a:gd name="T32" fmla="*/ 0 w 84"/>
                <a:gd name="T33" fmla="*/ 31 h 73"/>
                <a:gd name="T34" fmla="*/ 0 w 84"/>
                <a:gd name="T35" fmla="*/ 43 h 73"/>
                <a:gd name="T36" fmla="*/ 3 w 84"/>
                <a:gd name="T37" fmla="*/ 54 h 73"/>
                <a:gd name="T38" fmla="*/ 3 w 84"/>
                <a:gd name="T39" fmla="*/ 54 h 73"/>
                <a:gd name="T40" fmla="*/ 12 w 84"/>
                <a:gd name="T41" fmla="*/ 63 h 73"/>
                <a:gd name="T42" fmla="*/ 20 w 84"/>
                <a:gd name="T43" fmla="*/ 69 h 73"/>
                <a:gd name="T44" fmla="*/ 31 w 84"/>
                <a:gd name="T45" fmla="*/ 72 h 73"/>
                <a:gd name="T46" fmla="*/ 43 w 84"/>
                <a:gd name="T47"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3">
                  <a:moveTo>
                    <a:pt x="43" y="66"/>
                  </a:moveTo>
                  <a:lnTo>
                    <a:pt x="66" y="54"/>
                  </a:lnTo>
                  <a:lnTo>
                    <a:pt x="66" y="54"/>
                  </a:lnTo>
                  <a:lnTo>
                    <a:pt x="75" y="46"/>
                  </a:lnTo>
                  <a:lnTo>
                    <a:pt x="80" y="37"/>
                  </a:lnTo>
                  <a:lnTo>
                    <a:pt x="83" y="26"/>
                  </a:lnTo>
                  <a:lnTo>
                    <a:pt x="78" y="15"/>
                  </a:lnTo>
                  <a:lnTo>
                    <a:pt x="78" y="15"/>
                  </a:lnTo>
                  <a:lnTo>
                    <a:pt x="72" y="6"/>
                  </a:lnTo>
                  <a:lnTo>
                    <a:pt x="60" y="0"/>
                  </a:lnTo>
                  <a:lnTo>
                    <a:pt x="52" y="0"/>
                  </a:lnTo>
                  <a:lnTo>
                    <a:pt x="40" y="3"/>
                  </a:lnTo>
                  <a:lnTo>
                    <a:pt x="17" y="15"/>
                  </a:lnTo>
                  <a:lnTo>
                    <a:pt x="14" y="15"/>
                  </a:lnTo>
                  <a:lnTo>
                    <a:pt x="14" y="15"/>
                  </a:lnTo>
                  <a:lnTo>
                    <a:pt x="6" y="23"/>
                  </a:lnTo>
                  <a:lnTo>
                    <a:pt x="0" y="31"/>
                  </a:lnTo>
                  <a:lnTo>
                    <a:pt x="0" y="43"/>
                  </a:lnTo>
                  <a:lnTo>
                    <a:pt x="3" y="54"/>
                  </a:lnTo>
                  <a:lnTo>
                    <a:pt x="3" y="54"/>
                  </a:lnTo>
                  <a:lnTo>
                    <a:pt x="12" y="63"/>
                  </a:lnTo>
                  <a:lnTo>
                    <a:pt x="20" y="69"/>
                  </a:lnTo>
                  <a:lnTo>
                    <a:pt x="31" y="72"/>
                  </a:lnTo>
                  <a:lnTo>
                    <a:pt x="43"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2" name="Freeform 7"/>
            <p:cNvSpPr>
              <a:spLocks noChangeArrowheads="1"/>
            </p:cNvSpPr>
            <p:nvPr/>
          </p:nvSpPr>
          <p:spPr bwMode="auto">
            <a:xfrm>
              <a:off x="1335088" y="2698750"/>
              <a:ext cx="31750" cy="25400"/>
            </a:xfrm>
            <a:custGeom>
              <a:avLst/>
              <a:gdLst>
                <a:gd name="T0" fmla="*/ 40 w 86"/>
                <a:gd name="T1" fmla="*/ 68 h 72"/>
                <a:gd name="T2" fmla="*/ 66 w 86"/>
                <a:gd name="T3" fmla="*/ 60 h 72"/>
                <a:gd name="T4" fmla="*/ 66 w 86"/>
                <a:gd name="T5" fmla="*/ 60 h 72"/>
                <a:gd name="T6" fmla="*/ 77 w 86"/>
                <a:gd name="T7" fmla="*/ 54 h 72"/>
                <a:gd name="T8" fmla="*/ 83 w 86"/>
                <a:gd name="T9" fmla="*/ 45 h 72"/>
                <a:gd name="T10" fmla="*/ 85 w 86"/>
                <a:gd name="T11" fmla="*/ 34 h 72"/>
                <a:gd name="T12" fmla="*/ 85 w 86"/>
                <a:gd name="T13" fmla="*/ 22 h 72"/>
                <a:gd name="T14" fmla="*/ 85 w 86"/>
                <a:gd name="T15" fmla="*/ 22 h 72"/>
                <a:gd name="T16" fmla="*/ 77 w 86"/>
                <a:gd name="T17" fmla="*/ 11 h 72"/>
                <a:gd name="T18" fmla="*/ 68 w 86"/>
                <a:gd name="T19" fmla="*/ 5 h 72"/>
                <a:gd name="T20" fmla="*/ 57 w 86"/>
                <a:gd name="T21" fmla="*/ 0 h 72"/>
                <a:gd name="T22" fmla="*/ 46 w 86"/>
                <a:gd name="T23" fmla="*/ 3 h 72"/>
                <a:gd name="T24" fmla="*/ 20 w 86"/>
                <a:gd name="T25" fmla="*/ 11 h 72"/>
                <a:gd name="T26" fmla="*/ 20 w 86"/>
                <a:gd name="T27" fmla="*/ 11 h 72"/>
                <a:gd name="T28" fmla="*/ 20 w 86"/>
                <a:gd name="T29" fmla="*/ 11 h 72"/>
                <a:gd name="T30" fmla="*/ 11 w 86"/>
                <a:gd name="T31" fmla="*/ 17 h 72"/>
                <a:gd name="T32" fmla="*/ 3 w 86"/>
                <a:gd name="T33" fmla="*/ 25 h 72"/>
                <a:gd name="T34" fmla="*/ 0 w 86"/>
                <a:gd name="T35" fmla="*/ 37 h 72"/>
                <a:gd name="T36" fmla="*/ 3 w 86"/>
                <a:gd name="T37" fmla="*/ 48 h 72"/>
                <a:gd name="T38" fmla="*/ 3 w 86"/>
                <a:gd name="T39" fmla="*/ 48 h 72"/>
                <a:gd name="T40" fmla="*/ 8 w 86"/>
                <a:gd name="T41" fmla="*/ 60 h 72"/>
                <a:gd name="T42" fmla="*/ 17 w 86"/>
                <a:gd name="T43" fmla="*/ 68 h 72"/>
                <a:gd name="T44" fmla="*/ 28 w 86"/>
                <a:gd name="T45" fmla="*/ 71 h 72"/>
                <a:gd name="T46" fmla="*/ 40 w 86"/>
                <a:gd name="T4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2">
                  <a:moveTo>
                    <a:pt x="40" y="68"/>
                  </a:moveTo>
                  <a:lnTo>
                    <a:pt x="66" y="60"/>
                  </a:lnTo>
                  <a:lnTo>
                    <a:pt x="66" y="60"/>
                  </a:lnTo>
                  <a:lnTo>
                    <a:pt x="77" y="54"/>
                  </a:lnTo>
                  <a:lnTo>
                    <a:pt x="83" y="45"/>
                  </a:lnTo>
                  <a:lnTo>
                    <a:pt x="85" y="34"/>
                  </a:lnTo>
                  <a:lnTo>
                    <a:pt x="85" y="22"/>
                  </a:lnTo>
                  <a:lnTo>
                    <a:pt x="85" y="22"/>
                  </a:lnTo>
                  <a:lnTo>
                    <a:pt x="77" y="11"/>
                  </a:lnTo>
                  <a:lnTo>
                    <a:pt x="68" y="5"/>
                  </a:lnTo>
                  <a:lnTo>
                    <a:pt x="57" y="0"/>
                  </a:lnTo>
                  <a:lnTo>
                    <a:pt x="46" y="3"/>
                  </a:lnTo>
                  <a:lnTo>
                    <a:pt x="20" y="11"/>
                  </a:lnTo>
                  <a:lnTo>
                    <a:pt x="20" y="11"/>
                  </a:lnTo>
                  <a:lnTo>
                    <a:pt x="20" y="11"/>
                  </a:lnTo>
                  <a:lnTo>
                    <a:pt x="11" y="17"/>
                  </a:lnTo>
                  <a:lnTo>
                    <a:pt x="3" y="25"/>
                  </a:lnTo>
                  <a:lnTo>
                    <a:pt x="0" y="37"/>
                  </a:lnTo>
                  <a:lnTo>
                    <a:pt x="3" y="48"/>
                  </a:lnTo>
                  <a:lnTo>
                    <a:pt x="3" y="48"/>
                  </a:lnTo>
                  <a:lnTo>
                    <a:pt x="8" y="60"/>
                  </a:lnTo>
                  <a:lnTo>
                    <a:pt x="17" y="68"/>
                  </a:lnTo>
                  <a:lnTo>
                    <a:pt x="28" y="71"/>
                  </a:lnTo>
                  <a:lnTo>
                    <a:pt x="40"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3" name="Freeform 8"/>
            <p:cNvSpPr>
              <a:spLocks noChangeArrowheads="1"/>
            </p:cNvSpPr>
            <p:nvPr/>
          </p:nvSpPr>
          <p:spPr bwMode="auto">
            <a:xfrm>
              <a:off x="1266825" y="2717800"/>
              <a:ext cx="31750" cy="25400"/>
            </a:xfrm>
            <a:custGeom>
              <a:avLst/>
              <a:gdLst>
                <a:gd name="T0" fmla="*/ 38 w 90"/>
                <a:gd name="T1" fmla="*/ 69 h 70"/>
                <a:gd name="T2" fmla="*/ 63 w 90"/>
                <a:gd name="T3" fmla="*/ 63 h 70"/>
                <a:gd name="T4" fmla="*/ 63 w 90"/>
                <a:gd name="T5" fmla="*/ 63 h 70"/>
                <a:gd name="T6" fmla="*/ 75 w 90"/>
                <a:gd name="T7" fmla="*/ 57 h 70"/>
                <a:gd name="T8" fmla="*/ 83 w 90"/>
                <a:gd name="T9" fmla="*/ 49 h 70"/>
                <a:gd name="T10" fmla="*/ 89 w 90"/>
                <a:gd name="T11" fmla="*/ 37 h 70"/>
                <a:gd name="T12" fmla="*/ 86 w 90"/>
                <a:gd name="T13" fmla="*/ 23 h 70"/>
                <a:gd name="T14" fmla="*/ 86 w 90"/>
                <a:gd name="T15" fmla="*/ 23 h 70"/>
                <a:gd name="T16" fmla="*/ 83 w 90"/>
                <a:gd name="T17" fmla="*/ 12 h 70"/>
                <a:gd name="T18" fmla="*/ 75 w 90"/>
                <a:gd name="T19" fmla="*/ 6 h 70"/>
                <a:gd name="T20" fmla="*/ 63 w 90"/>
                <a:gd name="T21" fmla="*/ 0 h 70"/>
                <a:gd name="T22" fmla="*/ 49 w 90"/>
                <a:gd name="T23" fmla="*/ 0 h 70"/>
                <a:gd name="T24" fmla="*/ 23 w 90"/>
                <a:gd name="T25" fmla="*/ 6 h 70"/>
                <a:gd name="T26" fmla="*/ 23 w 90"/>
                <a:gd name="T27" fmla="*/ 6 h 70"/>
                <a:gd name="T28" fmla="*/ 23 w 90"/>
                <a:gd name="T29" fmla="*/ 6 h 70"/>
                <a:gd name="T30" fmla="*/ 12 w 90"/>
                <a:gd name="T31" fmla="*/ 12 h 70"/>
                <a:gd name="T32" fmla="*/ 3 w 90"/>
                <a:gd name="T33" fmla="*/ 20 h 70"/>
                <a:gd name="T34" fmla="*/ 0 w 90"/>
                <a:gd name="T35" fmla="*/ 31 h 70"/>
                <a:gd name="T36" fmla="*/ 0 w 90"/>
                <a:gd name="T37" fmla="*/ 46 h 70"/>
                <a:gd name="T38" fmla="*/ 0 w 90"/>
                <a:gd name="T39" fmla="*/ 46 h 70"/>
                <a:gd name="T40" fmla="*/ 6 w 90"/>
                <a:gd name="T41" fmla="*/ 57 h 70"/>
                <a:gd name="T42" fmla="*/ 15 w 90"/>
                <a:gd name="T43" fmla="*/ 66 h 70"/>
                <a:gd name="T44" fmla="*/ 26 w 90"/>
                <a:gd name="T45" fmla="*/ 69 h 70"/>
                <a:gd name="T46" fmla="*/ 38 w 90"/>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38" y="69"/>
                  </a:moveTo>
                  <a:lnTo>
                    <a:pt x="63" y="63"/>
                  </a:lnTo>
                  <a:lnTo>
                    <a:pt x="63" y="63"/>
                  </a:lnTo>
                  <a:lnTo>
                    <a:pt x="75" y="57"/>
                  </a:lnTo>
                  <a:lnTo>
                    <a:pt x="83" y="49"/>
                  </a:lnTo>
                  <a:lnTo>
                    <a:pt x="89" y="37"/>
                  </a:lnTo>
                  <a:lnTo>
                    <a:pt x="86" y="23"/>
                  </a:lnTo>
                  <a:lnTo>
                    <a:pt x="86" y="23"/>
                  </a:lnTo>
                  <a:lnTo>
                    <a:pt x="83" y="12"/>
                  </a:lnTo>
                  <a:lnTo>
                    <a:pt x="75" y="6"/>
                  </a:lnTo>
                  <a:lnTo>
                    <a:pt x="63" y="0"/>
                  </a:lnTo>
                  <a:lnTo>
                    <a:pt x="49" y="0"/>
                  </a:lnTo>
                  <a:lnTo>
                    <a:pt x="23" y="6"/>
                  </a:lnTo>
                  <a:lnTo>
                    <a:pt x="23" y="6"/>
                  </a:lnTo>
                  <a:lnTo>
                    <a:pt x="23" y="6"/>
                  </a:lnTo>
                  <a:lnTo>
                    <a:pt x="12" y="12"/>
                  </a:lnTo>
                  <a:lnTo>
                    <a:pt x="3" y="20"/>
                  </a:lnTo>
                  <a:lnTo>
                    <a:pt x="0" y="31"/>
                  </a:lnTo>
                  <a:lnTo>
                    <a:pt x="0" y="46"/>
                  </a:lnTo>
                  <a:lnTo>
                    <a:pt x="0" y="46"/>
                  </a:lnTo>
                  <a:lnTo>
                    <a:pt x="6" y="57"/>
                  </a:lnTo>
                  <a:lnTo>
                    <a:pt x="15" y="66"/>
                  </a:lnTo>
                  <a:lnTo>
                    <a:pt x="26" y="69"/>
                  </a:lnTo>
                  <a:lnTo>
                    <a:pt x="38"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4" name="Freeform 9"/>
            <p:cNvSpPr>
              <a:spLocks noChangeArrowheads="1"/>
            </p:cNvSpPr>
            <p:nvPr/>
          </p:nvSpPr>
          <p:spPr bwMode="auto">
            <a:xfrm>
              <a:off x="1198563" y="2730500"/>
              <a:ext cx="33337" cy="25400"/>
            </a:xfrm>
            <a:custGeom>
              <a:avLst/>
              <a:gdLst>
                <a:gd name="T0" fmla="*/ 55 w 93"/>
                <a:gd name="T1" fmla="*/ 0 h 70"/>
                <a:gd name="T2" fmla="*/ 29 w 93"/>
                <a:gd name="T3" fmla="*/ 6 h 70"/>
                <a:gd name="T4" fmla="*/ 26 w 93"/>
                <a:gd name="T5" fmla="*/ 6 h 70"/>
                <a:gd name="T6" fmla="*/ 26 w 93"/>
                <a:gd name="T7" fmla="*/ 6 h 70"/>
                <a:gd name="T8" fmla="*/ 15 w 93"/>
                <a:gd name="T9" fmla="*/ 9 h 70"/>
                <a:gd name="T10" fmla="*/ 6 w 93"/>
                <a:gd name="T11" fmla="*/ 17 h 70"/>
                <a:gd name="T12" fmla="*/ 0 w 93"/>
                <a:gd name="T13" fmla="*/ 29 h 70"/>
                <a:gd name="T14" fmla="*/ 0 w 93"/>
                <a:gd name="T15" fmla="*/ 43 h 70"/>
                <a:gd name="T16" fmla="*/ 0 w 93"/>
                <a:gd name="T17" fmla="*/ 43 h 70"/>
                <a:gd name="T18" fmla="*/ 6 w 93"/>
                <a:gd name="T19" fmla="*/ 55 h 70"/>
                <a:gd name="T20" fmla="*/ 15 w 93"/>
                <a:gd name="T21" fmla="*/ 63 h 70"/>
                <a:gd name="T22" fmla="*/ 26 w 93"/>
                <a:gd name="T23" fmla="*/ 69 h 70"/>
                <a:gd name="T24" fmla="*/ 38 w 93"/>
                <a:gd name="T25" fmla="*/ 69 h 70"/>
                <a:gd name="T26" fmla="*/ 63 w 93"/>
                <a:gd name="T27" fmla="*/ 66 h 70"/>
                <a:gd name="T28" fmla="*/ 63 w 93"/>
                <a:gd name="T29" fmla="*/ 66 h 70"/>
                <a:gd name="T30" fmla="*/ 78 w 93"/>
                <a:gd name="T31" fmla="*/ 60 h 70"/>
                <a:gd name="T32" fmla="*/ 86 w 93"/>
                <a:gd name="T33" fmla="*/ 52 h 70"/>
                <a:gd name="T34" fmla="*/ 92 w 93"/>
                <a:gd name="T35" fmla="*/ 40 h 70"/>
                <a:gd name="T36" fmla="*/ 92 w 93"/>
                <a:gd name="T37" fmla="*/ 29 h 70"/>
                <a:gd name="T38" fmla="*/ 92 w 93"/>
                <a:gd name="T39" fmla="*/ 29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6"/>
                  </a:lnTo>
                  <a:lnTo>
                    <a:pt x="26" y="6"/>
                  </a:lnTo>
                  <a:lnTo>
                    <a:pt x="26" y="6"/>
                  </a:lnTo>
                  <a:lnTo>
                    <a:pt x="15" y="9"/>
                  </a:lnTo>
                  <a:lnTo>
                    <a:pt x="6" y="17"/>
                  </a:lnTo>
                  <a:lnTo>
                    <a:pt x="0" y="29"/>
                  </a:lnTo>
                  <a:lnTo>
                    <a:pt x="0" y="43"/>
                  </a:lnTo>
                  <a:lnTo>
                    <a:pt x="0" y="43"/>
                  </a:lnTo>
                  <a:lnTo>
                    <a:pt x="6" y="55"/>
                  </a:lnTo>
                  <a:lnTo>
                    <a:pt x="15" y="63"/>
                  </a:lnTo>
                  <a:lnTo>
                    <a:pt x="26" y="69"/>
                  </a:lnTo>
                  <a:lnTo>
                    <a:pt x="38" y="69"/>
                  </a:lnTo>
                  <a:lnTo>
                    <a:pt x="63" y="66"/>
                  </a:lnTo>
                  <a:lnTo>
                    <a:pt x="63" y="66"/>
                  </a:lnTo>
                  <a:lnTo>
                    <a:pt x="78" y="60"/>
                  </a:lnTo>
                  <a:lnTo>
                    <a:pt x="86" y="52"/>
                  </a:lnTo>
                  <a:lnTo>
                    <a:pt x="92" y="40"/>
                  </a:lnTo>
                  <a:lnTo>
                    <a:pt x="92" y="29"/>
                  </a:lnTo>
                  <a:lnTo>
                    <a:pt x="92" y="29"/>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5" name="Freeform 10"/>
            <p:cNvSpPr>
              <a:spLocks noChangeArrowheads="1"/>
            </p:cNvSpPr>
            <p:nvPr/>
          </p:nvSpPr>
          <p:spPr bwMode="auto">
            <a:xfrm>
              <a:off x="1128713" y="2740025"/>
              <a:ext cx="33337" cy="25400"/>
            </a:xfrm>
            <a:custGeom>
              <a:avLst/>
              <a:gdLst>
                <a:gd name="T0" fmla="*/ 54 w 92"/>
                <a:gd name="T1" fmla="*/ 0 h 70"/>
                <a:gd name="T2" fmla="*/ 28 w 92"/>
                <a:gd name="T3" fmla="*/ 3 h 70"/>
                <a:gd name="T4" fmla="*/ 28 w 92"/>
                <a:gd name="T5" fmla="*/ 3 h 70"/>
                <a:gd name="T6" fmla="*/ 28 w 92"/>
                <a:gd name="T7" fmla="*/ 3 h 70"/>
                <a:gd name="T8" fmla="*/ 17 w 92"/>
                <a:gd name="T9" fmla="*/ 6 h 70"/>
                <a:gd name="T10" fmla="*/ 5 w 92"/>
                <a:gd name="T11" fmla="*/ 14 h 70"/>
                <a:gd name="T12" fmla="*/ 0 w 92"/>
                <a:gd name="T13" fmla="*/ 26 h 70"/>
                <a:gd name="T14" fmla="*/ 0 w 92"/>
                <a:gd name="T15" fmla="*/ 40 h 70"/>
                <a:gd name="T16" fmla="*/ 0 w 92"/>
                <a:gd name="T17" fmla="*/ 40 h 70"/>
                <a:gd name="T18" fmla="*/ 2 w 92"/>
                <a:gd name="T19" fmla="*/ 51 h 70"/>
                <a:gd name="T20" fmla="*/ 11 w 92"/>
                <a:gd name="T21" fmla="*/ 60 h 70"/>
                <a:gd name="T22" fmla="*/ 23 w 92"/>
                <a:gd name="T23" fmla="*/ 66 h 70"/>
                <a:gd name="T24" fmla="*/ 37 w 92"/>
                <a:gd name="T25" fmla="*/ 69 h 70"/>
                <a:gd name="T26" fmla="*/ 63 w 92"/>
                <a:gd name="T27" fmla="*/ 66 h 70"/>
                <a:gd name="T28" fmla="*/ 63 w 92"/>
                <a:gd name="T29" fmla="*/ 66 h 70"/>
                <a:gd name="T30" fmla="*/ 74 w 92"/>
                <a:gd name="T31" fmla="*/ 60 h 70"/>
                <a:gd name="T32" fmla="*/ 83 w 92"/>
                <a:gd name="T33" fmla="*/ 54 h 70"/>
                <a:gd name="T34" fmla="*/ 91 w 92"/>
                <a:gd name="T35" fmla="*/ 43 h 70"/>
                <a:gd name="T36" fmla="*/ 91 w 92"/>
                <a:gd name="T37" fmla="*/ 29 h 70"/>
                <a:gd name="T38" fmla="*/ 91 w 92"/>
                <a:gd name="T39" fmla="*/ 29 h 70"/>
                <a:gd name="T40" fmla="*/ 89 w 92"/>
                <a:gd name="T41" fmla="*/ 17 h 70"/>
                <a:gd name="T42" fmla="*/ 80 w 92"/>
                <a:gd name="T43" fmla="*/ 9 h 70"/>
                <a:gd name="T44" fmla="*/ 68 w 92"/>
                <a:gd name="T45" fmla="*/ 0 h 70"/>
                <a:gd name="T46" fmla="*/ 54 w 92"/>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70">
                  <a:moveTo>
                    <a:pt x="54" y="0"/>
                  </a:moveTo>
                  <a:lnTo>
                    <a:pt x="28" y="3"/>
                  </a:lnTo>
                  <a:lnTo>
                    <a:pt x="28" y="3"/>
                  </a:lnTo>
                  <a:lnTo>
                    <a:pt x="28" y="3"/>
                  </a:lnTo>
                  <a:lnTo>
                    <a:pt x="17" y="6"/>
                  </a:lnTo>
                  <a:lnTo>
                    <a:pt x="5" y="14"/>
                  </a:lnTo>
                  <a:lnTo>
                    <a:pt x="0" y="26"/>
                  </a:lnTo>
                  <a:lnTo>
                    <a:pt x="0" y="40"/>
                  </a:lnTo>
                  <a:lnTo>
                    <a:pt x="0" y="40"/>
                  </a:lnTo>
                  <a:lnTo>
                    <a:pt x="2" y="51"/>
                  </a:lnTo>
                  <a:lnTo>
                    <a:pt x="11" y="60"/>
                  </a:lnTo>
                  <a:lnTo>
                    <a:pt x="23" y="66"/>
                  </a:lnTo>
                  <a:lnTo>
                    <a:pt x="37" y="69"/>
                  </a:lnTo>
                  <a:lnTo>
                    <a:pt x="63" y="66"/>
                  </a:lnTo>
                  <a:lnTo>
                    <a:pt x="63" y="66"/>
                  </a:lnTo>
                  <a:lnTo>
                    <a:pt x="74" y="60"/>
                  </a:lnTo>
                  <a:lnTo>
                    <a:pt x="83" y="54"/>
                  </a:lnTo>
                  <a:lnTo>
                    <a:pt x="91" y="43"/>
                  </a:lnTo>
                  <a:lnTo>
                    <a:pt x="91" y="29"/>
                  </a:lnTo>
                  <a:lnTo>
                    <a:pt x="91" y="29"/>
                  </a:lnTo>
                  <a:lnTo>
                    <a:pt x="89" y="17"/>
                  </a:lnTo>
                  <a:lnTo>
                    <a:pt x="80" y="9"/>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 name="Freeform 11"/>
            <p:cNvSpPr>
              <a:spLocks noChangeArrowheads="1"/>
            </p:cNvSpPr>
            <p:nvPr/>
          </p:nvSpPr>
          <p:spPr bwMode="auto">
            <a:xfrm>
              <a:off x="1058863" y="2744788"/>
              <a:ext cx="34925" cy="25400"/>
            </a:xfrm>
            <a:custGeom>
              <a:avLst/>
              <a:gdLst>
                <a:gd name="T0" fmla="*/ 37 w 96"/>
                <a:gd name="T1" fmla="*/ 69 h 70"/>
                <a:gd name="T2" fmla="*/ 63 w 96"/>
                <a:gd name="T3" fmla="*/ 66 h 70"/>
                <a:gd name="T4" fmla="*/ 63 w 96"/>
                <a:gd name="T5" fmla="*/ 66 h 70"/>
                <a:gd name="T6" fmla="*/ 74 w 96"/>
                <a:gd name="T7" fmla="*/ 63 h 70"/>
                <a:gd name="T8" fmla="*/ 86 w 96"/>
                <a:gd name="T9" fmla="*/ 58 h 70"/>
                <a:gd name="T10" fmla="*/ 92 w 96"/>
                <a:gd name="T11" fmla="*/ 46 h 70"/>
                <a:gd name="T12" fmla="*/ 95 w 96"/>
                <a:gd name="T13" fmla="*/ 32 h 70"/>
                <a:gd name="T14" fmla="*/ 95 w 96"/>
                <a:gd name="T15" fmla="*/ 32 h 70"/>
                <a:gd name="T16" fmla="*/ 92 w 96"/>
                <a:gd name="T17" fmla="*/ 20 h 70"/>
                <a:gd name="T18" fmla="*/ 83 w 96"/>
                <a:gd name="T19" fmla="*/ 9 h 70"/>
                <a:gd name="T20" fmla="*/ 71 w 96"/>
                <a:gd name="T21" fmla="*/ 3 h 70"/>
                <a:gd name="T22" fmla="*/ 60 w 96"/>
                <a:gd name="T23" fmla="*/ 0 h 70"/>
                <a:gd name="T24" fmla="*/ 32 w 96"/>
                <a:gd name="T25" fmla="*/ 3 h 70"/>
                <a:gd name="T26" fmla="*/ 32 w 96"/>
                <a:gd name="T27" fmla="*/ 3 h 70"/>
                <a:gd name="T28" fmla="*/ 32 w 96"/>
                <a:gd name="T29" fmla="*/ 3 h 70"/>
                <a:gd name="T30" fmla="*/ 20 w 96"/>
                <a:gd name="T31" fmla="*/ 6 h 70"/>
                <a:gd name="T32" fmla="*/ 8 w 96"/>
                <a:gd name="T33" fmla="*/ 12 h 70"/>
                <a:gd name="T34" fmla="*/ 3 w 96"/>
                <a:gd name="T35" fmla="*/ 23 h 70"/>
                <a:gd name="T36" fmla="*/ 0 w 96"/>
                <a:gd name="T37" fmla="*/ 37 h 70"/>
                <a:gd name="T38" fmla="*/ 0 w 96"/>
                <a:gd name="T39" fmla="*/ 37 h 70"/>
                <a:gd name="T40" fmla="*/ 3 w 96"/>
                <a:gd name="T41" fmla="*/ 49 h 70"/>
                <a:gd name="T42" fmla="*/ 11 w 96"/>
                <a:gd name="T43" fmla="*/ 61 h 70"/>
                <a:gd name="T44" fmla="*/ 23 w 96"/>
                <a:gd name="T45" fmla="*/ 66 h 70"/>
                <a:gd name="T46" fmla="*/ 37 w 96"/>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37" y="69"/>
                  </a:moveTo>
                  <a:lnTo>
                    <a:pt x="63" y="66"/>
                  </a:lnTo>
                  <a:lnTo>
                    <a:pt x="63" y="66"/>
                  </a:lnTo>
                  <a:lnTo>
                    <a:pt x="74" y="63"/>
                  </a:lnTo>
                  <a:lnTo>
                    <a:pt x="86" y="58"/>
                  </a:lnTo>
                  <a:lnTo>
                    <a:pt x="92" y="46"/>
                  </a:lnTo>
                  <a:lnTo>
                    <a:pt x="95" y="32"/>
                  </a:lnTo>
                  <a:lnTo>
                    <a:pt x="95" y="32"/>
                  </a:lnTo>
                  <a:lnTo>
                    <a:pt x="92" y="20"/>
                  </a:lnTo>
                  <a:lnTo>
                    <a:pt x="83" y="9"/>
                  </a:lnTo>
                  <a:lnTo>
                    <a:pt x="71" y="3"/>
                  </a:lnTo>
                  <a:lnTo>
                    <a:pt x="60" y="0"/>
                  </a:lnTo>
                  <a:lnTo>
                    <a:pt x="32" y="3"/>
                  </a:lnTo>
                  <a:lnTo>
                    <a:pt x="32" y="3"/>
                  </a:lnTo>
                  <a:lnTo>
                    <a:pt x="32" y="3"/>
                  </a:lnTo>
                  <a:lnTo>
                    <a:pt x="20" y="6"/>
                  </a:lnTo>
                  <a:lnTo>
                    <a:pt x="8" y="12"/>
                  </a:lnTo>
                  <a:lnTo>
                    <a:pt x="3" y="23"/>
                  </a:lnTo>
                  <a:lnTo>
                    <a:pt x="0" y="37"/>
                  </a:lnTo>
                  <a:lnTo>
                    <a:pt x="0" y="37"/>
                  </a:lnTo>
                  <a:lnTo>
                    <a:pt x="3" y="49"/>
                  </a:lnTo>
                  <a:lnTo>
                    <a:pt x="11" y="61"/>
                  </a:lnTo>
                  <a:lnTo>
                    <a:pt x="23" y="66"/>
                  </a:lnTo>
                  <a:lnTo>
                    <a:pt x="37"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7" name="Freeform 12"/>
            <p:cNvSpPr>
              <a:spLocks noChangeArrowheads="1"/>
            </p:cNvSpPr>
            <p:nvPr/>
          </p:nvSpPr>
          <p:spPr bwMode="auto">
            <a:xfrm>
              <a:off x="990600" y="2747963"/>
              <a:ext cx="33338" cy="23812"/>
            </a:xfrm>
            <a:custGeom>
              <a:avLst/>
              <a:gdLst>
                <a:gd name="T0" fmla="*/ 32 w 93"/>
                <a:gd name="T1" fmla="*/ 66 h 67"/>
                <a:gd name="T2" fmla="*/ 60 w 93"/>
                <a:gd name="T3" fmla="*/ 66 h 67"/>
                <a:gd name="T4" fmla="*/ 60 w 93"/>
                <a:gd name="T5" fmla="*/ 66 h 67"/>
                <a:gd name="T6" fmla="*/ 72 w 93"/>
                <a:gd name="T7" fmla="*/ 63 h 67"/>
                <a:gd name="T8" fmla="*/ 83 w 93"/>
                <a:gd name="T9" fmla="*/ 57 h 67"/>
                <a:gd name="T10" fmla="*/ 92 w 93"/>
                <a:gd name="T11" fmla="*/ 46 h 67"/>
                <a:gd name="T12" fmla="*/ 92 w 93"/>
                <a:gd name="T13" fmla="*/ 34 h 67"/>
                <a:gd name="T14" fmla="*/ 92 w 93"/>
                <a:gd name="T15" fmla="*/ 34 h 67"/>
                <a:gd name="T16" fmla="*/ 92 w 93"/>
                <a:gd name="T17" fmla="*/ 20 h 67"/>
                <a:gd name="T18" fmla="*/ 83 w 93"/>
                <a:gd name="T19" fmla="*/ 9 h 67"/>
                <a:gd name="T20" fmla="*/ 72 w 93"/>
                <a:gd name="T21" fmla="*/ 3 h 67"/>
                <a:gd name="T22" fmla="*/ 60 w 93"/>
                <a:gd name="T23" fmla="*/ 0 h 67"/>
                <a:gd name="T24" fmla="*/ 60 w 93"/>
                <a:gd name="T25" fmla="*/ 0 h 67"/>
                <a:gd name="T26" fmla="*/ 32 w 93"/>
                <a:gd name="T27" fmla="*/ 0 h 67"/>
                <a:gd name="T28" fmla="*/ 32 w 93"/>
                <a:gd name="T29" fmla="*/ 0 h 67"/>
                <a:gd name="T30" fmla="*/ 32 w 93"/>
                <a:gd name="T31" fmla="*/ 0 h 67"/>
                <a:gd name="T32" fmla="*/ 32 w 93"/>
                <a:gd name="T33" fmla="*/ 0 h 67"/>
                <a:gd name="T34" fmla="*/ 20 w 93"/>
                <a:gd name="T35" fmla="*/ 3 h 67"/>
                <a:gd name="T36" fmla="*/ 9 w 93"/>
                <a:gd name="T37" fmla="*/ 9 h 67"/>
                <a:gd name="T38" fmla="*/ 0 w 93"/>
                <a:gd name="T39" fmla="*/ 20 h 67"/>
                <a:gd name="T40" fmla="*/ 0 w 93"/>
                <a:gd name="T41" fmla="*/ 34 h 67"/>
                <a:gd name="T42" fmla="*/ 0 w 93"/>
                <a:gd name="T43" fmla="*/ 34 h 67"/>
                <a:gd name="T44" fmla="*/ 3 w 93"/>
                <a:gd name="T45" fmla="*/ 46 h 67"/>
                <a:gd name="T46" fmla="*/ 9 w 93"/>
                <a:gd name="T47" fmla="*/ 57 h 67"/>
                <a:gd name="T48" fmla="*/ 20 w 93"/>
                <a:gd name="T49" fmla="*/ 63 h 67"/>
                <a:gd name="T50" fmla="*/ 32 w 93"/>
                <a:gd name="T5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67">
                  <a:moveTo>
                    <a:pt x="32" y="66"/>
                  </a:moveTo>
                  <a:lnTo>
                    <a:pt x="60" y="66"/>
                  </a:lnTo>
                  <a:lnTo>
                    <a:pt x="60" y="66"/>
                  </a:lnTo>
                  <a:lnTo>
                    <a:pt x="72" y="63"/>
                  </a:lnTo>
                  <a:lnTo>
                    <a:pt x="83" y="57"/>
                  </a:lnTo>
                  <a:lnTo>
                    <a:pt x="92" y="46"/>
                  </a:lnTo>
                  <a:lnTo>
                    <a:pt x="92" y="34"/>
                  </a:lnTo>
                  <a:lnTo>
                    <a:pt x="92" y="34"/>
                  </a:lnTo>
                  <a:lnTo>
                    <a:pt x="92" y="20"/>
                  </a:lnTo>
                  <a:lnTo>
                    <a:pt x="83" y="9"/>
                  </a:lnTo>
                  <a:lnTo>
                    <a:pt x="72" y="3"/>
                  </a:lnTo>
                  <a:lnTo>
                    <a:pt x="60" y="0"/>
                  </a:lnTo>
                  <a:lnTo>
                    <a:pt x="60" y="0"/>
                  </a:lnTo>
                  <a:lnTo>
                    <a:pt x="32" y="0"/>
                  </a:lnTo>
                  <a:lnTo>
                    <a:pt x="32" y="0"/>
                  </a:lnTo>
                  <a:lnTo>
                    <a:pt x="32" y="0"/>
                  </a:lnTo>
                  <a:lnTo>
                    <a:pt x="32" y="0"/>
                  </a:lnTo>
                  <a:lnTo>
                    <a:pt x="20" y="3"/>
                  </a:lnTo>
                  <a:lnTo>
                    <a:pt x="9" y="9"/>
                  </a:lnTo>
                  <a:lnTo>
                    <a:pt x="0" y="20"/>
                  </a:lnTo>
                  <a:lnTo>
                    <a:pt x="0" y="34"/>
                  </a:lnTo>
                  <a:lnTo>
                    <a:pt x="0" y="34"/>
                  </a:lnTo>
                  <a:lnTo>
                    <a:pt x="3" y="46"/>
                  </a:lnTo>
                  <a:lnTo>
                    <a:pt x="9" y="57"/>
                  </a:lnTo>
                  <a:lnTo>
                    <a:pt x="20" y="63"/>
                  </a:lnTo>
                  <a:lnTo>
                    <a:pt x="32"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8" name="Freeform 13"/>
            <p:cNvSpPr>
              <a:spLocks noChangeArrowheads="1"/>
            </p:cNvSpPr>
            <p:nvPr/>
          </p:nvSpPr>
          <p:spPr bwMode="auto">
            <a:xfrm>
              <a:off x="919163" y="2744788"/>
              <a:ext cx="34925" cy="25400"/>
            </a:xfrm>
            <a:custGeom>
              <a:avLst/>
              <a:gdLst>
                <a:gd name="T0" fmla="*/ 63 w 96"/>
                <a:gd name="T1" fmla="*/ 3 h 70"/>
                <a:gd name="T2" fmla="*/ 35 w 96"/>
                <a:gd name="T3" fmla="*/ 0 h 70"/>
                <a:gd name="T4" fmla="*/ 35 w 96"/>
                <a:gd name="T5" fmla="*/ 0 h 70"/>
                <a:gd name="T6" fmla="*/ 23 w 96"/>
                <a:gd name="T7" fmla="*/ 3 h 70"/>
                <a:gd name="T8" fmla="*/ 12 w 96"/>
                <a:gd name="T9" fmla="*/ 9 h 70"/>
                <a:gd name="T10" fmla="*/ 3 w 96"/>
                <a:gd name="T11" fmla="*/ 20 h 70"/>
                <a:gd name="T12" fmla="*/ 0 w 96"/>
                <a:gd name="T13" fmla="*/ 32 h 70"/>
                <a:gd name="T14" fmla="*/ 0 w 96"/>
                <a:gd name="T15" fmla="*/ 32 h 70"/>
                <a:gd name="T16" fmla="*/ 3 w 96"/>
                <a:gd name="T17" fmla="*/ 46 h 70"/>
                <a:gd name="T18" fmla="*/ 9 w 96"/>
                <a:gd name="T19" fmla="*/ 58 h 70"/>
                <a:gd name="T20" fmla="*/ 20 w 96"/>
                <a:gd name="T21" fmla="*/ 63 h 70"/>
                <a:gd name="T22" fmla="*/ 32 w 96"/>
                <a:gd name="T23" fmla="*/ 66 h 70"/>
                <a:gd name="T24" fmla="*/ 60 w 96"/>
                <a:gd name="T25" fmla="*/ 69 h 70"/>
                <a:gd name="T26" fmla="*/ 60 w 96"/>
                <a:gd name="T27" fmla="*/ 69 h 70"/>
                <a:gd name="T28" fmla="*/ 60 w 96"/>
                <a:gd name="T29" fmla="*/ 69 h 70"/>
                <a:gd name="T30" fmla="*/ 72 w 96"/>
                <a:gd name="T31" fmla="*/ 66 h 70"/>
                <a:gd name="T32" fmla="*/ 83 w 96"/>
                <a:gd name="T33" fmla="*/ 61 h 70"/>
                <a:gd name="T34" fmla="*/ 92 w 96"/>
                <a:gd name="T35" fmla="*/ 49 h 70"/>
                <a:gd name="T36" fmla="*/ 95 w 96"/>
                <a:gd name="T37" fmla="*/ 37 h 70"/>
                <a:gd name="T38" fmla="*/ 95 w 96"/>
                <a:gd name="T39" fmla="*/ 37 h 70"/>
                <a:gd name="T40" fmla="*/ 92 w 96"/>
                <a:gd name="T41" fmla="*/ 23 h 70"/>
                <a:gd name="T42" fmla="*/ 86 w 96"/>
                <a:gd name="T43" fmla="*/ 12 h 70"/>
                <a:gd name="T44" fmla="*/ 75 w 96"/>
                <a:gd name="T45" fmla="*/ 6 h 70"/>
                <a:gd name="T46" fmla="*/ 63 w 9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63" y="3"/>
                  </a:moveTo>
                  <a:lnTo>
                    <a:pt x="35" y="0"/>
                  </a:lnTo>
                  <a:lnTo>
                    <a:pt x="35" y="0"/>
                  </a:lnTo>
                  <a:lnTo>
                    <a:pt x="23" y="3"/>
                  </a:lnTo>
                  <a:lnTo>
                    <a:pt x="12" y="9"/>
                  </a:lnTo>
                  <a:lnTo>
                    <a:pt x="3" y="20"/>
                  </a:lnTo>
                  <a:lnTo>
                    <a:pt x="0" y="32"/>
                  </a:lnTo>
                  <a:lnTo>
                    <a:pt x="0" y="32"/>
                  </a:lnTo>
                  <a:lnTo>
                    <a:pt x="3" y="46"/>
                  </a:lnTo>
                  <a:lnTo>
                    <a:pt x="9" y="58"/>
                  </a:lnTo>
                  <a:lnTo>
                    <a:pt x="20" y="63"/>
                  </a:lnTo>
                  <a:lnTo>
                    <a:pt x="32" y="66"/>
                  </a:lnTo>
                  <a:lnTo>
                    <a:pt x="60" y="69"/>
                  </a:lnTo>
                  <a:lnTo>
                    <a:pt x="60" y="69"/>
                  </a:lnTo>
                  <a:lnTo>
                    <a:pt x="60" y="69"/>
                  </a:lnTo>
                  <a:lnTo>
                    <a:pt x="72" y="66"/>
                  </a:lnTo>
                  <a:lnTo>
                    <a:pt x="83" y="61"/>
                  </a:lnTo>
                  <a:lnTo>
                    <a:pt x="92" y="49"/>
                  </a:lnTo>
                  <a:lnTo>
                    <a:pt x="95" y="37"/>
                  </a:lnTo>
                  <a:lnTo>
                    <a:pt x="95" y="37"/>
                  </a:lnTo>
                  <a:lnTo>
                    <a:pt x="92" y="23"/>
                  </a:lnTo>
                  <a:lnTo>
                    <a:pt x="86" y="12"/>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9" name="Freeform 14"/>
            <p:cNvSpPr>
              <a:spLocks noChangeArrowheads="1"/>
            </p:cNvSpPr>
            <p:nvPr/>
          </p:nvSpPr>
          <p:spPr bwMode="auto">
            <a:xfrm>
              <a:off x="850900" y="2740025"/>
              <a:ext cx="33338" cy="25400"/>
            </a:xfrm>
            <a:custGeom>
              <a:avLst/>
              <a:gdLst>
                <a:gd name="T0" fmla="*/ 63 w 93"/>
                <a:gd name="T1" fmla="*/ 3 h 70"/>
                <a:gd name="T2" fmla="*/ 38 w 93"/>
                <a:gd name="T3" fmla="*/ 0 h 70"/>
                <a:gd name="T4" fmla="*/ 38 w 93"/>
                <a:gd name="T5" fmla="*/ 0 h 70"/>
                <a:gd name="T6" fmla="*/ 23 w 93"/>
                <a:gd name="T7" fmla="*/ 3 h 70"/>
                <a:gd name="T8" fmla="*/ 12 w 93"/>
                <a:gd name="T9" fmla="*/ 9 h 70"/>
                <a:gd name="T10" fmla="*/ 3 w 93"/>
                <a:gd name="T11" fmla="*/ 17 h 70"/>
                <a:gd name="T12" fmla="*/ 0 w 93"/>
                <a:gd name="T13" fmla="*/ 29 h 70"/>
                <a:gd name="T14" fmla="*/ 0 w 93"/>
                <a:gd name="T15" fmla="*/ 29 h 70"/>
                <a:gd name="T16" fmla="*/ 3 w 93"/>
                <a:gd name="T17" fmla="*/ 43 h 70"/>
                <a:gd name="T18" fmla="*/ 9 w 93"/>
                <a:gd name="T19" fmla="*/ 54 h 70"/>
                <a:gd name="T20" fmla="*/ 18 w 93"/>
                <a:gd name="T21" fmla="*/ 63 h 70"/>
                <a:gd name="T22" fmla="*/ 29 w 93"/>
                <a:gd name="T23" fmla="*/ 66 h 70"/>
                <a:gd name="T24" fmla="*/ 58 w 93"/>
                <a:gd name="T25" fmla="*/ 69 h 70"/>
                <a:gd name="T26" fmla="*/ 58 w 93"/>
                <a:gd name="T27" fmla="*/ 69 h 70"/>
                <a:gd name="T28" fmla="*/ 58 w 93"/>
                <a:gd name="T29" fmla="*/ 69 h 70"/>
                <a:gd name="T30" fmla="*/ 69 w 93"/>
                <a:gd name="T31" fmla="*/ 66 h 70"/>
                <a:gd name="T32" fmla="*/ 81 w 93"/>
                <a:gd name="T33" fmla="*/ 60 h 70"/>
                <a:gd name="T34" fmla="*/ 89 w 93"/>
                <a:gd name="T35" fmla="*/ 51 h 70"/>
                <a:gd name="T36" fmla="*/ 92 w 93"/>
                <a:gd name="T37" fmla="*/ 40 h 70"/>
                <a:gd name="T38" fmla="*/ 92 w 93"/>
                <a:gd name="T39" fmla="*/ 40 h 70"/>
                <a:gd name="T40" fmla="*/ 92 w 93"/>
                <a:gd name="T41" fmla="*/ 26 h 70"/>
                <a:gd name="T42" fmla="*/ 86 w 93"/>
                <a:gd name="T43" fmla="*/ 14 h 70"/>
                <a:gd name="T44" fmla="*/ 75 w 93"/>
                <a:gd name="T45" fmla="*/ 6 h 70"/>
                <a:gd name="T46" fmla="*/ 63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3" y="3"/>
                  </a:moveTo>
                  <a:lnTo>
                    <a:pt x="38" y="0"/>
                  </a:lnTo>
                  <a:lnTo>
                    <a:pt x="38" y="0"/>
                  </a:lnTo>
                  <a:lnTo>
                    <a:pt x="23" y="3"/>
                  </a:lnTo>
                  <a:lnTo>
                    <a:pt x="12" y="9"/>
                  </a:lnTo>
                  <a:lnTo>
                    <a:pt x="3" y="17"/>
                  </a:lnTo>
                  <a:lnTo>
                    <a:pt x="0" y="29"/>
                  </a:lnTo>
                  <a:lnTo>
                    <a:pt x="0" y="29"/>
                  </a:lnTo>
                  <a:lnTo>
                    <a:pt x="3" y="43"/>
                  </a:lnTo>
                  <a:lnTo>
                    <a:pt x="9" y="54"/>
                  </a:lnTo>
                  <a:lnTo>
                    <a:pt x="18" y="63"/>
                  </a:lnTo>
                  <a:lnTo>
                    <a:pt x="29" y="66"/>
                  </a:lnTo>
                  <a:lnTo>
                    <a:pt x="58" y="69"/>
                  </a:lnTo>
                  <a:lnTo>
                    <a:pt x="58" y="69"/>
                  </a:lnTo>
                  <a:lnTo>
                    <a:pt x="58" y="69"/>
                  </a:lnTo>
                  <a:lnTo>
                    <a:pt x="69" y="66"/>
                  </a:lnTo>
                  <a:lnTo>
                    <a:pt x="81" y="60"/>
                  </a:lnTo>
                  <a:lnTo>
                    <a:pt x="89" y="51"/>
                  </a:lnTo>
                  <a:lnTo>
                    <a:pt x="92" y="40"/>
                  </a:lnTo>
                  <a:lnTo>
                    <a:pt x="92" y="40"/>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0" name="Freeform 15"/>
            <p:cNvSpPr>
              <a:spLocks noChangeArrowheads="1"/>
            </p:cNvSpPr>
            <p:nvPr/>
          </p:nvSpPr>
          <p:spPr bwMode="auto">
            <a:xfrm>
              <a:off x="781050" y="2730500"/>
              <a:ext cx="33338" cy="25400"/>
            </a:xfrm>
            <a:custGeom>
              <a:avLst/>
              <a:gdLst>
                <a:gd name="T0" fmla="*/ 66 w 93"/>
                <a:gd name="T1" fmla="*/ 6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9 h 70"/>
                <a:gd name="T14" fmla="*/ 0 w 93"/>
                <a:gd name="T15" fmla="*/ 29 h 70"/>
                <a:gd name="T16" fmla="*/ 3 w 93"/>
                <a:gd name="T17" fmla="*/ 40 h 70"/>
                <a:gd name="T18" fmla="*/ 6 w 93"/>
                <a:gd name="T19" fmla="*/ 52 h 70"/>
                <a:gd name="T20" fmla="*/ 15 w 93"/>
                <a:gd name="T21" fmla="*/ 60 h 70"/>
                <a:gd name="T22" fmla="*/ 29 w 93"/>
                <a:gd name="T23" fmla="*/ 66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5 h 70"/>
                <a:gd name="T36" fmla="*/ 92 w 93"/>
                <a:gd name="T37" fmla="*/ 43 h 70"/>
                <a:gd name="T38" fmla="*/ 92 w 93"/>
                <a:gd name="T39" fmla="*/ 43 h 70"/>
                <a:gd name="T40" fmla="*/ 92 w 93"/>
                <a:gd name="T41" fmla="*/ 29 h 70"/>
                <a:gd name="T42" fmla="*/ 87 w 93"/>
                <a:gd name="T43" fmla="*/ 17 h 70"/>
                <a:gd name="T44" fmla="*/ 78 w 93"/>
                <a:gd name="T45" fmla="*/ 9 h 70"/>
                <a:gd name="T46" fmla="*/ 66 w 93"/>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6"/>
                  </a:moveTo>
                  <a:lnTo>
                    <a:pt x="38" y="0"/>
                  </a:lnTo>
                  <a:lnTo>
                    <a:pt x="38" y="0"/>
                  </a:lnTo>
                  <a:lnTo>
                    <a:pt x="26" y="0"/>
                  </a:lnTo>
                  <a:lnTo>
                    <a:pt x="15" y="6"/>
                  </a:lnTo>
                  <a:lnTo>
                    <a:pt x="6" y="14"/>
                  </a:lnTo>
                  <a:lnTo>
                    <a:pt x="0" y="29"/>
                  </a:lnTo>
                  <a:lnTo>
                    <a:pt x="0" y="29"/>
                  </a:lnTo>
                  <a:lnTo>
                    <a:pt x="3" y="40"/>
                  </a:lnTo>
                  <a:lnTo>
                    <a:pt x="6" y="52"/>
                  </a:lnTo>
                  <a:lnTo>
                    <a:pt x="15" y="60"/>
                  </a:lnTo>
                  <a:lnTo>
                    <a:pt x="29" y="66"/>
                  </a:lnTo>
                  <a:lnTo>
                    <a:pt x="55" y="69"/>
                  </a:lnTo>
                  <a:lnTo>
                    <a:pt x="55" y="69"/>
                  </a:lnTo>
                  <a:lnTo>
                    <a:pt x="55" y="69"/>
                  </a:lnTo>
                  <a:lnTo>
                    <a:pt x="66" y="69"/>
                  </a:lnTo>
                  <a:lnTo>
                    <a:pt x="78" y="63"/>
                  </a:lnTo>
                  <a:lnTo>
                    <a:pt x="87" y="55"/>
                  </a:lnTo>
                  <a:lnTo>
                    <a:pt x="92" y="43"/>
                  </a:lnTo>
                  <a:lnTo>
                    <a:pt x="92" y="43"/>
                  </a:lnTo>
                  <a:lnTo>
                    <a:pt x="92" y="29"/>
                  </a:lnTo>
                  <a:lnTo>
                    <a:pt x="87" y="17"/>
                  </a:lnTo>
                  <a:lnTo>
                    <a:pt x="78" y="9"/>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1" name="Freeform 16"/>
            <p:cNvSpPr>
              <a:spLocks noChangeArrowheads="1"/>
            </p:cNvSpPr>
            <p:nvPr/>
          </p:nvSpPr>
          <p:spPr bwMode="auto">
            <a:xfrm>
              <a:off x="712788" y="2717800"/>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6 h 70"/>
                <a:gd name="T10" fmla="*/ 6 w 90"/>
                <a:gd name="T11" fmla="*/ 14 h 70"/>
                <a:gd name="T12" fmla="*/ 3 w 90"/>
                <a:gd name="T13" fmla="*/ 26 h 70"/>
                <a:gd name="T14" fmla="*/ 3 w 90"/>
                <a:gd name="T15" fmla="*/ 26 h 70"/>
                <a:gd name="T16" fmla="*/ 0 w 90"/>
                <a:gd name="T17" fmla="*/ 37 h 70"/>
                <a:gd name="T18" fmla="*/ 6 w 90"/>
                <a:gd name="T19" fmla="*/ 49 h 70"/>
                <a:gd name="T20" fmla="*/ 15 w 90"/>
                <a:gd name="T21" fmla="*/ 57 h 70"/>
                <a:gd name="T22" fmla="*/ 26 w 90"/>
                <a:gd name="T23" fmla="*/ 63 h 70"/>
                <a:gd name="T24" fmla="*/ 52 w 90"/>
                <a:gd name="T25" fmla="*/ 69 h 70"/>
                <a:gd name="T26" fmla="*/ 52 w 90"/>
                <a:gd name="T27" fmla="*/ 69 h 70"/>
                <a:gd name="T28" fmla="*/ 52 w 90"/>
                <a:gd name="T29" fmla="*/ 69 h 70"/>
                <a:gd name="T30" fmla="*/ 63 w 90"/>
                <a:gd name="T31" fmla="*/ 69 h 70"/>
                <a:gd name="T32" fmla="*/ 75 w 90"/>
                <a:gd name="T33" fmla="*/ 66 h 70"/>
                <a:gd name="T34" fmla="*/ 84 w 90"/>
                <a:gd name="T35" fmla="*/ 57 h 70"/>
                <a:gd name="T36" fmla="*/ 89 w 90"/>
                <a:gd name="T37" fmla="*/ 46 h 70"/>
                <a:gd name="T38" fmla="*/ 89 w 90"/>
                <a:gd name="T39" fmla="*/ 46 h 70"/>
                <a:gd name="T40" fmla="*/ 89 w 90"/>
                <a:gd name="T41" fmla="*/ 31 h 70"/>
                <a:gd name="T42" fmla="*/ 86 w 90"/>
                <a:gd name="T43" fmla="*/ 20 h 70"/>
                <a:gd name="T44" fmla="*/ 78 w 90"/>
                <a:gd name="T45" fmla="*/ 12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6"/>
                  </a:lnTo>
                  <a:lnTo>
                    <a:pt x="6" y="14"/>
                  </a:lnTo>
                  <a:lnTo>
                    <a:pt x="3" y="26"/>
                  </a:lnTo>
                  <a:lnTo>
                    <a:pt x="3" y="26"/>
                  </a:lnTo>
                  <a:lnTo>
                    <a:pt x="0" y="37"/>
                  </a:lnTo>
                  <a:lnTo>
                    <a:pt x="6" y="49"/>
                  </a:lnTo>
                  <a:lnTo>
                    <a:pt x="15" y="57"/>
                  </a:lnTo>
                  <a:lnTo>
                    <a:pt x="26" y="63"/>
                  </a:lnTo>
                  <a:lnTo>
                    <a:pt x="52" y="69"/>
                  </a:lnTo>
                  <a:lnTo>
                    <a:pt x="52" y="69"/>
                  </a:lnTo>
                  <a:lnTo>
                    <a:pt x="52" y="69"/>
                  </a:lnTo>
                  <a:lnTo>
                    <a:pt x="63" y="69"/>
                  </a:lnTo>
                  <a:lnTo>
                    <a:pt x="75" y="66"/>
                  </a:lnTo>
                  <a:lnTo>
                    <a:pt x="84" y="57"/>
                  </a:lnTo>
                  <a:lnTo>
                    <a:pt x="89" y="46"/>
                  </a:lnTo>
                  <a:lnTo>
                    <a:pt x="89" y="46"/>
                  </a:lnTo>
                  <a:lnTo>
                    <a:pt x="89" y="31"/>
                  </a:lnTo>
                  <a:lnTo>
                    <a:pt x="86" y="20"/>
                  </a:lnTo>
                  <a:lnTo>
                    <a:pt x="78" y="12"/>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2" name="Freeform 17"/>
            <p:cNvSpPr>
              <a:spLocks noChangeArrowheads="1"/>
            </p:cNvSpPr>
            <p:nvPr/>
          </p:nvSpPr>
          <p:spPr bwMode="auto">
            <a:xfrm>
              <a:off x="647700" y="2698750"/>
              <a:ext cx="31750" cy="25400"/>
            </a:xfrm>
            <a:custGeom>
              <a:avLst/>
              <a:gdLst>
                <a:gd name="T0" fmla="*/ 66 w 87"/>
                <a:gd name="T1" fmla="*/ 8 h 69"/>
                <a:gd name="T2" fmla="*/ 40 w 87"/>
                <a:gd name="T3" fmla="*/ 0 h 69"/>
                <a:gd name="T4" fmla="*/ 40 w 87"/>
                <a:gd name="T5" fmla="*/ 0 h 69"/>
                <a:gd name="T6" fmla="*/ 29 w 87"/>
                <a:gd name="T7" fmla="*/ 0 h 69"/>
                <a:gd name="T8" fmla="*/ 17 w 87"/>
                <a:gd name="T9" fmla="*/ 2 h 69"/>
                <a:gd name="T10" fmla="*/ 9 w 87"/>
                <a:gd name="T11" fmla="*/ 8 h 69"/>
                <a:gd name="T12" fmla="*/ 0 w 87"/>
                <a:gd name="T13" fmla="*/ 19 h 69"/>
                <a:gd name="T14" fmla="*/ 0 w 87"/>
                <a:gd name="T15" fmla="*/ 19 h 69"/>
                <a:gd name="T16" fmla="*/ 0 w 87"/>
                <a:gd name="T17" fmla="*/ 31 h 69"/>
                <a:gd name="T18" fmla="*/ 3 w 87"/>
                <a:gd name="T19" fmla="*/ 42 h 69"/>
                <a:gd name="T20" fmla="*/ 9 w 87"/>
                <a:gd name="T21" fmla="*/ 51 h 69"/>
                <a:gd name="T22" fmla="*/ 20 w 87"/>
                <a:gd name="T23" fmla="*/ 57 h 69"/>
                <a:gd name="T24" fmla="*/ 46 w 87"/>
                <a:gd name="T25" fmla="*/ 65 h 69"/>
                <a:gd name="T26" fmla="*/ 46 w 87"/>
                <a:gd name="T27" fmla="*/ 65 h 69"/>
                <a:gd name="T28" fmla="*/ 46 w 87"/>
                <a:gd name="T29" fmla="*/ 65 h 69"/>
                <a:gd name="T30" fmla="*/ 57 w 87"/>
                <a:gd name="T31" fmla="*/ 68 h 69"/>
                <a:gd name="T32" fmla="*/ 69 w 87"/>
                <a:gd name="T33" fmla="*/ 65 h 69"/>
                <a:gd name="T34" fmla="*/ 77 w 87"/>
                <a:gd name="T35" fmla="*/ 57 h 69"/>
                <a:gd name="T36" fmla="*/ 83 w 87"/>
                <a:gd name="T37" fmla="*/ 48 h 69"/>
                <a:gd name="T38" fmla="*/ 83 w 87"/>
                <a:gd name="T39" fmla="*/ 48 h 69"/>
                <a:gd name="T40" fmla="*/ 86 w 87"/>
                <a:gd name="T41" fmla="*/ 34 h 69"/>
                <a:gd name="T42" fmla="*/ 83 w 87"/>
                <a:gd name="T43" fmla="*/ 25 h 69"/>
                <a:gd name="T44" fmla="*/ 75 w 87"/>
                <a:gd name="T45" fmla="*/ 14 h 69"/>
                <a:gd name="T46" fmla="*/ 66 w 87"/>
                <a:gd name="T4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69">
                  <a:moveTo>
                    <a:pt x="66" y="8"/>
                  </a:moveTo>
                  <a:lnTo>
                    <a:pt x="40" y="0"/>
                  </a:lnTo>
                  <a:lnTo>
                    <a:pt x="40" y="0"/>
                  </a:lnTo>
                  <a:lnTo>
                    <a:pt x="29" y="0"/>
                  </a:lnTo>
                  <a:lnTo>
                    <a:pt x="17" y="2"/>
                  </a:lnTo>
                  <a:lnTo>
                    <a:pt x="9" y="8"/>
                  </a:lnTo>
                  <a:lnTo>
                    <a:pt x="0" y="19"/>
                  </a:lnTo>
                  <a:lnTo>
                    <a:pt x="0" y="19"/>
                  </a:lnTo>
                  <a:lnTo>
                    <a:pt x="0" y="31"/>
                  </a:lnTo>
                  <a:lnTo>
                    <a:pt x="3" y="42"/>
                  </a:lnTo>
                  <a:lnTo>
                    <a:pt x="9" y="51"/>
                  </a:lnTo>
                  <a:lnTo>
                    <a:pt x="20" y="57"/>
                  </a:lnTo>
                  <a:lnTo>
                    <a:pt x="46" y="65"/>
                  </a:lnTo>
                  <a:lnTo>
                    <a:pt x="46" y="65"/>
                  </a:lnTo>
                  <a:lnTo>
                    <a:pt x="46" y="65"/>
                  </a:lnTo>
                  <a:lnTo>
                    <a:pt x="57" y="68"/>
                  </a:lnTo>
                  <a:lnTo>
                    <a:pt x="69" y="65"/>
                  </a:lnTo>
                  <a:lnTo>
                    <a:pt x="77" y="57"/>
                  </a:lnTo>
                  <a:lnTo>
                    <a:pt x="83" y="48"/>
                  </a:lnTo>
                  <a:lnTo>
                    <a:pt x="83" y="48"/>
                  </a:lnTo>
                  <a:lnTo>
                    <a:pt x="86" y="34"/>
                  </a:lnTo>
                  <a:lnTo>
                    <a:pt x="83" y="25"/>
                  </a:lnTo>
                  <a:lnTo>
                    <a:pt x="75" y="14"/>
                  </a:lnTo>
                  <a:lnTo>
                    <a:pt x="66"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3" name="Freeform 18"/>
            <p:cNvSpPr>
              <a:spLocks noChangeArrowheads="1"/>
            </p:cNvSpPr>
            <p:nvPr/>
          </p:nvSpPr>
          <p:spPr bwMode="auto">
            <a:xfrm>
              <a:off x="584200" y="2671763"/>
              <a:ext cx="30163" cy="26987"/>
            </a:xfrm>
            <a:custGeom>
              <a:avLst/>
              <a:gdLst>
                <a:gd name="T0" fmla="*/ 66 w 85"/>
                <a:gd name="T1" fmla="*/ 17 h 73"/>
                <a:gd name="T2" fmla="*/ 44 w 85"/>
                <a:gd name="T3" fmla="*/ 6 h 73"/>
                <a:gd name="T4" fmla="*/ 44 w 85"/>
                <a:gd name="T5" fmla="*/ 6 h 73"/>
                <a:gd name="T6" fmla="*/ 32 w 85"/>
                <a:gd name="T7" fmla="*/ 0 h 73"/>
                <a:gd name="T8" fmla="*/ 21 w 85"/>
                <a:gd name="T9" fmla="*/ 3 h 73"/>
                <a:gd name="T10" fmla="*/ 12 w 85"/>
                <a:gd name="T11" fmla="*/ 9 h 73"/>
                <a:gd name="T12" fmla="*/ 6 w 85"/>
                <a:gd name="T13" fmla="*/ 17 h 73"/>
                <a:gd name="T14" fmla="*/ 6 w 85"/>
                <a:gd name="T15" fmla="*/ 17 h 73"/>
                <a:gd name="T16" fmla="*/ 0 w 85"/>
                <a:gd name="T17" fmla="*/ 29 h 73"/>
                <a:gd name="T18" fmla="*/ 3 w 85"/>
                <a:gd name="T19" fmla="*/ 40 h 73"/>
                <a:gd name="T20" fmla="*/ 9 w 85"/>
                <a:gd name="T21" fmla="*/ 49 h 73"/>
                <a:gd name="T22" fmla="*/ 18 w 85"/>
                <a:gd name="T23" fmla="*/ 57 h 73"/>
                <a:gd name="T24" fmla="*/ 41 w 85"/>
                <a:gd name="T25" fmla="*/ 69 h 73"/>
                <a:gd name="T26" fmla="*/ 41 w 85"/>
                <a:gd name="T27" fmla="*/ 69 h 73"/>
                <a:gd name="T28" fmla="*/ 41 w 85"/>
                <a:gd name="T29" fmla="*/ 69 h 73"/>
                <a:gd name="T30" fmla="*/ 52 w 85"/>
                <a:gd name="T31" fmla="*/ 72 h 73"/>
                <a:gd name="T32" fmla="*/ 64 w 85"/>
                <a:gd name="T33" fmla="*/ 72 h 73"/>
                <a:gd name="T34" fmla="*/ 72 w 85"/>
                <a:gd name="T35" fmla="*/ 66 h 73"/>
                <a:gd name="T36" fmla="*/ 81 w 85"/>
                <a:gd name="T37" fmla="*/ 57 h 73"/>
                <a:gd name="T38" fmla="*/ 81 w 85"/>
                <a:gd name="T39" fmla="*/ 57 h 73"/>
                <a:gd name="T40" fmla="*/ 84 w 85"/>
                <a:gd name="T41" fmla="*/ 46 h 73"/>
                <a:gd name="T42" fmla="*/ 81 w 85"/>
                <a:gd name="T43" fmla="*/ 34 h 73"/>
                <a:gd name="T44" fmla="*/ 78 w 85"/>
                <a:gd name="T45" fmla="*/ 23 h 73"/>
                <a:gd name="T46" fmla="*/ 66 w 85"/>
                <a:gd name="T47"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3">
                  <a:moveTo>
                    <a:pt x="66" y="17"/>
                  </a:moveTo>
                  <a:lnTo>
                    <a:pt x="44" y="6"/>
                  </a:lnTo>
                  <a:lnTo>
                    <a:pt x="44" y="6"/>
                  </a:lnTo>
                  <a:lnTo>
                    <a:pt x="32" y="0"/>
                  </a:lnTo>
                  <a:lnTo>
                    <a:pt x="21" y="3"/>
                  </a:lnTo>
                  <a:lnTo>
                    <a:pt x="12" y="9"/>
                  </a:lnTo>
                  <a:lnTo>
                    <a:pt x="6" y="17"/>
                  </a:lnTo>
                  <a:lnTo>
                    <a:pt x="6" y="17"/>
                  </a:lnTo>
                  <a:lnTo>
                    <a:pt x="0" y="29"/>
                  </a:lnTo>
                  <a:lnTo>
                    <a:pt x="3" y="40"/>
                  </a:lnTo>
                  <a:lnTo>
                    <a:pt x="9" y="49"/>
                  </a:lnTo>
                  <a:lnTo>
                    <a:pt x="18" y="57"/>
                  </a:lnTo>
                  <a:lnTo>
                    <a:pt x="41" y="69"/>
                  </a:lnTo>
                  <a:lnTo>
                    <a:pt x="41" y="69"/>
                  </a:lnTo>
                  <a:lnTo>
                    <a:pt x="41" y="69"/>
                  </a:lnTo>
                  <a:lnTo>
                    <a:pt x="52" y="72"/>
                  </a:lnTo>
                  <a:lnTo>
                    <a:pt x="64" y="72"/>
                  </a:lnTo>
                  <a:lnTo>
                    <a:pt x="72" y="66"/>
                  </a:lnTo>
                  <a:lnTo>
                    <a:pt x="81" y="57"/>
                  </a:lnTo>
                  <a:lnTo>
                    <a:pt x="81" y="57"/>
                  </a:lnTo>
                  <a:lnTo>
                    <a:pt x="84" y="46"/>
                  </a:lnTo>
                  <a:lnTo>
                    <a:pt x="81" y="34"/>
                  </a:lnTo>
                  <a:lnTo>
                    <a:pt x="78" y="23"/>
                  </a:lnTo>
                  <a:lnTo>
                    <a:pt x="6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4" name="Freeform 19"/>
            <p:cNvSpPr>
              <a:spLocks noChangeArrowheads="1"/>
            </p:cNvSpPr>
            <p:nvPr/>
          </p:nvSpPr>
          <p:spPr bwMode="auto">
            <a:xfrm>
              <a:off x="508000" y="2482850"/>
              <a:ext cx="128588" cy="573088"/>
            </a:xfrm>
            <a:custGeom>
              <a:avLst/>
              <a:gdLst>
                <a:gd name="T0" fmla="*/ 300 w 356"/>
                <a:gd name="T1" fmla="*/ 11 h 1593"/>
                <a:gd name="T2" fmla="*/ 289 w 356"/>
                <a:gd name="T3" fmla="*/ 37 h 1593"/>
                <a:gd name="T4" fmla="*/ 234 w 356"/>
                <a:gd name="T5" fmla="*/ 60 h 1593"/>
                <a:gd name="T6" fmla="*/ 163 w 356"/>
                <a:gd name="T7" fmla="*/ 86 h 1593"/>
                <a:gd name="T8" fmla="*/ 128 w 356"/>
                <a:gd name="T9" fmla="*/ 109 h 1593"/>
                <a:gd name="T10" fmla="*/ 120 w 356"/>
                <a:gd name="T11" fmla="*/ 126 h 1593"/>
                <a:gd name="T12" fmla="*/ 60 w 356"/>
                <a:gd name="T13" fmla="*/ 180 h 1593"/>
                <a:gd name="T14" fmla="*/ 22 w 356"/>
                <a:gd name="T15" fmla="*/ 240 h 1593"/>
                <a:gd name="T16" fmla="*/ 14 w 356"/>
                <a:gd name="T17" fmla="*/ 263 h 1593"/>
                <a:gd name="T18" fmla="*/ 11 w 356"/>
                <a:gd name="T19" fmla="*/ 275 h 1593"/>
                <a:gd name="T20" fmla="*/ 5 w 356"/>
                <a:gd name="T21" fmla="*/ 321 h 1593"/>
                <a:gd name="T22" fmla="*/ 0 w 356"/>
                <a:gd name="T23" fmla="*/ 558 h 1593"/>
                <a:gd name="T24" fmla="*/ 0 w 356"/>
                <a:gd name="T25" fmla="*/ 810 h 1593"/>
                <a:gd name="T26" fmla="*/ 2 w 356"/>
                <a:gd name="T27" fmla="*/ 1148 h 1593"/>
                <a:gd name="T28" fmla="*/ 8 w 356"/>
                <a:gd name="T29" fmla="*/ 1303 h 1593"/>
                <a:gd name="T30" fmla="*/ 11 w 356"/>
                <a:gd name="T31" fmla="*/ 1340 h 1593"/>
                <a:gd name="T32" fmla="*/ 40 w 356"/>
                <a:gd name="T33" fmla="*/ 1412 h 1593"/>
                <a:gd name="T34" fmla="*/ 82 w 356"/>
                <a:gd name="T35" fmla="*/ 1469 h 1593"/>
                <a:gd name="T36" fmla="*/ 88 w 356"/>
                <a:gd name="T37" fmla="*/ 1475 h 1593"/>
                <a:gd name="T38" fmla="*/ 108 w 356"/>
                <a:gd name="T39" fmla="*/ 1486 h 1593"/>
                <a:gd name="T40" fmla="*/ 183 w 356"/>
                <a:gd name="T41" fmla="*/ 1538 h 1593"/>
                <a:gd name="T42" fmla="*/ 220 w 356"/>
                <a:gd name="T43" fmla="*/ 1569 h 1593"/>
                <a:gd name="T44" fmla="*/ 249 w 356"/>
                <a:gd name="T45" fmla="*/ 1587 h 1593"/>
                <a:gd name="T46" fmla="*/ 280 w 356"/>
                <a:gd name="T47" fmla="*/ 1581 h 1593"/>
                <a:gd name="T48" fmla="*/ 309 w 356"/>
                <a:gd name="T49" fmla="*/ 1592 h 1593"/>
                <a:gd name="T50" fmla="*/ 286 w 356"/>
                <a:gd name="T51" fmla="*/ 1578 h 1593"/>
                <a:gd name="T52" fmla="*/ 292 w 356"/>
                <a:gd name="T53" fmla="*/ 1561 h 1593"/>
                <a:gd name="T54" fmla="*/ 252 w 356"/>
                <a:gd name="T55" fmla="*/ 1521 h 1593"/>
                <a:gd name="T56" fmla="*/ 220 w 356"/>
                <a:gd name="T57" fmla="*/ 1524 h 1593"/>
                <a:gd name="T58" fmla="*/ 168 w 356"/>
                <a:gd name="T59" fmla="*/ 1498 h 1593"/>
                <a:gd name="T60" fmla="*/ 131 w 356"/>
                <a:gd name="T61" fmla="*/ 1446 h 1593"/>
                <a:gd name="T62" fmla="*/ 105 w 356"/>
                <a:gd name="T63" fmla="*/ 1412 h 1593"/>
                <a:gd name="T64" fmla="*/ 82 w 356"/>
                <a:gd name="T65" fmla="*/ 1403 h 1593"/>
                <a:gd name="T66" fmla="*/ 57 w 356"/>
                <a:gd name="T67" fmla="*/ 1335 h 1593"/>
                <a:gd name="T68" fmla="*/ 57 w 356"/>
                <a:gd name="T69" fmla="*/ 1289 h 1593"/>
                <a:gd name="T70" fmla="*/ 60 w 356"/>
                <a:gd name="T71" fmla="*/ 1280 h 1593"/>
                <a:gd name="T72" fmla="*/ 63 w 356"/>
                <a:gd name="T73" fmla="*/ 1269 h 1593"/>
                <a:gd name="T74" fmla="*/ 65 w 356"/>
                <a:gd name="T75" fmla="*/ 1246 h 1593"/>
                <a:gd name="T76" fmla="*/ 60 w 356"/>
                <a:gd name="T77" fmla="*/ 1226 h 1593"/>
                <a:gd name="T78" fmla="*/ 65 w 356"/>
                <a:gd name="T79" fmla="*/ 982 h 1593"/>
                <a:gd name="T80" fmla="*/ 65 w 356"/>
                <a:gd name="T81" fmla="*/ 641 h 1593"/>
                <a:gd name="T82" fmla="*/ 63 w 356"/>
                <a:gd name="T83" fmla="*/ 475 h 1593"/>
                <a:gd name="T84" fmla="*/ 82 w 356"/>
                <a:gd name="T85" fmla="*/ 472 h 1593"/>
                <a:gd name="T86" fmla="*/ 103 w 356"/>
                <a:gd name="T87" fmla="*/ 481 h 1593"/>
                <a:gd name="T88" fmla="*/ 128 w 356"/>
                <a:gd name="T89" fmla="*/ 467 h 1593"/>
                <a:gd name="T90" fmla="*/ 105 w 356"/>
                <a:gd name="T91" fmla="*/ 415 h 1593"/>
                <a:gd name="T92" fmla="*/ 85 w 356"/>
                <a:gd name="T93" fmla="*/ 407 h 1593"/>
                <a:gd name="T94" fmla="*/ 63 w 356"/>
                <a:gd name="T95" fmla="*/ 421 h 1593"/>
                <a:gd name="T96" fmla="*/ 60 w 356"/>
                <a:gd name="T97" fmla="*/ 289 h 1593"/>
                <a:gd name="T98" fmla="*/ 77 w 356"/>
                <a:gd name="T99" fmla="*/ 232 h 1593"/>
                <a:gd name="T100" fmla="*/ 143 w 356"/>
                <a:gd name="T101" fmla="*/ 149 h 1593"/>
                <a:gd name="T102" fmla="*/ 177 w 356"/>
                <a:gd name="T103" fmla="*/ 129 h 1593"/>
                <a:gd name="T104" fmla="*/ 186 w 356"/>
                <a:gd name="T105" fmla="*/ 111 h 1593"/>
                <a:gd name="T106" fmla="*/ 243 w 356"/>
                <a:gd name="T107" fmla="*/ 72 h 1593"/>
                <a:gd name="T108" fmla="*/ 297 w 356"/>
                <a:gd name="T109" fmla="*/ 46 h 1593"/>
                <a:gd name="T110" fmla="*/ 340 w 356"/>
                <a:gd name="T111" fmla="*/ 37 h 1593"/>
                <a:gd name="T112" fmla="*/ 355 w 356"/>
                <a:gd name="T113" fmla="*/ 20 h 1593"/>
                <a:gd name="T114" fmla="*/ 340 w 356"/>
                <a:gd name="T115"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6" h="1593">
                  <a:moveTo>
                    <a:pt x="326" y="0"/>
                  </a:moveTo>
                  <a:lnTo>
                    <a:pt x="300" y="11"/>
                  </a:lnTo>
                  <a:lnTo>
                    <a:pt x="300" y="11"/>
                  </a:lnTo>
                  <a:lnTo>
                    <a:pt x="300" y="11"/>
                  </a:lnTo>
                  <a:lnTo>
                    <a:pt x="294" y="14"/>
                  </a:lnTo>
                  <a:lnTo>
                    <a:pt x="289" y="23"/>
                  </a:lnTo>
                  <a:lnTo>
                    <a:pt x="289" y="28"/>
                  </a:lnTo>
                  <a:lnTo>
                    <a:pt x="289" y="37"/>
                  </a:lnTo>
                  <a:lnTo>
                    <a:pt x="289" y="37"/>
                  </a:lnTo>
                  <a:lnTo>
                    <a:pt x="289" y="37"/>
                  </a:lnTo>
                  <a:lnTo>
                    <a:pt x="234" y="60"/>
                  </a:lnTo>
                  <a:lnTo>
                    <a:pt x="234" y="60"/>
                  </a:lnTo>
                  <a:lnTo>
                    <a:pt x="206" y="72"/>
                  </a:lnTo>
                  <a:lnTo>
                    <a:pt x="174" y="88"/>
                  </a:lnTo>
                  <a:lnTo>
                    <a:pt x="174" y="88"/>
                  </a:lnTo>
                  <a:lnTo>
                    <a:pt x="163" y="86"/>
                  </a:lnTo>
                  <a:lnTo>
                    <a:pt x="154" y="88"/>
                  </a:lnTo>
                  <a:lnTo>
                    <a:pt x="148" y="91"/>
                  </a:lnTo>
                  <a:lnTo>
                    <a:pt x="128" y="109"/>
                  </a:lnTo>
                  <a:lnTo>
                    <a:pt x="128" y="109"/>
                  </a:lnTo>
                  <a:lnTo>
                    <a:pt x="128" y="109"/>
                  </a:lnTo>
                  <a:lnTo>
                    <a:pt x="120" y="114"/>
                  </a:lnTo>
                  <a:lnTo>
                    <a:pt x="120" y="126"/>
                  </a:lnTo>
                  <a:lnTo>
                    <a:pt x="120" y="126"/>
                  </a:lnTo>
                  <a:lnTo>
                    <a:pt x="105" y="135"/>
                  </a:lnTo>
                  <a:lnTo>
                    <a:pt x="105" y="135"/>
                  </a:lnTo>
                  <a:lnTo>
                    <a:pt x="82" y="154"/>
                  </a:lnTo>
                  <a:lnTo>
                    <a:pt x="60" y="180"/>
                  </a:lnTo>
                  <a:lnTo>
                    <a:pt x="60" y="180"/>
                  </a:lnTo>
                  <a:lnTo>
                    <a:pt x="40" y="209"/>
                  </a:lnTo>
                  <a:lnTo>
                    <a:pt x="22" y="240"/>
                  </a:lnTo>
                  <a:lnTo>
                    <a:pt x="22" y="240"/>
                  </a:lnTo>
                  <a:lnTo>
                    <a:pt x="17" y="249"/>
                  </a:lnTo>
                  <a:lnTo>
                    <a:pt x="17" y="249"/>
                  </a:lnTo>
                  <a:lnTo>
                    <a:pt x="17" y="249"/>
                  </a:lnTo>
                  <a:lnTo>
                    <a:pt x="14" y="263"/>
                  </a:lnTo>
                  <a:lnTo>
                    <a:pt x="14" y="263"/>
                  </a:lnTo>
                  <a:lnTo>
                    <a:pt x="11" y="272"/>
                  </a:lnTo>
                  <a:lnTo>
                    <a:pt x="11" y="275"/>
                  </a:lnTo>
                  <a:lnTo>
                    <a:pt x="11" y="275"/>
                  </a:lnTo>
                  <a:lnTo>
                    <a:pt x="8" y="280"/>
                  </a:lnTo>
                  <a:lnTo>
                    <a:pt x="8" y="280"/>
                  </a:lnTo>
                  <a:lnTo>
                    <a:pt x="5" y="300"/>
                  </a:lnTo>
                  <a:lnTo>
                    <a:pt x="5" y="321"/>
                  </a:lnTo>
                  <a:lnTo>
                    <a:pt x="5" y="321"/>
                  </a:lnTo>
                  <a:lnTo>
                    <a:pt x="2" y="475"/>
                  </a:lnTo>
                  <a:lnTo>
                    <a:pt x="2" y="475"/>
                  </a:lnTo>
                  <a:lnTo>
                    <a:pt x="0" y="558"/>
                  </a:lnTo>
                  <a:lnTo>
                    <a:pt x="0" y="558"/>
                  </a:lnTo>
                  <a:lnTo>
                    <a:pt x="0" y="641"/>
                  </a:lnTo>
                  <a:lnTo>
                    <a:pt x="0" y="641"/>
                  </a:lnTo>
                  <a:lnTo>
                    <a:pt x="0" y="810"/>
                  </a:lnTo>
                  <a:lnTo>
                    <a:pt x="0" y="810"/>
                  </a:lnTo>
                  <a:lnTo>
                    <a:pt x="0" y="982"/>
                  </a:lnTo>
                  <a:lnTo>
                    <a:pt x="0" y="982"/>
                  </a:lnTo>
                  <a:lnTo>
                    <a:pt x="2" y="1148"/>
                  </a:lnTo>
                  <a:lnTo>
                    <a:pt x="2" y="1148"/>
                  </a:lnTo>
                  <a:lnTo>
                    <a:pt x="5" y="1226"/>
                  </a:lnTo>
                  <a:lnTo>
                    <a:pt x="5" y="1226"/>
                  </a:lnTo>
                  <a:lnTo>
                    <a:pt x="8" y="1303"/>
                  </a:lnTo>
                  <a:lnTo>
                    <a:pt x="8" y="1303"/>
                  </a:lnTo>
                  <a:lnTo>
                    <a:pt x="8" y="1320"/>
                  </a:lnTo>
                  <a:lnTo>
                    <a:pt x="11" y="1340"/>
                  </a:lnTo>
                  <a:lnTo>
                    <a:pt x="11" y="1340"/>
                  </a:lnTo>
                  <a:lnTo>
                    <a:pt x="17" y="1360"/>
                  </a:lnTo>
                  <a:lnTo>
                    <a:pt x="22" y="1380"/>
                  </a:lnTo>
                  <a:lnTo>
                    <a:pt x="22" y="1380"/>
                  </a:lnTo>
                  <a:lnTo>
                    <a:pt x="40" y="1412"/>
                  </a:lnTo>
                  <a:lnTo>
                    <a:pt x="60" y="1438"/>
                  </a:lnTo>
                  <a:lnTo>
                    <a:pt x="60" y="1438"/>
                  </a:lnTo>
                  <a:lnTo>
                    <a:pt x="65" y="1449"/>
                  </a:lnTo>
                  <a:lnTo>
                    <a:pt x="82" y="1469"/>
                  </a:lnTo>
                  <a:lnTo>
                    <a:pt x="82" y="1469"/>
                  </a:lnTo>
                  <a:lnTo>
                    <a:pt x="82" y="1469"/>
                  </a:lnTo>
                  <a:lnTo>
                    <a:pt x="82" y="1469"/>
                  </a:lnTo>
                  <a:lnTo>
                    <a:pt x="88" y="1475"/>
                  </a:lnTo>
                  <a:lnTo>
                    <a:pt x="97" y="1478"/>
                  </a:lnTo>
                  <a:lnTo>
                    <a:pt x="97" y="1478"/>
                  </a:lnTo>
                  <a:lnTo>
                    <a:pt x="108" y="1486"/>
                  </a:lnTo>
                  <a:lnTo>
                    <a:pt x="108" y="1486"/>
                  </a:lnTo>
                  <a:lnTo>
                    <a:pt x="131" y="1503"/>
                  </a:lnTo>
                  <a:lnTo>
                    <a:pt x="154" y="1521"/>
                  </a:lnTo>
                  <a:lnTo>
                    <a:pt x="154" y="1521"/>
                  </a:lnTo>
                  <a:lnTo>
                    <a:pt x="183" y="1538"/>
                  </a:lnTo>
                  <a:lnTo>
                    <a:pt x="208" y="1549"/>
                  </a:lnTo>
                  <a:lnTo>
                    <a:pt x="208" y="1549"/>
                  </a:lnTo>
                  <a:lnTo>
                    <a:pt x="214" y="1564"/>
                  </a:lnTo>
                  <a:lnTo>
                    <a:pt x="220" y="1569"/>
                  </a:lnTo>
                  <a:lnTo>
                    <a:pt x="226" y="1572"/>
                  </a:lnTo>
                  <a:lnTo>
                    <a:pt x="249" y="1584"/>
                  </a:lnTo>
                  <a:lnTo>
                    <a:pt x="249" y="1587"/>
                  </a:lnTo>
                  <a:lnTo>
                    <a:pt x="249" y="1587"/>
                  </a:lnTo>
                  <a:lnTo>
                    <a:pt x="257" y="1587"/>
                  </a:lnTo>
                  <a:lnTo>
                    <a:pt x="266" y="1590"/>
                  </a:lnTo>
                  <a:lnTo>
                    <a:pt x="274" y="1587"/>
                  </a:lnTo>
                  <a:lnTo>
                    <a:pt x="280" y="1581"/>
                  </a:lnTo>
                  <a:lnTo>
                    <a:pt x="280" y="1581"/>
                  </a:lnTo>
                  <a:lnTo>
                    <a:pt x="289" y="1584"/>
                  </a:lnTo>
                  <a:lnTo>
                    <a:pt x="289" y="1584"/>
                  </a:lnTo>
                  <a:lnTo>
                    <a:pt x="309" y="1592"/>
                  </a:lnTo>
                  <a:lnTo>
                    <a:pt x="309" y="1592"/>
                  </a:lnTo>
                  <a:lnTo>
                    <a:pt x="292" y="1581"/>
                  </a:lnTo>
                  <a:lnTo>
                    <a:pt x="292" y="1581"/>
                  </a:lnTo>
                  <a:lnTo>
                    <a:pt x="286" y="1578"/>
                  </a:lnTo>
                  <a:lnTo>
                    <a:pt x="286" y="1578"/>
                  </a:lnTo>
                  <a:lnTo>
                    <a:pt x="289" y="1572"/>
                  </a:lnTo>
                  <a:lnTo>
                    <a:pt x="289" y="1572"/>
                  </a:lnTo>
                  <a:lnTo>
                    <a:pt x="292" y="1561"/>
                  </a:lnTo>
                  <a:lnTo>
                    <a:pt x="289" y="1549"/>
                  </a:lnTo>
                  <a:lnTo>
                    <a:pt x="286" y="1541"/>
                  </a:lnTo>
                  <a:lnTo>
                    <a:pt x="274" y="1532"/>
                  </a:lnTo>
                  <a:lnTo>
                    <a:pt x="252" y="1521"/>
                  </a:lnTo>
                  <a:lnTo>
                    <a:pt x="252" y="1521"/>
                  </a:lnTo>
                  <a:lnTo>
                    <a:pt x="240" y="1518"/>
                  </a:lnTo>
                  <a:lnTo>
                    <a:pt x="231" y="1518"/>
                  </a:lnTo>
                  <a:lnTo>
                    <a:pt x="220" y="1524"/>
                  </a:lnTo>
                  <a:lnTo>
                    <a:pt x="214" y="1532"/>
                  </a:lnTo>
                  <a:lnTo>
                    <a:pt x="214" y="1532"/>
                  </a:lnTo>
                  <a:lnTo>
                    <a:pt x="168" y="1498"/>
                  </a:lnTo>
                  <a:lnTo>
                    <a:pt x="168" y="1498"/>
                  </a:lnTo>
                  <a:lnTo>
                    <a:pt x="128" y="1464"/>
                  </a:lnTo>
                  <a:lnTo>
                    <a:pt x="128" y="1464"/>
                  </a:lnTo>
                  <a:lnTo>
                    <a:pt x="131" y="1455"/>
                  </a:lnTo>
                  <a:lnTo>
                    <a:pt x="131" y="1446"/>
                  </a:lnTo>
                  <a:lnTo>
                    <a:pt x="128" y="1438"/>
                  </a:lnTo>
                  <a:lnTo>
                    <a:pt x="123" y="1432"/>
                  </a:lnTo>
                  <a:lnTo>
                    <a:pt x="105" y="1412"/>
                  </a:lnTo>
                  <a:lnTo>
                    <a:pt x="105" y="1412"/>
                  </a:lnTo>
                  <a:lnTo>
                    <a:pt x="105" y="1412"/>
                  </a:lnTo>
                  <a:lnTo>
                    <a:pt x="94" y="1406"/>
                  </a:lnTo>
                  <a:lnTo>
                    <a:pt x="82" y="1403"/>
                  </a:lnTo>
                  <a:lnTo>
                    <a:pt x="82" y="1403"/>
                  </a:lnTo>
                  <a:lnTo>
                    <a:pt x="71" y="1383"/>
                  </a:lnTo>
                  <a:lnTo>
                    <a:pt x="63" y="1363"/>
                  </a:lnTo>
                  <a:lnTo>
                    <a:pt x="63" y="1363"/>
                  </a:lnTo>
                  <a:lnTo>
                    <a:pt x="57" y="1335"/>
                  </a:lnTo>
                  <a:lnTo>
                    <a:pt x="57" y="1335"/>
                  </a:lnTo>
                  <a:lnTo>
                    <a:pt x="57" y="1303"/>
                  </a:lnTo>
                  <a:lnTo>
                    <a:pt x="57" y="1303"/>
                  </a:lnTo>
                  <a:lnTo>
                    <a:pt x="57" y="1289"/>
                  </a:lnTo>
                  <a:lnTo>
                    <a:pt x="57" y="1289"/>
                  </a:lnTo>
                  <a:lnTo>
                    <a:pt x="60" y="1283"/>
                  </a:lnTo>
                  <a:lnTo>
                    <a:pt x="60" y="1280"/>
                  </a:lnTo>
                  <a:lnTo>
                    <a:pt x="60" y="1280"/>
                  </a:lnTo>
                  <a:lnTo>
                    <a:pt x="60" y="1277"/>
                  </a:lnTo>
                  <a:lnTo>
                    <a:pt x="60" y="1277"/>
                  </a:lnTo>
                  <a:lnTo>
                    <a:pt x="63" y="1269"/>
                  </a:lnTo>
                  <a:lnTo>
                    <a:pt x="63" y="1269"/>
                  </a:lnTo>
                  <a:lnTo>
                    <a:pt x="65" y="1260"/>
                  </a:lnTo>
                  <a:lnTo>
                    <a:pt x="65" y="1260"/>
                  </a:lnTo>
                  <a:lnTo>
                    <a:pt x="65" y="1252"/>
                  </a:lnTo>
                  <a:lnTo>
                    <a:pt x="65" y="1246"/>
                  </a:lnTo>
                  <a:lnTo>
                    <a:pt x="60" y="1234"/>
                  </a:lnTo>
                  <a:lnTo>
                    <a:pt x="60" y="1234"/>
                  </a:lnTo>
                  <a:lnTo>
                    <a:pt x="60" y="1226"/>
                  </a:lnTo>
                  <a:lnTo>
                    <a:pt x="60" y="1226"/>
                  </a:lnTo>
                  <a:lnTo>
                    <a:pt x="63" y="1148"/>
                  </a:lnTo>
                  <a:lnTo>
                    <a:pt x="63" y="1148"/>
                  </a:lnTo>
                  <a:lnTo>
                    <a:pt x="65" y="982"/>
                  </a:lnTo>
                  <a:lnTo>
                    <a:pt x="65" y="982"/>
                  </a:lnTo>
                  <a:lnTo>
                    <a:pt x="65" y="810"/>
                  </a:lnTo>
                  <a:lnTo>
                    <a:pt x="65" y="810"/>
                  </a:lnTo>
                  <a:lnTo>
                    <a:pt x="65" y="641"/>
                  </a:lnTo>
                  <a:lnTo>
                    <a:pt x="65" y="641"/>
                  </a:lnTo>
                  <a:lnTo>
                    <a:pt x="65" y="558"/>
                  </a:lnTo>
                  <a:lnTo>
                    <a:pt x="65" y="558"/>
                  </a:lnTo>
                  <a:lnTo>
                    <a:pt x="63" y="475"/>
                  </a:lnTo>
                  <a:lnTo>
                    <a:pt x="63" y="475"/>
                  </a:lnTo>
                  <a:lnTo>
                    <a:pt x="63" y="450"/>
                  </a:lnTo>
                  <a:lnTo>
                    <a:pt x="65" y="452"/>
                  </a:lnTo>
                  <a:lnTo>
                    <a:pt x="82" y="472"/>
                  </a:lnTo>
                  <a:lnTo>
                    <a:pt x="82" y="472"/>
                  </a:lnTo>
                  <a:lnTo>
                    <a:pt x="82" y="472"/>
                  </a:lnTo>
                  <a:lnTo>
                    <a:pt x="82" y="472"/>
                  </a:lnTo>
                  <a:lnTo>
                    <a:pt x="91" y="481"/>
                  </a:lnTo>
                  <a:lnTo>
                    <a:pt x="103" y="481"/>
                  </a:lnTo>
                  <a:lnTo>
                    <a:pt x="114" y="481"/>
                  </a:lnTo>
                  <a:lnTo>
                    <a:pt x="123" y="475"/>
                  </a:lnTo>
                  <a:lnTo>
                    <a:pt x="123" y="475"/>
                  </a:lnTo>
                  <a:lnTo>
                    <a:pt x="128" y="467"/>
                  </a:lnTo>
                  <a:lnTo>
                    <a:pt x="131" y="455"/>
                  </a:lnTo>
                  <a:lnTo>
                    <a:pt x="128" y="444"/>
                  </a:lnTo>
                  <a:lnTo>
                    <a:pt x="123" y="435"/>
                  </a:lnTo>
                  <a:lnTo>
                    <a:pt x="105" y="415"/>
                  </a:lnTo>
                  <a:lnTo>
                    <a:pt x="105" y="415"/>
                  </a:lnTo>
                  <a:lnTo>
                    <a:pt x="105" y="415"/>
                  </a:lnTo>
                  <a:lnTo>
                    <a:pt x="97" y="409"/>
                  </a:lnTo>
                  <a:lnTo>
                    <a:pt x="85" y="407"/>
                  </a:lnTo>
                  <a:lnTo>
                    <a:pt x="77" y="409"/>
                  </a:lnTo>
                  <a:lnTo>
                    <a:pt x="68" y="415"/>
                  </a:lnTo>
                  <a:lnTo>
                    <a:pt x="68" y="415"/>
                  </a:lnTo>
                  <a:lnTo>
                    <a:pt x="63" y="421"/>
                  </a:lnTo>
                  <a:lnTo>
                    <a:pt x="63" y="421"/>
                  </a:lnTo>
                  <a:lnTo>
                    <a:pt x="60" y="321"/>
                  </a:lnTo>
                  <a:lnTo>
                    <a:pt x="60" y="321"/>
                  </a:lnTo>
                  <a:lnTo>
                    <a:pt x="60" y="289"/>
                  </a:lnTo>
                  <a:lnTo>
                    <a:pt x="60" y="289"/>
                  </a:lnTo>
                  <a:lnTo>
                    <a:pt x="65" y="261"/>
                  </a:lnTo>
                  <a:lnTo>
                    <a:pt x="65" y="261"/>
                  </a:lnTo>
                  <a:lnTo>
                    <a:pt x="77" y="232"/>
                  </a:lnTo>
                  <a:lnTo>
                    <a:pt x="94" y="206"/>
                  </a:lnTo>
                  <a:lnTo>
                    <a:pt x="94" y="206"/>
                  </a:lnTo>
                  <a:lnTo>
                    <a:pt x="117" y="174"/>
                  </a:lnTo>
                  <a:lnTo>
                    <a:pt x="143" y="149"/>
                  </a:lnTo>
                  <a:lnTo>
                    <a:pt x="143" y="149"/>
                  </a:lnTo>
                  <a:lnTo>
                    <a:pt x="148" y="149"/>
                  </a:lnTo>
                  <a:lnTo>
                    <a:pt x="157" y="146"/>
                  </a:lnTo>
                  <a:lnTo>
                    <a:pt x="177" y="129"/>
                  </a:lnTo>
                  <a:lnTo>
                    <a:pt x="177" y="129"/>
                  </a:lnTo>
                  <a:lnTo>
                    <a:pt x="183" y="120"/>
                  </a:lnTo>
                  <a:lnTo>
                    <a:pt x="186" y="111"/>
                  </a:lnTo>
                  <a:lnTo>
                    <a:pt x="186" y="111"/>
                  </a:lnTo>
                  <a:lnTo>
                    <a:pt x="208" y="97"/>
                  </a:lnTo>
                  <a:lnTo>
                    <a:pt x="208" y="97"/>
                  </a:lnTo>
                  <a:lnTo>
                    <a:pt x="243" y="72"/>
                  </a:lnTo>
                  <a:lnTo>
                    <a:pt x="243" y="72"/>
                  </a:lnTo>
                  <a:lnTo>
                    <a:pt x="292" y="43"/>
                  </a:lnTo>
                  <a:lnTo>
                    <a:pt x="292" y="40"/>
                  </a:lnTo>
                  <a:lnTo>
                    <a:pt x="292" y="40"/>
                  </a:lnTo>
                  <a:lnTo>
                    <a:pt x="297" y="46"/>
                  </a:lnTo>
                  <a:lnTo>
                    <a:pt x="303" y="49"/>
                  </a:lnTo>
                  <a:lnTo>
                    <a:pt x="309" y="49"/>
                  </a:lnTo>
                  <a:lnTo>
                    <a:pt x="317" y="49"/>
                  </a:lnTo>
                  <a:lnTo>
                    <a:pt x="340" y="37"/>
                  </a:lnTo>
                  <a:lnTo>
                    <a:pt x="340" y="37"/>
                  </a:lnTo>
                  <a:lnTo>
                    <a:pt x="349" y="31"/>
                  </a:lnTo>
                  <a:lnTo>
                    <a:pt x="352" y="25"/>
                  </a:lnTo>
                  <a:lnTo>
                    <a:pt x="355" y="20"/>
                  </a:lnTo>
                  <a:lnTo>
                    <a:pt x="352" y="11"/>
                  </a:lnTo>
                  <a:lnTo>
                    <a:pt x="352" y="11"/>
                  </a:lnTo>
                  <a:lnTo>
                    <a:pt x="346" y="6"/>
                  </a:lnTo>
                  <a:lnTo>
                    <a:pt x="340" y="0"/>
                  </a:lnTo>
                  <a:lnTo>
                    <a:pt x="335" y="0"/>
                  </a:lnTo>
                  <a:lnTo>
                    <a:pt x="32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5" name="Freeform 20"/>
            <p:cNvSpPr>
              <a:spLocks noChangeArrowheads="1"/>
            </p:cNvSpPr>
            <p:nvPr/>
          </p:nvSpPr>
          <p:spPr bwMode="auto">
            <a:xfrm>
              <a:off x="677863" y="2462213"/>
              <a:ext cx="22225" cy="14287"/>
            </a:xfrm>
            <a:custGeom>
              <a:avLst/>
              <a:gdLst>
                <a:gd name="T0" fmla="*/ 40 w 61"/>
                <a:gd name="T1" fmla="*/ 0 h 41"/>
                <a:gd name="T2" fmla="*/ 14 w 61"/>
                <a:gd name="T3" fmla="*/ 5 h 41"/>
                <a:gd name="T4" fmla="*/ 14 w 61"/>
                <a:gd name="T5" fmla="*/ 5 h 41"/>
                <a:gd name="T6" fmla="*/ 14 w 61"/>
                <a:gd name="T7" fmla="*/ 5 h 41"/>
                <a:gd name="T8" fmla="*/ 6 w 61"/>
                <a:gd name="T9" fmla="*/ 8 h 41"/>
                <a:gd name="T10" fmla="*/ 3 w 61"/>
                <a:gd name="T11" fmla="*/ 14 h 41"/>
                <a:gd name="T12" fmla="*/ 0 w 61"/>
                <a:gd name="T13" fmla="*/ 20 h 41"/>
                <a:gd name="T14" fmla="*/ 3 w 61"/>
                <a:gd name="T15" fmla="*/ 28 h 41"/>
                <a:gd name="T16" fmla="*/ 3 w 61"/>
                <a:gd name="T17" fmla="*/ 28 h 41"/>
                <a:gd name="T18" fmla="*/ 6 w 61"/>
                <a:gd name="T19" fmla="*/ 34 h 41"/>
                <a:gd name="T20" fmla="*/ 11 w 61"/>
                <a:gd name="T21" fmla="*/ 40 h 41"/>
                <a:gd name="T22" fmla="*/ 17 w 61"/>
                <a:gd name="T23" fmla="*/ 40 h 41"/>
                <a:gd name="T24" fmla="*/ 23 w 61"/>
                <a:gd name="T25" fmla="*/ 40 h 41"/>
                <a:gd name="T26" fmla="*/ 49 w 61"/>
                <a:gd name="T27" fmla="*/ 31 h 41"/>
                <a:gd name="T28" fmla="*/ 49 w 61"/>
                <a:gd name="T29" fmla="*/ 31 h 41"/>
                <a:gd name="T30" fmla="*/ 55 w 61"/>
                <a:gd name="T31" fmla="*/ 28 h 41"/>
                <a:gd name="T32" fmla="*/ 60 w 61"/>
                <a:gd name="T33" fmla="*/ 22 h 41"/>
                <a:gd name="T34" fmla="*/ 60 w 61"/>
                <a:gd name="T35" fmla="*/ 17 h 41"/>
                <a:gd name="T36" fmla="*/ 60 w 61"/>
                <a:gd name="T37" fmla="*/ 11 h 41"/>
                <a:gd name="T38" fmla="*/ 60 w 61"/>
                <a:gd name="T39" fmla="*/ 11 h 41"/>
                <a:gd name="T40" fmla="*/ 57 w 61"/>
                <a:gd name="T41" fmla="*/ 5 h 41"/>
                <a:gd name="T42" fmla="*/ 52 w 61"/>
                <a:gd name="T43" fmla="*/ 0 h 41"/>
                <a:gd name="T44" fmla="*/ 46 w 61"/>
                <a:gd name="T45" fmla="*/ 0 h 41"/>
                <a:gd name="T46" fmla="*/ 40 w 61"/>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0" y="0"/>
                  </a:moveTo>
                  <a:lnTo>
                    <a:pt x="14" y="5"/>
                  </a:lnTo>
                  <a:lnTo>
                    <a:pt x="14" y="5"/>
                  </a:lnTo>
                  <a:lnTo>
                    <a:pt x="14" y="5"/>
                  </a:lnTo>
                  <a:lnTo>
                    <a:pt x="6" y="8"/>
                  </a:lnTo>
                  <a:lnTo>
                    <a:pt x="3" y="14"/>
                  </a:lnTo>
                  <a:lnTo>
                    <a:pt x="0" y="20"/>
                  </a:lnTo>
                  <a:lnTo>
                    <a:pt x="3" y="28"/>
                  </a:lnTo>
                  <a:lnTo>
                    <a:pt x="3" y="28"/>
                  </a:lnTo>
                  <a:lnTo>
                    <a:pt x="6" y="34"/>
                  </a:lnTo>
                  <a:lnTo>
                    <a:pt x="11" y="40"/>
                  </a:lnTo>
                  <a:lnTo>
                    <a:pt x="17" y="40"/>
                  </a:lnTo>
                  <a:lnTo>
                    <a:pt x="23" y="40"/>
                  </a:lnTo>
                  <a:lnTo>
                    <a:pt x="49" y="31"/>
                  </a:lnTo>
                  <a:lnTo>
                    <a:pt x="49" y="31"/>
                  </a:lnTo>
                  <a:lnTo>
                    <a:pt x="55" y="28"/>
                  </a:lnTo>
                  <a:lnTo>
                    <a:pt x="60" y="22"/>
                  </a:lnTo>
                  <a:lnTo>
                    <a:pt x="60" y="17"/>
                  </a:lnTo>
                  <a:lnTo>
                    <a:pt x="60" y="11"/>
                  </a:lnTo>
                  <a:lnTo>
                    <a:pt x="60" y="11"/>
                  </a:lnTo>
                  <a:lnTo>
                    <a:pt x="57" y="5"/>
                  </a:lnTo>
                  <a:lnTo>
                    <a:pt x="52" y="0"/>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 name="Freeform 21"/>
            <p:cNvSpPr>
              <a:spLocks noChangeArrowheads="1"/>
            </p:cNvSpPr>
            <p:nvPr/>
          </p:nvSpPr>
          <p:spPr bwMode="auto">
            <a:xfrm>
              <a:off x="747713" y="2446338"/>
              <a:ext cx="19050" cy="11112"/>
            </a:xfrm>
            <a:custGeom>
              <a:avLst/>
              <a:gdLst>
                <a:gd name="T0" fmla="*/ 37 w 55"/>
                <a:gd name="T1" fmla="*/ 0 h 32"/>
                <a:gd name="T2" fmla="*/ 11 w 55"/>
                <a:gd name="T3" fmla="*/ 5 h 32"/>
                <a:gd name="T4" fmla="*/ 11 w 55"/>
                <a:gd name="T5" fmla="*/ 5 h 32"/>
                <a:gd name="T6" fmla="*/ 11 w 55"/>
                <a:gd name="T7" fmla="*/ 5 h 32"/>
                <a:gd name="T8" fmla="*/ 6 w 55"/>
                <a:gd name="T9" fmla="*/ 8 h 32"/>
                <a:gd name="T10" fmla="*/ 3 w 55"/>
                <a:gd name="T11" fmla="*/ 11 h 32"/>
                <a:gd name="T12" fmla="*/ 0 w 55"/>
                <a:gd name="T13" fmla="*/ 17 h 32"/>
                <a:gd name="T14" fmla="*/ 0 w 55"/>
                <a:gd name="T15" fmla="*/ 23 h 32"/>
                <a:gd name="T16" fmla="*/ 0 w 55"/>
                <a:gd name="T17" fmla="*/ 23 h 32"/>
                <a:gd name="T18" fmla="*/ 3 w 55"/>
                <a:gd name="T19" fmla="*/ 28 h 32"/>
                <a:gd name="T20" fmla="*/ 6 w 55"/>
                <a:gd name="T21" fmla="*/ 31 h 32"/>
                <a:gd name="T22" fmla="*/ 11 w 55"/>
                <a:gd name="T23" fmla="*/ 31 h 32"/>
                <a:gd name="T24" fmla="*/ 17 w 55"/>
                <a:gd name="T25" fmla="*/ 31 h 32"/>
                <a:gd name="T26" fmla="*/ 43 w 55"/>
                <a:gd name="T27" fmla="*/ 26 h 32"/>
                <a:gd name="T28" fmla="*/ 43 w 55"/>
                <a:gd name="T29" fmla="*/ 26 h 32"/>
                <a:gd name="T30" fmla="*/ 49 w 55"/>
                <a:gd name="T31" fmla="*/ 26 h 32"/>
                <a:gd name="T32" fmla="*/ 52 w 55"/>
                <a:gd name="T33" fmla="*/ 20 h 32"/>
                <a:gd name="T34" fmla="*/ 54 w 55"/>
                <a:gd name="T35" fmla="*/ 17 h 32"/>
                <a:gd name="T36" fmla="*/ 54 w 55"/>
                <a:gd name="T37" fmla="*/ 11 h 32"/>
                <a:gd name="T38" fmla="*/ 54 w 55"/>
                <a:gd name="T39" fmla="*/ 11 h 32"/>
                <a:gd name="T40" fmla="*/ 52 w 55"/>
                <a:gd name="T41" fmla="*/ 5 h 32"/>
                <a:gd name="T42" fmla="*/ 49 w 55"/>
                <a:gd name="T43" fmla="*/ 2 h 32"/>
                <a:gd name="T44" fmla="*/ 43 w 55"/>
                <a:gd name="T45" fmla="*/ 0 h 32"/>
                <a:gd name="T46" fmla="*/ 37 w 55"/>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37" y="0"/>
                  </a:moveTo>
                  <a:lnTo>
                    <a:pt x="11" y="5"/>
                  </a:lnTo>
                  <a:lnTo>
                    <a:pt x="11" y="5"/>
                  </a:lnTo>
                  <a:lnTo>
                    <a:pt x="11" y="5"/>
                  </a:lnTo>
                  <a:lnTo>
                    <a:pt x="6" y="8"/>
                  </a:lnTo>
                  <a:lnTo>
                    <a:pt x="3" y="11"/>
                  </a:lnTo>
                  <a:lnTo>
                    <a:pt x="0" y="17"/>
                  </a:lnTo>
                  <a:lnTo>
                    <a:pt x="0" y="23"/>
                  </a:lnTo>
                  <a:lnTo>
                    <a:pt x="0" y="23"/>
                  </a:lnTo>
                  <a:lnTo>
                    <a:pt x="3" y="28"/>
                  </a:lnTo>
                  <a:lnTo>
                    <a:pt x="6" y="31"/>
                  </a:lnTo>
                  <a:lnTo>
                    <a:pt x="11" y="31"/>
                  </a:lnTo>
                  <a:lnTo>
                    <a:pt x="17" y="31"/>
                  </a:lnTo>
                  <a:lnTo>
                    <a:pt x="43" y="26"/>
                  </a:lnTo>
                  <a:lnTo>
                    <a:pt x="43" y="26"/>
                  </a:lnTo>
                  <a:lnTo>
                    <a:pt x="49" y="26"/>
                  </a:lnTo>
                  <a:lnTo>
                    <a:pt x="52" y="20"/>
                  </a:lnTo>
                  <a:lnTo>
                    <a:pt x="54" y="17"/>
                  </a:lnTo>
                  <a:lnTo>
                    <a:pt x="54" y="11"/>
                  </a:lnTo>
                  <a:lnTo>
                    <a:pt x="54" y="11"/>
                  </a:lnTo>
                  <a:lnTo>
                    <a:pt x="52" y="5"/>
                  </a:lnTo>
                  <a:lnTo>
                    <a:pt x="49" y="2"/>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7" name="Freeform 22"/>
            <p:cNvSpPr>
              <a:spLocks noChangeArrowheads="1"/>
            </p:cNvSpPr>
            <p:nvPr/>
          </p:nvSpPr>
          <p:spPr bwMode="auto">
            <a:xfrm>
              <a:off x="817563" y="2436813"/>
              <a:ext cx="17462" cy="7937"/>
            </a:xfrm>
            <a:custGeom>
              <a:avLst/>
              <a:gdLst>
                <a:gd name="T0" fmla="*/ 34 w 47"/>
                <a:gd name="T1" fmla="*/ 0 h 24"/>
                <a:gd name="T2" fmla="*/ 8 w 47"/>
                <a:gd name="T3" fmla="*/ 3 h 24"/>
                <a:gd name="T4" fmla="*/ 8 w 47"/>
                <a:gd name="T5" fmla="*/ 3 h 24"/>
                <a:gd name="T6" fmla="*/ 8 w 47"/>
                <a:gd name="T7" fmla="*/ 3 h 24"/>
                <a:gd name="T8" fmla="*/ 3 w 47"/>
                <a:gd name="T9" fmla="*/ 6 h 24"/>
                <a:gd name="T10" fmla="*/ 0 w 47"/>
                <a:gd name="T11" fmla="*/ 14 h 24"/>
                <a:gd name="T12" fmla="*/ 0 w 47"/>
                <a:gd name="T13" fmla="*/ 14 h 24"/>
                <a:gd name="T14" fmla="*/ 3 w 47"/>
                <a:gd name="T15" fmla="*/ 20 h 24"/>
                <a:gd name="T16" fmla="*/ 11 w 47"/>
                <a:gd name="T17" fmla="*/ 23 h 24"/>
                <a:gd name="T18" fmla="*/ 37 w 47"/>
                <a:gd name="T19" fmla="*/ 17 h 24"/>
                <a:gd name="T20" fmla="*/ 37 w 47"/>
                <a:gd name="T21" fmla="*/ 17 h 24"/>
                <a:gd name="T22" fmla="*/ 43 w 47"/>
                <a:gd name="T23" fmla="*/ 14 h 24"/>
                <a:gd name="T24" fmla="*/ 46 w 47"/>
                <a:gd name="T25" fmla="*/ 9 h 24"/>
                <a:gd name="T26" fmla="*/ 46 w 47"/>
                <a:gd name="T27" fmla="*/ 9 h 24"/>
                <a:gd name="T28" fmla="*/ 43 w 47"/>
                <a:gd name="T29" fmla="*/ 0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6"/>
                  </a:lnTo>
                  <a:lnTo>
                    <a:pt x="0" y="14"/>
                  </a:lnTo>
                  <a:lnTo>
                    <a:pt x="0" y="14"/>
                  </a:lnTo>
                  <a:lnTo>
                    <a:pt x="3" y="20"/>
                  </a:lnTo>
                  <a:lnTo>
                    <a:pt x="11" y="23"/>
                  </a:lnTo>
                  <a:lnTo>
                    <a:pt x="37" y="17"/>
                  </a:lnTo>
                  <a:lnTo>
                    <a:pt x="37" y="17"/>
                  </a:lnTo>
                  <a:lnTo>
                    <a:pt x="43" y="14"/>
                  </a:lnTo>
                  <a:lnTo>
                    <a:pt x="46" y="9"/>
                  </a:lnTo>
                  <a:lnTo>
                    <a:pt x="46" y="9"/>
                  </a:lnTo>
                  <a:lnTo>
                    <a:pt x="43" y="0"/>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8" name="Freeform 23"/>
            <p:cNvSpPr>
              <a:spLocks noChangeArrowheads="1"/>
            </p:cNvSpPr>
            <p:nvPr/>
          </p:nvSpPr>
          <p:spPr bwMode="auto">
            <a:xfrm>
              <a:off x="889000" y="2430463"/>
              <a:ext cx="14288" cy="4762"/>
            </a:xfrm>
            <a:custGeom>
              <a:avLst/>
              <a:gdLst>
                <a:gd name="T0" fmla="*/ 32 w 39"/>
                <a:gd name="T1" fmla="*/ 0 h 15"/>
                <a:gd name="T2" fmla="*/ 6 w 39"/>
                <a:gd name="T3" fmla="*/ 3 h 15"/>
                <a:gd name="T4" fmla="*/ 3 w 39"/>
                <a:gd name="T5" fmla="*/ 3 h 15"/>
                <a:gd name="T6" fmla="*/ 3 w 39"/>
                <a:gd name="T7" fmla="*/ 3 h 15"/>
                <a:gd name="T8" fmla="*/ 0 w 39"/>
                <a:gd name="T9" fmla="*/ 3 h 15"/>
                <a:gd name="T10" fmla="*/ 0 w 39"/>
                <a:gd name="T11" fmla="*/ 8 h 15"/>
                <a:gd name="T12" fmla="*/ 0 w 39"/>
                <a:gd name="T13" fmla="*/ 8 h 15"/>
                <a:gd name="T14" fmla="*/ 0 w 39"/>
                <a:gd name="T15" fmla="*/ 11 h 15"/>
                <a:gd name="T16" fmla="*/ 6 w 39"/>
                <a:gd name="T17" fmla="*/ 14 h 15"/>
                <a:gd name="T18" fmla="*/ 32 w 39"/>
                <a:gd name="T19" fmla="*/ 11 h 15"/>
                <a:gd name="T20" fmla="*/ 32 w 39"/>
                <a:gd name="T21" fmla="*/ 11 h 15"/>
                <a:gd name="T22" fmla="*/ 35 w 39"/>
                <a:gd name="T23" fmla="*/ 8 h 15"/>
                <a:gd name="T24" fmla="*/ 38 w 39"/>
                <a:gd name="T25" fmla="*/ 6 h 15"/>
                <a:gd name="T26" fmla="*/ 38 w 39"/>
                <a:gd name="T27" fmla="*/ 6 h 15"/>
                <a:gd name="T28" fmla="*/ 35 w 39"/>
                <a:gd name="T29" fmla="*/ 3 h 15"/>
                <a:gd name="T30" fmla="*/ 32 w 3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0"/>
                  </a:moveTo>
                  <a:lnTo>
                    <a:pt x="6" y="3"/>
                  </a:lnTo>
                  <a:lnTo>
                    <a:pt x="3" y="3"/>
                  </a:lnTo>
                  <a:lnTo>
                    <a:pt x="3" y="3"/>
                  </a:lnTo>
                  <a:lnTo>
                    <a:pt x="0" y="3"/>
                  </a:lnTo>
                  <a:lnTo>
                    <a:pt x="0" y="8"/>
                  </a:lnTo>
                  <a:lnTo>
                    <a:pt x="0" y="8"/>
                  </a:lnTo>
                  <a:lnTo>
                    <a:pt x="0" y="11"/>
                  </a:lnTo>
                  <a:lnTo>
                    <a:pt x="6" y="14"/>
                  </a:lnTo>
                  <a:lnTo>
                    <a:pt x="32" y="11"/>
                  </a:lnTo>
                  <a:lnTo>
                    <a:pt x="32" y="11"/>
                  </a:lnTo>
                  <a:lnTo>
                    <a:pt x="35" y="8"/>
                  </a:lnTo>
                  <a:lnTo>
                    <a:pt x="38" y="6"/>
                  </a:lnTo>
                  <a:lnTo>
                    <a:pt x="38" y="6"/>
                  </a:lnTo>
                  <a:lnTo>
                    <a:pt x="35" y="3"/>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9" name="Freeform 24"/>
            <p:cNvSpPr>
              <a:spLocks noChangeArrowheads="1"/>
            </p:cNvSpPr>
            <p:nvPr/>
          </p:nvSpPr>
          <p:spPr bwMode="auto">
            <a:xfrm>
              <a:off x="960438" y="2430463"/>
              <a:ext cx="4762" cy="1587"/>
            </a:xfrm>
            <a:custGeom>
              <a:avLst/>
              <a:gdLst>
                <a:gd name="T0" fmla="*/ 0 w 15"/>
                <a:gd name="T1" fmla="*/ 0 h 1"/>
                <a:gd name="T2" fmla="*/ 0 w 15"/>
                <a:gd name="T3" fmla="*/ 0 h 1"/>
                <a:gd name="T4" fmla="*/ 0 w 15"/>
                <a:gd name="T5" fmla="*/ 0 h 1"/>
                <a:gd name="T6" fmla="*/ 14 w 15"/>
                <a:gd name="T7" fmla="*/ 0 h 1"/>
                <a:gd name="T8" fmla="*/ 0 w 15"/>
                <a:gd name="T9" fmla="*/ 0 h 1"/>
              </a:gdLst>
              <a:ahLst/>
              <a:cxnLst>
                <a:cxn ang="0">
                  <a:pos x="T0" y="T1"/>
                </a:cxn>
                <a:cxn ang="0">
                  <a:pos x="T2" y="T3"/>
                </a:cxn>
                <a:cxn ang="0">
                  <a:pos x="T4" y="T5"/>
                </a:cxn>
                <a:cxn ang="0">
                  <a:pos x="T6" y="T7"/>
                </a:cxn>
                <a:cxn ang="0">
                  <a:pos x="T8" y="T9"/>
                </a:cxn>
              </a:cxnLst>
              <a:rect l="0" t="0" r="r" b="b"/>
              <a:pathLst>
                <a:path w="15" h="1">
                  <a:moveTo>
                    <a:pt x="0" y="0"/>
                  </a:moveTo>
                  <a:lnTo>
                    <a:pt x="0" y="0"/>
                  </a:lnTo>
                  <a:lnTo>
                    <a:pt x="0"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0" name="Freeform 25"/>
            <p:cNvSpPr>
              <a:spLocks noChangeArrowheads="1"/>
            </p:cNvSpPr>
            <p:nvPr/>
          </p:nvSpPr>
          <p:spPr bwMode="auto">
            <a:xfrm>
              <a:off x="1046163" y="2787650"/>
              <a:ext cx="4762" cy="1588"/>
            </a:xfrm>
            <a:custGeom>
              <a:avLst/>
              <a:gdLst>
                <a:gd name="T0" fmla="*/ 0 w 15"/>
                <a:gd name="T1" fmla="*/ 0 h 4"/>
                <a:gd name="T2" fmla="*/ 14 w 15"/>
                <a:gd name="T3" fmla="*/ 3 h 4"/>
                <a:gd name="T4" fmla="*/ 14 w 15"/>
                <a:gd name="T5" fmla="*/ 3 h 4"/>
                <a:gd name="T6" fmla="*/ 14 w 15"/>
                <a:gd name="T7" fmla="*/ 0 h 4"/>
                <a:gd name="T8" fmla="*/ 14 w 15"/>
                <a:gd name="T9" fmla="*/ 0 h 4"/>
                <a:gd name="T10" fmla="*/ 0 w 15"/>
                <a:gd name="T11" fmla="*/ 0 h 4"/>
              </a:gdLst>
              <a:ahLst/>
              <a:cxnLst>
                <a:cxn ang="0">
                  <a:pos x="T0" y="T1"/>
                </a:cxn>
                <a:cxn ang="0">
                  <a:pos x="T2" y="T3"/>
                </a:cxn>
                <a:cxn ang="0">
                  <a:pos x="T4" y="T5"/>
                </a:cxn>
                <a:cxn ang="0">
                  <a:pos x="T6" y="T7"/>
                </a:cxn>
                <a:cxn ang="0">
                  <a:pos x="T8" y="T9"/>
                </a:cxn>
                <a:cxn ang="0">
                  <a:pos x="T10" y="T11"/>
                </a:cxn>
              </a:cxnLst>
              <a:rect l="0" t="0" r="r" b="b"/>
              <a:pathLst>
                <a:path w="15" h="4">
                  <a:moveTo>
                    <a:pt x="0" y="0"/>
                  </a:moveTo>
                  <a:lnTo>
                    <a:pt x="14" y="3"/>
                  </a:lnTo>
                  <a:lnTo>
                    <a:pt x="14" y="3"/>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1" name="Freeform 26"/>
            <p:cNvSpPr>
              <a:spLocks noChangeArrowheads="1"/>
            </p:cNvSpPr>
            <p:nvPr/>
          </p:nvSpPr>
          <p:spPr bwMode="auto">
            <a:xfrm>
              <a:off x="1108075" y="2789238"/>
              <a:ext cx="14288" cy="4762"/>
            </a:xfrm>
            <a:custGeom>
              <a:avLst/>
              <a:gdLst>
                <a:gd name="T0" fmla="*/ 32 w 39"/>
                <a:gd name="T1" fmla="*/ 0 h 12"/>
                <a:gd name="T2" fmla="*/ 6 w 39"/>
                <a:gd name="T3" fmla="*/ 0 h 12"/>
                <a:gd name="T4" fmla="*/ 6 w 39"/>
                <a:gd name="T5" fmla="*/ 0 h 12"/>
                <a:gd name="T6" fmla="*/ 3 w 39"/>
                <a:gd name="T7" fmla="*/ 0 h 12"/>
                <a:gd name="T8" fmla="*/ 0 w 39"/>
                <a:gd name="T9" fmla="*/ 2 h 12"/>
                <a:gd name="T10" fmla="*/ 0 w 39"/>
                <a:gd name="T11" fmla="*/ 2 h 12"/>
                <a:gd name="T12" fmla="*/ 3 w 39"/>
                <a:gd name="T13" fmla="*/ 8 h 12"/>
                <a:gd name="T14" fmla="*/ 6 w 39"/>
                <a:gd name="T15" fmla="*/ 8 h 12"/>
                <a:gd name="T16" fmla="*/ 32 w 39"/>
                <a:gd name="T17" fmla="*/ 11 h 12"/>
                <a:gd name="T18" fmla="*/ 32 w 39"/>
                <a:gd name="T19" fmla="*/ 11 h 12"/>
                <a:gd name="T20" fmla="*/ 32 w 39"/>
                <a:gd name="T21" fmla="*/ 11 h 12"/>
                <a:gd name="T22" fmla="*/ 38 w 39"/>
                <a:gd name="T23" fmla="*/ 11 h 12"/>
                <a:gd name="T24" fmla="*/ 38 w 39"/>
                <a:gd name="T25" fmla="*/ 5 h 12"/>
                <a:gd name="T26" fmla="*/ 38 w 39"/>
                <a:gd name="T27" fmla="*/ 5 h 12"/>
                <a:gd name="T28" fmla="*/ 38 w 39"/>
                <a:gd name="T29" fmla="*/ 2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6" y="0"/>
                  </a:lnTo>
                  <a:lnTo>
                    <a:pt x="3" y="0"/>
                  </a:lnTo>
                  <a:lnTo>
                    <a:pt x="0" y="2"/>
                  </a:lnTo>
                  <a:lnTo>
                    <a:pt x="0" y="2"/>
                  </a:lnTo>
                  <a:lnTo>
                    <a:pt x="3" y="8"/>
                  </a:lnTo>
                  <a:lnTo>
                    <a:pt x="6" y="8"/>
                  </a:lnTo>
                  <a:lnTo>
                    <a:pt x="32" y="11"/>
                  </a:lnTo>
                  <a:lnTo>
                    <a:pt x="32" y="11"/>
                  </a:lnTo>
                  <a:lnTo>
                    <a:pt x="32" y="11"/>
                  </a:lnTo>
                  <a:lnTo>
                    <a:pt x="38" y="11"/>
                  </a:lnTo>
                  <a:lnTo>
                    <a:pt x="38" y="5"/>
                  </a:lnTo>
                  <a:lnTo>
                    <a:pt x="38" y="5"/>
                  </a:lnTo>
                  <a:lnTo>
                    <a:pt x="38" y="2"/>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2" name="Freeform 27"/>
            <p:cNvSpPr>
              <a:spLocks noChangeArrowheads="1"/>
            </p:cNvSpPr>
            <p:nvPr/>
          </p:nvSpPr>
          <p:spPr bwMode="auto">
            <a:xfrm>
              <a:off x="1176338" y="2795588"/>
              <a:ext cx="17462" cy="7937"/>
            </a:xfrm>
            <a:custGeom>
              <a:avLst/>
              <a:gdLst>
                <a:gd name="T0" fmla="*/ 38 w 47"/>
                <a:gd name="T1" fmla="*/ 3 h 24"/>
                <a:gd name="T2" fmla="*/ 12 w 47"/>
                <a:gd name="T3" fmla="*/ 0 h 24"/>
                <a:gd name="T4" fmla="*/ 12 w 47"/>
                <a:gd name="T5" fmla="*/ 0 h 24"/>
                <a:gd name="T6" fmla="*/ 3 w 47"/>
                <a:gd name="T7" fmla="*/ 3 h 24"/>
                <a:gd name="T8" fmla="*/ 0 w 47"/>
                <a:gd name="T9" fmla="*/ 8 h 24"/>
                <a:gd name="T10" fmla="*/ 0 w 47"/>
                <a:gd name="T11" fmla="*/ 8 h 24"/>
                <a:gd name="T12" fmla="*/ 3 w 47"/>
                <a:gd name="T13" fmla="*/ 14 h 24"/>
                <a:gd name="T14" fmla="*/ 9 w 47"/>
                <a:gd name="T15" fmla="*/ 20 h 24"/>
                <a:gd name="T16" fmla="*/ 35 w 47"/>
                <a:gd name="T17" fmla="*/ 23 h 24"/>
                <a:gd name="T18" fmla="*/ 35 w 47"/>
                <a:gd name="T19" fmla="*/ 23 h 24"/>
                <a:gd name="T20" fmla="*/ 35 w 47"/>
                <a:gd name="T21" fmla="*/ 23 h 24"/>
                <a:gd name="T22" fmla="*/ 43 w 47"/>
                <a:gd name="T23" fmla="*/ 20 h 24"/>
                <a:gd name="T24" fmla="*/ 46 w 47"/>
                <a:gd name="T25" fmla="*/ 14 h 24"/>
                <a:gd name="T26" fmla="*/ 46 w 47"/>
                <a:gd name="T27" fmla="*/ 14 h 24"/>
                <a:gd name="T28" fmla="*/ 43 w 47"/>
                <a:gd name="T29" fmla="*/ 6 h 24"/>
                <a:gd name="T30" fmla="*/ 38 w 47"/>
                <a:gd name="T31"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8" y="3"/>
                  </a:moveTo>
                  <a:lnTo>
                    <a:pt x="12" y="0"/>
                  </a:lnTo>
                  <a:lnTo>
                    <a:pt x="12" y="0"/>
                  </a:lnTo>
                  <a:lnTo>
                    <a:pt x="3" y="3"/>
                  </a:lnTo>
                  <a:lnTo>
                    <a:pt x="0" y="8"/>
                  </a:lnTo>
                  <a:lnTo>
                    <a:pt x="0" y="8"/>
                  </a:lnTo>
                  <a:lnTo>
                    <a:pt x="3" y="14"/>
                  </a:lnTo>
                  <a:lnTo>
                    <a:pt x="9" y="20"/>
                  </a:lnTo>
                  <a:lnTo>
                    <a:pt x="35" y="23"/>
                  </a:lnTo>
                  <a:lnTo>
                    <a:pt x="35" y="23"/>
                  </a:lnTo>
                  <a:lnTo>
                    <a:pt x="35" y="23"/>
                  </a:lnTo>
                  <a:lnTo>
                    <a:pt x="43" y="20"/>
                  </a:lnTo>
                  <a:lnTo>
                    <a:pt x="46" y="14"/>
                  </a:lnTo>
                  <a:lnTo>
                    <a:pt x="46" y="14"/>
                  </a:lnTo>
                  <a:lnTo>
                    <a:pt x="43" y="6"/>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Freeform 28"/>
            <p:cNvSpPr>
              <a:spLocks noChangeArrowheads="1"/>
            </p:cNvSpPr>
            <p:nvPr/>
          </p:nvSpPr>
          <p:spPr bwMode="auto">
            <a:xfrm>
              <a:off x="1243013" y="2805113"/>
              <a:ext cx="19050" cy="11112"/>
            </a:xfrm>
            <a:custGeom>
              <a:avLst/>
              <a:gdLst>
                <a:gd name="T0" fmla="*/ 43 w 55"/>
                <a:gd name="T1" fmla="*/ 3 h 33"/>
                <a:gd name="T2" fmla="*/ 17 w 55"/>
                <a:gd name="T3" fmla="*/ 0 h 33"/>
                <a:gd name="T4" fmla="*/ 17 w 55"/>
                <a:gd name="T5" fmla="*/ 0 h 33"/>
                <a:gd name="T6" fmla="*/ 11 w 55"/>
                <a:gd name="T7" fmla="*/ 0 h 33"/>
                <a:gd name="T8" fmla="*/ 5 w 55"/>
                <a:gd name="T9" fmla="*/ 0 h 33"/>
                <a:gd name="T10" fmla="*/ 2 w 55"/>
                <a:gd name="T11" fmla="*/ 3 h 33"/>
                <a:gd name="T12" fmla="*/ 0 w 55"/>
                <a:gd name="T13" fmla="*/ 9 h 33"/>
                <a:gd name="T14" fmla="*/ 0 w 55"/>
                <a:gd name="T15" fmla="*/ 9 h 33"/>
                <a:gd name="T16" fmla="*/ 0 w 55"/>
                <a:gd name="T17" fmla="*/ 15 h 33"/>
                <a:gd name="T18" fmla="*/ 2 w 55"/>
                <a:gd name="T19" fmla="*/ 21 h 33"/>
                <a:gd name="T20" fmla="*/ 5 w 55"/>
                <a:gd name="T21" fmla="*/ 23 h 33"/>
                <a:gd name="T22" fmla="*/ 11 w 55"/>
                <a:gd name="T23" fmla="*/ 26 h 33"/>
                <a:gd name="T24" fmla="*/ 37 w 55"/>
                <a:gd name="T25" fmla="*/ 32 h 33"/>
                <a:gd name="T26" fmla="*/ 37 w 55"/>
                <a:gd name="T27" fmla="*/ 32 h 33"/>
                <a:gd name="T28" fmla="*/ 37 w 55"/>
                <a:gd name="T29" fmla="*/ 32 h 33"/>
                <a:gd name="T30" fmla="*/ 43 w 55"/>
                <a:gd name="T31" fmla="*/ 32 h 33"/>
                <a:gd name="T32" fmla="*/ 48 w 55"/>
                <a:gd name="T33" fmla="*/ 29 h 33"/>
                <a:gd name="T34" fmla="*/ 51 w 55"/>
                <a:gd name="T35" fmla="*/ 26 h 33"/>
                <a:gd name="T36" fmla="*/ 54 w 55"/>
                <a:gd name="T37" fmla="*/ 21 h 33"/>
                <a:gd name="T38" fmla="*/ 54 w 55"/>
                <a:gd name="T39" fmla="*/ 21 h 33"/>
                <a:gd name="T40" fmla="*/ 54 w 55"/>
                <a:gd name="T41" fmla="*/ 15 h 33"/>
                <a:gd name="T42" fmla="*/ 51 w 55"/>
                <a:gd name="T43" fmla="*/ 9 h 33"/>
                <a:gd name="T44" fmla="*/ 48 w 55"/>
                <a:gd name="T45" fmla="*/ 6 h 33"/>
                <a:gd name="T46" fmla="*/ 43 w 55"/>
                <a:gd name="T4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43" y="3"/>
                  </a:moveTo>
                  <a:lnTo>
                    <a:pt x="17" y="0"/>
                  </a:lnTo>
                  <a:lnTo>
                    <a:pt x="17" y="0"/>
                  </a:lnTo>
                  <a:lnTo>
                    <a:pt x="11" y="0"/>
                  </a:lnTo>
                  <a:lnTo>
                    <a:pt x="5" y="0"/>
                  </a:lnTo>
                  <a:lnTo>
                    <a:pt x="2" y="3"/>
                  </a:lnTo>
                  <a:lnTo>
                    <a:pt x="0" y="9"/>
                  </a:lnTo>
                  <a:lnTo>
                    <a:pt x="0" y="9"/>
                  </a:lnTo>
                  <a:lnTo>
                    <a:pt x="0" y="15"/>
                  </a:lnTo>
                  <a:lnTo>
                    <a:pt x="2" y="21"/>
                  </a:lnTo>
                  <a:lnTo>
                    <a:pt x="5" y="23"/>
                  </a:lnTo>
                  <a:lnTo>
                    <a:pt x="11" y="26"/>
                  </a:lnTo>
                  <a:lnTo>
                    <a:pt x="37" y="32"/>
                  </a:lnTo>
                  <a:lnTo>
                    <a:pt x="37" y="32"/>
                  </a:lnTo>
                  <a:lnTo>
                    <a:pt x="37" y="32"/>
                  </a:lnTo>
                  <a:lnTo>
                    <a:pt x="43" y="32"/>
                  </a:lnTo>
                  <a:lnTo>
                    <a:pt x="48" y="29"/>
                  </a:lnTo>
                  <a:lnTo>
                    <a:pt x="51" y="26"/>
                  </a:lnTo>
                  <a:lnTo>
                    <a:pt x="54" y="21"/>
                  </a:lnTo>
                  <a:lnTo>
                    <a:pt x="54" y="21"/>
                  </a:lnTo>
                  <a:lnTo>
                    <a:pt x="54" y="15"/>
                  </a:lnTo>
                  <a:lnTo>
                    <a:pt x="51" y="9"/>
                  </a:lnTo>
                  <a:lnTo>
                    <a:pt x="48" y="6"/>
                  </a:lnTo>
                  <a:lnTo>
                    <a:pt x="4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4" name="Freeform 29"/>
            <p:cNvSpPr>
              <a:spLocks noChangeArrowheads="1"/>
            </p:cNvSpPr>
            <p:nvPr/>
          </p:nvSpPr>
          <p:spPr bwMode="auto">
            <a:xfrm>
              <a:off x="1311275" y="2819400"/>
              <a:ext cx="22225" cy="14288"/>
            </a:xfrm>
            <a:custGeom>
              <a:avLst/>
              <a:gdLst>
                <a:gd name="T0" fmla="*/ 46 w 61"/>
                <a:gd name="T1" fmla="*/ 5 h 41"/>
                <a:gd name="T2" fmla="*/ 20 w 61"/>
                <a:gd name="T3" fmla="*/ 0 h 41"/>
                <a:gd name="T4" fmla="*/ 20 w 61"/>
                <a:gd name="T5" fmla="*/ 0 h 41"/>
                <a:gd name="T6" fmla="*/ 14 w 61"/>
                <a:gd name="T7" fmla="*/ 0 h 41"/>
                <a:gd name="T8" fmla="*/ 8 w 61"/>
                <a:gd name="T9" fmla="*/ 2 h 41"/>
                <a:gd name="T10" fmla="*/ 3 w 61"/>
                <a:gd name="T11" fmla="*/ 5 h 41"/>
                <a:gd name="T12" fmla="*/ 0 w 61"/>
                <a:gd name="T13" fmla="*/ 11 h 41"/>
                <a:gd name="T14" fmla="*/ 0 w 61"/>
                <a:gd name="T15" fmla="*/ 11 h 41"/>
                <a:gd name="T16" fmla="*/ 0 w 61"/>
                <a:gd name="T17" fmla="*/ 17 h 41"/>
                <a:gd name="T18" fmla="*/ 0 w 61"/>
                <a:gd name="T19" fmla="*/ 25 h 41"/>
                <a:gd name="T20" fmla="*/ 5 w 61"/>
                <a:gd name="T21" fmla="*/ 28 h 41"/>
                <a:gd name="T22" fmla="*/ 11 w 61"/>
                <a:gd name="T23" fmla="*/ 31 h 41"/>
                <a:gd name="T24" fmla="*/ 37 w 61"/>
                <a:gd name="T25" fmla="*/ 40 h 41"/>
                <a:gd name="T26" fmla="*/ 37 w 61"/>
                <a:gd name="T27" fmla="*/ 40 h 41"/>
                <a:gd name="T28" fmla="*/ 37 w 61"/>
                <a:gd name="T29" fmla="*/ 40 h 41"/>
                <a:gd name="T30" fmla="*/ 43 w 61"/>
                <a:gd name="T31" fmla="*/ 40 h 41"/>
                <a:gd name="T32" fmla="*/ 51 w 61"/>
                <a:gd name="T33" fmla="*/ 40 h 41"/>
                <a:gd name="T34" fmla="*/ 54 w 61"/>
                <a:gd name="T35" fmla="*/ 34 h 41"/>
                <a:gd name="T36" fmla="*/ 60 w 61"/>
                <a:gd name="T37" fmla="*/ 28 h 41"/>
                <a:gd name="T38" fmla="*/ 60 w 61"/>
                <a:gd name="T39" fmla="*/ 28 h 41"/>
                <a:gd name="T40" fmla="*/ 60 w 61"/>
                <a:gd name="T41" fmla="*/ 22 h 41"/>
                <a:gd name="T42" fmla="*/ 57 w 61"/>
                <a:gd name="T43" fmla="*/ 14 h 41"/>
                <a:gd name="T44" fmla="*/ 51 w 61"/>
                <a:gd name="T45" fmla="*/ 11 h 41"/>
                <a:gd name="T46" fmla="*/ 46 w 61"/>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6" y="5"/>
                  </a:moveTo>
                  <a:lnTo>
                    <a:pt x="20" y="0"/>
                  </a:lnTo>
                  <a:lnTo>
                    <a:pt x="20" y="0"/>
                  </a:lnTo>
                  <a:lnTo>
                    <a:pt x="14" y="0"/>
                  </a:lnTo>
                  <a:lnTo>
                    <a:pt x="8" y="2"/>
                  </a:lnTo>
                  <a:lnTo>
                    <a:pt x="3" y="5"/>
                  </a:lnTo>
                  <a:lnTo>
                    <a:pt x="0" y="11"/>
                  </a:lnTo>
                  <a:lnTo>
                    <a:pt x="0" y="11"/>
                  </a:lnTo>
                  <a:lnTo>
                    <a:pt x="0" y="17"/>
                  </a:lnTo>
                  <a:lnTo>
                    <a:pt x="0" y="25"/>
                  </a:lnTo>
                  <a:lnTo>
                    <a:pt x="5" y="28"/>
                  </a:lnTo>
                  <a:lnTo>
                    <a:pt x="11" y="31"/>
                  </a:lnTo>
                  <a:lnTo>
                    <a:pt x="37" y="40"/>
                  </a:lnTo>
                  <a:lnTo>
                    <a:pt x="37" y="40"/>
                  </a:lnTo>
                  <a:lnTo>
                    <a:pt x="37" y="40"/>
                  </a:lnTo>
                  <a:lnTo>
                    <a:pt x="43" y="40"/>
                  </a:lnTo>
                  <a:lnTo>
                    <a:pt x="51" y="40"/>
                  </a:lnTo>
                  <a:lnTo>
                    <a:pt x="54" y="34"/>
                  </a:lnTo>
                  <a:lnTo>
                    <a:pt x="60" y="28"/>
                  </a:lnTo>
                  <a:lnTo>
                    <a:pt x="60" y="28"/>
                  </a:lnTo>
                  <a:lnTo>
                    <a:pt x="60" y="22"/>
                  </a:lnTo>
                  <a:lnTo>
                    <a:pt x="57" y="14"/>
                  </a:lnTo>
                  <a:lnTo>
                    <a:pt x="51" y="11"/>
                  </a:lnTo>
                  <a:lnTo>
                    <a:pt x="46"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5" name="Freeform 30"/>
            <p:cNvSpPr>
              <a:spLocks noChangeArrowheads="1"/>
            </p:cNvSpPr>
            <p:nvPr/>
          </p:nvSpPr>
          <p:spPr bwMode="auto">
            <a:xfrm>
              <a:off x="1374775" y="2841625"/>
              <a:ext cx="23813" cy="19050"/>
            </a:xfrm>
            <a:custGeom>
              <a:avLst/>
              <a:gdLst>
                <a:gd name="T0" fmla="*/ 63 w 64"/>
                <a:gd name="T1" fmla="*/ 37 h 52"/>
                <a:gd name="T2" fmla="*/ 63 w 64"/>
                <a:gd name="T3" fmla="*/ 37 h 52"/>
                <a:gd name="T4" fmla="*/ 63 w 64"/>
                <a:gd name="T5" fmla="*/ 28 h 52"/>
                <a:gd name="T6" fmla="*/ 63 w 64"/>
                <a:gd name="T7" fmla="*/ 22 h 52"/>
                <a:gd name="T8" fmla="*/ 58 w 64"/>
                <a:gd name="T9" fmla="*/ 14 h 52"/>
                <a:gd name="T10" fmla="*/ 52 w 64"/>
                <a:gd name="T11" fmla="*/ 11 h 52"/>
                <a:gd name="T12" fmla="*/ 26 w 64"/>
                <a:gd name="T13" fmla="*/ 0 h 52"/>
                <a:gd name="T14" fmla="*/ 26 w 64"/>
                <a:gd name="T15" fmla="*/ 0 h 52"/>
                <a:gd name="T16" fmla="*/ 20 w 64"/>
                <a:gd name="T17" fmla="*/ 0 h 52"/>
                <a:gd name="T18" fmla="*/ 12 w 64"/>
                <a:gd name="T19" fmla="*/ 0 h 52"/>
                <a:gd name="T20" fmla="*/ 6 w 64"/>
                <a:gd name="T21" fmla="*/ 6 h 52"/>
                <a:gd name="T22" fmla="*/ 0 w 64"/>
                <a:gd name="T23" fmla="*/ 11 h 52"/>
                <a:gd name="T24" fmla="*/ 0 w 64"/>
                <a:gd name="T25" fmla="*/ 11 h 52"/>
                <a:gd name="T26" fmla="*/ 0 w 64"/>
                <a:gd name="T27" fmla="*/ 20 h 52"/>
                <a:gd name="T28" fmla="*/ 0 w 64"/>
                <a:gd name="T29" fmla="*/ 25 h 52"/>
                <a:gd name="T30" fmla="*/ 6 w 64"/>
                <a:gd name="T31" fmla="*/ 31 h 52"/>
                <a:gd name="T32" fmla="*/ 12 w 64"/>
                <a:gd name="T33" fmla="*/ 37 h 52"/>
                <a:gd name="T34" fmla="*/ 34 w 64"/>
                <a:gd name="T35" fmla="*/ 48 h 52"/>
                <a:gd name="T36" fmla="*/ 34 w 64"/>
                <a:gd name="T37" fmla="*/ 48 h 52"/>
                <a:gd name="T38" fmla="*/ 34 w 64"/>
                <a:gd name="T39" fmla="*/ 48 h 52"/>
                <a:gd name="T40" fmla="*/ 43 w 64"/>
                <a:gd name="T41" fmla="*/ 51 h 52"/>
                <a:gd name="T42" fmla="*/ 52 w 64"/>
                <a:gd name="T43" fmla="*/ 48 h 52"/>
                <a:gd name="T44" fmla="*/ 58 w 64"/>
                <a:gd name="T45" fmla="*/ 43 h 52"/>
                <a:gd name="T46" fmla="*/ 63 w 64"/>
                <a:gd name="T4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52">
                  <a:moveTo>
                    <a:pt x="63" y="37"/>
                  </a:moveTo>
                  <a:lnTo>
                    <a:pt x="63" y="37"/>
                  </a:lnTo>
                  <a:lnTo>
                    <a:pt x="63" y="28"/>
                  </a:lnTo>
                  <a:lnTo>
                    <a:pt x="63" y="22"/>
                  </a:lnTo>
                  <a:lnTo>
                    <a:pt x="58" y="14"/>
                  </a:lnTo>
                  <a:lnTo>
                    <a:pt x="52" y="11"/>
                  </a:lnTo>
                  <a:lnTo>
                    <a:pt x="26" y="0"/>
                  </a:lnTo>
                  <a:lnTo>
                    <a:pt x="26" y="0"/>
                  </a:lnTo>
                  <a:lnTo>
                    <a:pt x="20" y="0"/>
                  </a:lnTo>
                  <a:lnTo>
                    <a:pt x="12" y="0"/>
                  </a:lnTo>
                  <a:lnTo>
                    <a:pt x="6" y="6"/>
                  </a:lnTo>
                  <a:lnTo>
                    <a:pt x="0" y="11"/>
                  </a:lnTo>
                  <a:lnTo>
                    <a:pt x="0" y="11"/>
                  </a:lnTo>
                  <a:lnTo>
                    <a:pt x="0" y="20"/>
                  </a:lnTo>
                  <a:lnTo>
                    <a:pt x="0" y="25"/>
                  </a:lnTo>
                  <a:lnTo>
                    <a:pt x="6" y="31"/>
                  </a:lnTo>
                  <a:lnTo>
                    <a:pt x="12" y="37"/>
                  </a:lnTo>
                  <a:lnTo>
                    <a:pt x="34" y="48"/>
                  </a:lnTo>
                  <a:lnTo>
                    <a:pt x="34" y="48"/>
                  </a:lnTo>
                  <a:lnTo>
                    <a:pt x="34" y="48"/>
                  </a:lnTo>
                  <a:lnTo>
                    <a:pt x="43" y="51"/>
                  </a:lnTo>
                  <a:lnTo>
                    <a:pt x="52" y="48"/>
                  </a:lnTo>
                  <a:lnTo>
                    <a:pt x="58" y="43"/>
                  </a:lnTo>
                  <a:lnTo>
                    <a:pt x="63" y="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6" name="Freeform 31"/>
            <p:cNvSpPr>
              <a:spLocks noChangeArrowheads="1"/>
            </p:cNvSpPr>
            <p:nvPr/>
          </p:nvSpPr>
          <p:spPr bwMode="auto">
            <a:xfrm>
              <a:off x="1435100" y="2873375"/>
              <a:ext cx="25400" cy="22225"/>
            </a:xfrm>
            <a:custGeom>
              <a:avLst/>
              <a:gdLst>
                <a:gd name="T0" fmla="*/ 32 w 70"/>
                <a:gd name="T1" fmla="*/ 58 h 62"/>
                <a:gd name="T2" fmla="*/ 32 w 70"/>
                <a:gd name="T3" fmla="*/ 58 h 62"/>
                <a:gd name="T4" fmla="*/ 32 w 70"/>
                <a:gd name="T5" fmla="*/ 58 h 62"/>
                <a:gd name="T6" fmla="*/ 41 w 70"/>
                <a:gd name="T7" fmla="*/ 61 h 62"/>
                <a:gd name="T8" fmla="*/ 49 w 70"/>
                <a:gd name="T9" fmla="*/ 61 h 62"/>
                <a:gd name="T10" fmla="*/ 58 w 70"/>
                <a:gd name="T11" fmla="*/ 58 h 62"/>
                <a:gd name="T12" fmla="*/ 63 w 70"/>
                <a:gd name="T13" fmla="*/ 52 h 62"/>
                <a:gd name="T14" fmla="*/ 63 w 70"/>
                <a:gd name="T15" fmla="*/ 52 h 62"/>
                <a:gd name="T16" fmla="*/ 69 w 70"/>
                <a:gd name="T17" fmla="*/ 44 h 62"/>
                <a:gd name="T18" fmla="*/ 69 w 70"/>
                <a:gd name="T19" fmla="*/ 35 h 62"/>
                <a:gd name="T20" fmla="*/ 66 w 70"/>
                <a:gd name="T21" fmla="*/ 26 h 62"/>
                <a:gd name="T22" fmla="*/ 58 w 70"/>
                <a:gd name="T23" fmla="*/ 18 h 62"/>
                <a:gd name="T24" fmla="*/ 38 w 70"/>
                <a:gd name="T25" fmla="*/ 3 h 62"/>
                <a:gd name="T26" fmla="*/ 38 w 70"/>
                <a:gd name="T27" fmla="*/ 3 h 62"/>
                <a:gd name="T28" fmla="*/ 29 w 70"/>
                <a:gd name="T29" fmla="*/ 0 h 62"/>
                <a:gd name="T30" fmla="*/ 20 w 70"/>
                <a:gd name="T31" fmla="*/ 0 h 62"/>
                <a:gd name="T32" fmla="*/ 12 w 70"/>
                <a:gd name="T33" fmla="*/ 3 h 62"/>
                <a:gd name="T34" fmla="*/ 6 w 70"/>
                <a:gd name="T35" fmla="*/ 9 h 62"/>
                <a:gd name="T36" fmla="*/ 6 w 70"/>
                <a:gd name="T37" fmla="*/ 9 h 62"/>
                <a:gd name="T38" fmla="*/ 0 w 70"/>
                <a:gd name="T39" fmla="*/ 18 h 62"/>
                <a:gd name="T40" fmla="*/ 0 w 70"/>
                <a:gd name="T41" fmla="*/ 26 h 62"/>
                <a:gd name="T42" fmla="*/ 3 w 70"/>
                <a:gd name="T43" fmla="*/ 32 h 62"/>
                <a:gd name="T44" fmla="*/ 9 w 70"/>
                <a:gd name="T45" fmla="*/ 41 h 62"/>
                <a:gd name="T46" fmla="*/ 32 w 70"/>
                <a:gd name="T47"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62">
                  <a:moveTo>
                    <a:pt x="32" y="58"/>
                  </a:moveTo>
                  <a:lnTo>
                    <a:pt x="32" y="58"/>
                  </a:lnTo>
                  <a:lnTo>
                    <a:pt x="32" y="58"/>
                  </a:lnTo>
                  <a:lnTo>
                    <a:pt x="41" y="61"/>
                  </a:lnTo>
                  <a:lnTo>
                    <a:pt x="49" y="61"/>
                  </a:lnTo>
                  <a:lnTo>
                    <a:pt x="58" y="58"/>
                  </a:lnTo>
                  <a:lnTo>
                    <a:pt x="63" y="52"/>
                  </a:lnTo>
                  <a:lnTo>
                    <a:pt x="63" y="52"/>
                  </a:lnTo>
                  <a:lnTo>
                    <a:pt x="69" y="44"/>
                  </a:lnTo>
                  <a:lnTo>
                    <a:pt x="69" y="35"/>
                  </a:lnTo>
                  <a:lnTo>
                    <a:pt x="66" y="26"/>
                  </a:lnTo>
                  <a:lnTo>
                    <a:pt x="58" y="18"/>
                  </a:lnTo>
                  <a:lnTo>
                    <a:pt x="38" y="3"/>
                  </a:lnTo>
                  <a:lnTo>
                    <a:pt x="38" y="3"/>
                  </a:lnTo>
                  <a:lnTo>
                    <a:pt x="29" y="0"/>
                  </a:lnTo>
                  <a:lnTo>
                    <a:pt x="20" y="0"/>
                  </a:lnTo>
                  <a:lnTo>
                    <a:pt x="12" y="3"/>
                  </a:lnTo>
                  <a:lnTo>
                    <a:pt x="6" y="9"/>
                  </a:lnTo>
                  <a:lnTo>
                    <a:pt x="6" y="9"/>
                  </a:lnTo>
                  <a:lnTo>
                    <a:pt x="0" y="18"/>
                  </a:lnTo>
                  <a:lnTo>
                    <a:pt x="0" y="26"/>
                  </a:lnTo>
                  <a:lnTo>
                    <a:pt x="3" y="32"/>
                  </a:lnTo>
                  <a:lnTo>
                    <a:pt x="9" y="41"/>
                  </a:lnTo>
                  <a:lnTo>
                    <a:pt x="32"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7" name="Freeform 32"/>
            <p:cNvSpPr>
              <a:spLocks noChangeArrowheads="1"/>
            </p:cNvSpPr>
            <p:nvPr/>
          </p:nvSpPr>
          <p:spPr bwMode="auto">
            <a:xfrm>
              <a:off x="1335088" y="3057525"/>
              <a:ext cx="31750" cy="25400"/>
            </a:xfrm>
            <a:custGeom>
              <a:avLst/>
              <a:gdLst>
                <a:gd name="T0" fmla="*/ 46 w 86"/>
                <a:gd name="T1" fmla="*/ 3 h 70"/>
                <a:gd name="T2" fmla="*/ 20 w 86"/>
                <a:gd name="T3" fmla="*/ 12 h 70"/>
                <a:gd name="T4" fmla="*/ 20 w 86"/>
                <a:gd name="T5" fmla="*/ 12 h 70"/>
                <a:gd name="T6" fmla="*/ 20 w 86"/>
                <a:gd name="T7" fmla="*/ 12 h 70"/>
                <a:gd name="T8" fmla="*/ 11 w 86"/>
                <a:gd name="T9" fmla="*/ 17 h 70"/>
                <a:gd name="T10" fmla="*/ 3 w 86"/>
                <a:gd name="T11" fmla="*/ 26 h 70"/>
                <a:gd name="T12" fmla="*/ 0 w 86"/>
                <a:gd name="T13" fmla="*/ 37 h 70"/>
                <a:gd name="T14" fmla="*/ 3 w 86"/>
                <a:gd name="T15" fmla="*/ 49 h 70"/>
                <a:gd name="T16" fmla="*/ 3 w 86"/>
                <a:gd name="T17" fmla="*/ 49 h 70"/>
                <a:gd name="T18" fmla="*/ 8 w 86"/>
                <a:gd name="T19" fmla="*/ 61 h 70"/>
                <a:gd name="T20" fmla="*/ 17 w 86"/>
                <a:gd name="T21" fmla="*/ 66 h 70"/>
                <a:gd name="T22" fmla="*/ 28 w 86"/>
                <a:gd name="T23" fmla="*/ 69 h 70"/>
                <a:gd name="T24" fmla="*/ 40 w 86"/>
                <a:gd name="T25" fmla="*/ 69 h 70"/>
                <a:gd name="T26" fmla="*/ 66 w 86"/>
                <a:gd name="T27" fmla="*/ 61 h 70"/>
                <a:gd name="T28" fmla="*/ 66 w 86"/>
                <a:gd name="T29" fmla="*/ 61 h 70"/>
                <a:gd name="T30" fmla="*/ 77 w 86"/>
                <a:gd name="T31" fmla="*/ 52 h 70"/>
                <a:gd name="T32" fmla="*/ 83 w 86"/>
                <a:gd name="T33" fmla="*/ 43 h 70"/>
                <a:gd name="T34" fmla="*/ 85 w 86"/>
                <a:gd name="T35" fmla="*/ 32 h 70"/>
                <a:gd name="T36" fmla="*/ 85 w 86"/>
                <a:gd name="T37" fmla="*/ 20 h 70"/>
                <a:gd name="T38" fmla="*/ 85 w 86"/>
                <a:gd name="T39" fmla="*/ 20 h 70"/>
                <a:gd name="T40" fmla="*/ 77 w 86"/>
                <a:gd name="T41" fmla="*/ 12 h 70"/>
                <a:gd name="T42" fmla="*/ 68 w 86"/>
                <a:gd name="T43" fmla="*/ 3 h 70"/>
                <a:gd name="T44" fmla="*/ 57 w 86"/>
                <a:gd name="T45" fmla="*/ 0 h 70"/>
                <a:gd name="T46" fmla="*/ 46 w 8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0">
                  <a:moveTo>
                    <a:pt x="46" y="3"/>
                  </a:moveTo>
                  <a:lnTo>
                    <a:pt x="20" y="12"/>
                  </a:lnTo>
                  <a:lnTo>
                    <a:pt x="20" y="12"/>
                  </a:lnTo>
                  <a:lnTo>
                    <a:pt x="20" y="12"/>
                  </a:lnTo>
                  <a:lnTo>
                    <a:pt x="11" y="17"/>
                  </a:lnTo>
                  <a:lnTo>
                    <a:pt x="3" y="26"/>
                  </a:lnTo>
                  <a:lnTo>
                    <a:pt x="0" y="37"/>
                  </a:lnTo>
                  <a:lnTo>
                    <a:pt x="3" y="49"/>
                  </a:lnTo>
                  <a:lnTo>
                    <a:pt x="3" y="49"/>
                  </a:lnTo>
                  <a:lnTo>
                    <a:pt x="8" y="61"/>
                  </a:lnTo>
                  <a:lnTo>
                    <a:pt x="17" y="66"/>
                  </a:lnTo>
                  <a:lnTo>
                    <a:pt x="28" y="69"/>
                  </a:lnTo>
                  <a:lnTo>
                    <a:pt x="40" y="69"/>
                  </a:lnTo>
                  <a:lnTo>
                    <a:pt x="66" y="61"/>
                  </a:lnTo>
                  <a:lnTo>
                    <a:pt x="66" y="61"/>
                  </a:lnTo>
                  <a:lnTo>
                    <a:pt x="77" y="52"/>
                  </a:lnTo>
                  <a:lnTo>
                    <a:pt x="83" y="43"/>
                  </a:lnTo>
                  <a:lnTo>
                    <a:pt x="85" y="32"/>
                  </a:lnTo>
                  <a:lnTo>
                    <a:pt x="85" y="20"/>
                  </a:lnTo>
                  <a:lnTo>
                    <a:pt x="85" y="20"/>
                  </a:lnTo>
                  <a:lnTo>
                    <a:pt x="77" y="12"/>
                  </a:lnTo>
                  <a:lnTo>
                    <a:pt x="68" y="3"/>
                  </a:lnTo>
                  <a:lnTo>
                    <a:pt x="57" y="0"/>
                  </a:lnTo>
                  <a:lnTo>
                    <a:pt x="4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8" name="Freeform 33"/>
            <p:cNvSpPr>
              <a:spLocks noChangeArrowheads="1"/>
            </p:cNvSpPr>
            <p:nvPr/>
          </p:nvSpPr>
          <p:spPr bwMode="auto">
            <a:xfrm>
              <a:off x="1266825" y="3076575"/>
              <a:ext cx="31750" cy="25400"/>
            </a:xfrm>
            <a:custGeom>
              <a:avLst/>
              <a:gdLst>
                <a:gd name="T0" fmla="*/ 49 w 90"/>
                <a:gd name="T1" fmla="*/ 0 h 70"/>
                <a:gd name="T2" fmla="*/ 23 w 90"/>
                <a:gd name="T3" fmla="*/ 6 h 70"/>
                <a:gd name="T4" fmla="*/ 23 w 90"/>
                <a:gd name="T5" fmla="*/ 6 h 70"/>
                <a:gd name="T6" fmla="*/ 23 w 90"/>
                <a:gd name="T7" fmla="*/ 6 h 70"/>
                <a:gd name="T8" fmla="*/ 12 w 90"/>
                <a:gd name="T9" fmla="*/ 11 h 70"/>
                <a:gd name="T10" fmla="*/ 3 w 90"/>
                <a:gd name="T11" fmla="*/ 20 h 70"/>
                <a:gd name="T12" fmla="*/ 0 w 90"/>
                <a:gd name="T13" fmla="*/ 31 h 70"/>
                <a:gd name="T14" fmla="*/ 0 w 90"/>
                <a:gd name="T15" fmla="*/ 43 h 70"/>
                <a:gd name="T16" fmla="*/ 0 w 90"/>
                <a:gd name="T17" fmla="*/ 43 h 70"/>
                <a:gd name="T18" fmla="*/ 6 w 90"/>
                <a:gd name="T19" fmla="*/ 54 h 70"/>
                <a:gd name="T20" fmla="*/ 15 w 90"/>
                <a:gd name="T21" fmla="*/ 63 h 70"/>
                <a:gd name="T22" fmla="*/ 26 w 90"/>
                <a:gd name="T23" fmla="*/ 69 h 70"/>
                <a:gd name="T24" fmla="*/ 38 w 90"/>
                <a:gd name="T25" fmla="*/ 66 h 70"/>
                <a:gd name="T26" fmla="*/ 63 w 90"/>
                <a:gd name="T27" fmla="*/ 60 h 70"/>
                <a:gd name="T28" fmla="*/ 63 w 90"/>
                <a:gd name="T29" fmla="*/ 60 h 70"/>
                <a:gd name="T30" fmla="*/ 75 w 90"/>
                <a:gd name="T31" fmla="*/ 54 h 70"/>
                <a:gd name="T32" fmla="*/ 83 w 90"/>
                <a:gd name="T33" fmla="*/ 45 h 70"/>
                <a:gd name="T34" fmla="*/ 89 w 90"/>
                <a:gd name="T35" fmla="*/ 34 h 70"/>
                <a:gd name="T36" fmla="*/ 86 w 90"/>
                <a:gd name="T37" fmla="*/ 23 h 70"/>
                <a:gd name="T38" fmla="*/ 86 w 90"/>
                <a:gd name="T39" fmla="*/ 23 h 70"/>
                <a:gd name="T40" fmla="*/ 83 w 90"/>
                <a:gd name="T41" fmla="*/ 11 h 70"/>
                <a:gd name="T42" fmla="*/ 75 w 90"/>
                <a:gd name="T43" fmla="*/ 3 h 70"/>
                <a:gd name="T44" fmla="*/ 63 w 90"/>
                <a:gd name="T45" fmla="*/ 0 h 70"/>
                <a:gd name="T46" fmla="*/ 49 w 90"/>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49" y="0"/>
                  </a:moveTo>
                  <a:lnTo>
                    <a:pt x="23" y="6"/>
                  </a:lnTo>
                  <a:lnTo>
                    <a:pt x="23" y="6"/>
                  </a:lnTo>
                  <a:lnTo>
                    <a:pt x="23" y="6"/>
                  </a:lnTo>
                  <a:lnTo>
                    <a:pt x="12" y="11"/>
                  </a:lnTo>
                  <a:lnTo>
                    <a:pt x="3" y="20"/>
                  </a:lnTo>
                  <a:lnTo>
                    <a:pt x="0" y="31"/>
                  </a:lnTo>
                  <a:lnTo>
                    <a:pt x="0" y="43"/>
                  </a:lnTo>
                  <a:lnTo>
                    <a:pt x="0" y="43"/>
                  </a:lnTo>
                  <a:lnTo>
                    <a:pt x="6" y="54"/>
                  </a:lnTo>
                  <a:lnTo>
                    <a:pt x="15" y="63"/>
                  </a:lnTo>
                  <a:lnTo>
                    <a:pt x="26" y="69"/>
                  </a:lnTo>
                  <a:lnTo>
                    <a:pt x="38" y="66"/>
                  </a:lnTo>
                  <a:lnTo>
                    <a:pt x="63" y="60"/>
                  </a:lnTo>
                  <a:lnTo>
                    <a:pt x="63" y="60"/>
                  </a:lnTo>
                  <a:lnTo>
                    <a:pt x="75" y="54"/>
                  </a:lnTo>
                  <a:lnTo>
                    <a:pt x="83" y="45"/>
                  </a:lnTo>
                  <a:lnTo>
                    <a:pt x="89" y="34"/>
                  </a:lnTo>
                  <a:lnTo>
                    <a:pt x="86" y="23"/>
                  </a:lnTo>
                  <a:lnTo>
                    <a:pt x="86" y="23"/>
                  </a:lnTo>
                  <a:lnTo>
                    <a:pt x="83" y="11"/>
                  </a:lnTo>
                  <a:lnTo>
                    <a:pt x="75" y="3"/>
                  </a:lnTo>
                  <a:lnTo>
                    <a:pt x="63" y="0"/>
                  </a:lnTo>
                  <a:lnTo>
                    <a:pt x="4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9" name="Freeform 34"/>
            <p:cNvSpPr>
              <a:spLocks noChangeArrowheads="1"/>
            </p:cNvSpPr>
            <p:nvPr/>
          </p:nvSpPr>
          <p:spPr bwMode="auto">
            <a:xfrm>
              <a:off x="1198563" y="3089275"/>
              <a:ext cx="33337" cy="25400"/>
            </a:xfrm>
            <a:custGeom>
              <a:avLst/>
              <a:gdLst>
                <a:gd name="T0" fmla="*/ 55 w 93"/>
                <a:gd name="T1" fmla="*/ 0 h 70"/>
                <a:gd name="T2" fmla="*/ 29 w 93"/>
                <a:gd name="T3" fmla="*/ 3 h 70"/>
                <a:gd name="T4" fmla="*/ 26 w 93"/>
                <a:gd name="T5" fmla="*/ 3 h 70"/>
                <a:gd name="T6" fmla="*/ 26 w 93"/>
                <a:gd name="T7" fmla="*/ 3 h 70"/>
                <a:gd name="T8" fmla="*/ 15 w 93"/>
                <a:gd name="T9" fmla="*/ 8 h 70"/>
                <a:gd name="T10" fmla="*/ 6 w 93"/>
                <a:gd name="T11" fmla="*/ 17 h 70"/>
                <a:gd name="T12" fmla="*/ 0 w 93"/>
                <a:gd name="T13" fmla="*/ 29 h 70"/>
                <a:gd name="T14" fmla="*/ 0 w 93"/>
                <a:gd name="T15" fmla="*/ 40 h 70"/>
                <a:gd name="T16" fmla="*/ 0 w 93"/>
                <a:gd name="T17" fmla="*/ 40 h 70"/>
                <a:gd name="T18" fmla="*/ 6 w 93"/>
                <a:gd name="T19" fmla="*/ 52 h 70"/>
                <a:gd name="T20" fmla="*/ 15 w 93"/>
                <a:gd name="T21" fmla="*/ 63 h 70"/>
                <a:gd name="T22" fmla="*/ 26 w 93"/>
                <a:gd name="T23" fmla="*/ 66 h 70"/>
                <a:gd name="T24" fmla="*/ 38 w 93"/>
                <a:gd name="T25" fmla="*/ 69 h 70"/>
                <a:gd name="T26" fmla="*/ 63 w 93"/>
                <a:gd name="T27" fmla="*/ 63 h 70"/>
                <a:gd name="T28" fmla="*/ 63 w 93"/>
                <a:gd name="T29" fmla="*/ 63 h 70"/>
                <a:gd name="T30" fmla="*/ 78 w 93"/>
                <a:gd name="T31" fmla="*/ 60 h 70"/>
                <a:gd name="T32" fmla="*/ 86 w 93"/>
                <a:gd name="T33" fmla="*/ 52 h 70"/>
                <a:gd name="T34" fmla="*/ 92 w 93"/>
                <a:gd name="T35" fmla="*/ 40 h 70"/>
                <a:gd name="T36" fmla="*/ 92 w 93"/>
                <a:gd name="T37" fmla="*/ 26 h 70"/>
                <a:gd name="T38" fmla="*/ 92 w 93"/>
                <a:gd name="T39" fmla="*/ 26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3"/>
                  </a:lnTo>
                  <a:lnTo>
                    <a:pt x="26" y="3"/>
                  </a:lnTo>
                  <a:lnTo>
                    <a:pt x="26" y="3"/>
                  </a:lnTo>
                  <a:lnTo>
                    <a:pt x="15" y="8"/>
                  </a:lnTo>
                  <a:lnTo>
                    <a:pt x="6" y="17"/>
                  </a:lnTo>
                  <a:lnTo>
                    <a:pt x="0" y="29"/>
                  </a:lnTo>
                  <a:lnTo>
                    <a:pt x="0" y="40"/>
                  </a:lnTo>
                  <a:lnTo>
                    <a:pt x="0" y="40"/>
                  </a:lnTo>
                  <a:lnTo>
                    <a:pt x="6" y="52"/>
                  </a:lnTo>
                  <a:lnTo>
                    <a:pt x="15" y="63"/>
                  </a:lnTo>
                  <a:lnTo>
                    <a:pt x="26" y="66"/>
                  </a:lnTo>
                  <a:lnTo>
                    <a:pt x="38" y="69"/>
                  </a:lnTo>
                  <a:lnTo>
                    <a:pt x="63" y="63"/>
                  </a:lnTo>
                  <a:lnTo>
                    <a:pt x="63" y="63"/>
                  </a:lnTo>
                  <a:lnTo>
                    <a:pt x="78" y="60"/>
                  </a:lnTo>
                  <a:lnTo>
                    <a:pt x="86" y="52"/>
                  </a:lnTo>
                  <a:lnTo>
                    <a:pt x="92" y="40"/>
                  </a:lnTo>
                  <a:lnTo>
                    <a:pt x="92" y="26"/>
                  </a:lnTo>
                  <a:lnTo>
                    <a:pt x="92" y="26"/>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0" name="Freeform 35"/>
            <p:cNvSpPr>
              <a:spLocks noChangeArrowheads="1"/>
            </p:cNvSpPr>
            <p:nvPr/>
          </p:nvSpPr>
          <p:spPr bwMode="auto">
            <a:xfrm>
              <a:off x="1128713" y="3098800"/>
              <a:ext cx="33337" cy="23813"/>
            </a:xfrm>
            <a:custGeom>
              <a:avLst/>
              <a:gdLst>
                <a:gd name="T0" fmla="*/ 54 w 92"/>
                <a:gd name="T1" fmla="*/ 0 h 67"/>
                <a:gd name="T2" fmla="*/ 28 w 92"/>
                <a:gd name="T3" fmla="*/ 0 h 67"/>
                <a:gd name="T4" fmla="*/ 28 w 92"/>
                <a:gd name="T5" fmla="*/ 0 h 67"/>
                <a:gd name="T6" fmla="*/ 28 w 92"/>
                <a:gd name="T7" fmla="*/ 0 h 67"/>
                <a:gd name="T8" fmla="*/ 17 w 92"/>
                <a:gd name="T9" fmla="*/ 6 h 67"/>
                <a:gd name="T10" fmla="*/ 5 w 92"/>
                <a:gd name="T11" fmla="*/ 14 h 67"/>
                <a:gd name="T12" fmla="*/ 0 w 92"/>
                <a:gd name="T13" fmla="*/ 26 h 67"/>
                <a:gd name="T14" fmla="*/ 0 w 92"/>
                <a:gd name="T15" fmla="*/ 37 h 67"/>
                <a:gd name="T16" fmla="*/ 0 w 92"/>
                <a:gd name="T17" fmla="*/ 37 h 67"/>
                <a:gd name="T18" fmla="*/ 2 w 92"/>
                <a:gd name="T19" fmla="*/ 48 h 67"/>
                <a:gd name="T20" fmla="*/ 11 w 92"/>
                <a:gd name="T21" fmla="*/ 60 h 67"/>
                <a:gd name="T22" fmla="*/ 23 w 92"/>
                <a:gd name="T23" fmla="*/ 66 h 67"/>
                <a:gd name="T24" fmla="*/ 37 w 92"/>
                <a:gd name="T25" fmla="*/ 66 h 67"/>
                <a:gd name="T26" fmla="*/ 63 w 92"/>
                <a:gd name="T27" fmla="*/ 63 h 67"/>
                <a:gd name="T28" fmla="*/ 63 w 92"/>
                <a:gd name="T29" fmla="*/ 63 h 67"/>
                <a:gd name="T30" fmla="*/ 74 w 92"/>
                <a:gd name="T31" fmla="*/ 60 h 67"/>
                <a:gd name="T32" fmla="*/ 83 w 92"/>
                <a:gd name="T33" fmla="*/ 51 h 67"/>
                <a:gd name="T34" fmla="*/ 91 w 92"/>
                <a:gd name="T35" fmla="*/ 40 h 67"/>
                <a:gd name="T36" fmla="*/ 91 w 92"/>
                <a:gd name="T37" fmla="*/ 28 h 67"/>
                <a:gd name="T38" fmla="*/ 91 w 92"/>
                <a:gd name="T39" fmla="*/ 28 h 67"/>
                <a:gd name="T40" fmla="*/ 89 w 92"/>
                <a:gd name="T41" fmla="*/ 14 h 67"/>
                <a:gd name="T42" fmla="*/ 80 w 92"/>
                <a:gd name="T43" fmla="*/ 6 h 67"/>
                <a:gd name="T44" fmla="*/ 68 w 92"/>
                <a:gd name="T45" fmla="*/ 0 h 67"/>
                <a:gd name="T46" fmla="*/ 54 w 92"/>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67">
                  <a:moveTo>
                    <a:pt x="54" y="0"/>
                  </a:moveTo>
                  <a:lnTo>
                    <a:pt x="28" y="0"/>
                  </a:lnTo>
                  <a:lnTo>
                    <a:pt x="28" y="0"/>
                  </a:lnTo>
                  <a:lnTo>
                    <a:pt x="28" y="0"/>
                  </a:lnTo>
                  <a:lnTo>
                    <a:pt x="17" y="6"/>
                  </a:lnTo>
                  <a:lnTo>
                    <a:pt x="5" y="14"/>
                  </a:lnTo>
                  <a:lnTo>
                    <a:pt x="0" y="26"/>
                  </a:lnTo>
                  <a:lnTo>
                    <a:pt x="0" y="37"/>
                  </a:lnTo>
                  <a:lnTo>
                    <a:pt x="0" y="37"/>
                  </a:lnTo>
                  <a:lnTo>
                    <a:pt x="2" y="48"/>
                  </a:lnTo>
                  <a:lnTo>
                    <a:pt x="11" y="60"/>
                  </a:lnTo>
                  <a:lnTo>
                    <a:pt x="23" y="66"/>
                  </a:lnTo>
                  <a:lnTo>
                    <a:pt x="37" y="66"/>
                  </a:lnTo>
                  <a:lnTo>
                    <a:pt x="63" y="63"/>
                  </a:lnTo>
                  <a:lnTo>
                    <a:pt x="63" y="63"/>
                  </a:lnTo>
                  <a:lnTo>
                    <a:pt x="74" y="60"/>
                  </a:lnTo>
                  <a:lnTo>
                    <a:pt x="83" y="51"/>
                  </a:lnTo>
                  <a:lnTo>
                    <a:pt x="91" y="40"/>
                  </a:lnTo>
                  <a:lnTo>
                    <a:pt x="91" y="28"/>
                  </a:lnTo>
                  <a:lnTo>
                    <a:pt x="91" y="28"/>
                  </a:lnTo>
                  <a:lnTo>
                    <a:pt x="89" y="14"/>
                  </a:lnTo>
                  <a:lnTo>
                    <a:pt x="80" y="6"/>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1" name="Freeform 36"/>
            <p:cNvSpPr>
              <a:spLocks noChangeArrowheads="1"/>
            </p:cNvSpPr>
            <p:nvPr/>
          </p:nvSpPr>
          <p:spPr bwMode="auto">
            <a:xfrm>
              <a:off x="1058863" y="3103563"/>
              <a:ext cx="34925" cy="23812"/>
            </a:xfrm>
            <a:custGeom>
              <a:avLst/>
              <a:gdLst>
                <a:gd name="T0" fmla="*/ 60 w 96"/>
                <a:gd name="T1" fmla="*/ 0 h 67"/>
                <a:gd name="T2" fmla="*/ 32 w 96"/>
                <a:gd name="T3" fmla="*/ 0 h 67"/>
                <a:gd name="T4" fmla="*/ 32 w 96"/>
                <a:gd name="T5" fmla="*/ 0 h 67"/>
                <a:gd name="T6" fmla="*/ 32 w 96"/>
                <a:gd name="T7" fmla="*/ 0 h 67"/>
                <a:gd name="T8" fmla="*/ 20 w 96"/>
                <a:gd name="T9" fmla="*/ 3 h 67"/>
                <a:gd name="T10" fmla="*/ 8 w 96"/>
                <a:gd name="T11" fmla="*/ 12 h 67"/>
                <a:gd name="T12" fmla="*/ 3 w 96"/>
                <a:gd name="T13" fmla="*/ 23 h 67"/>
                <a:gd name="T14" fmla="*/ 0 w 96"/>
                <a:gd name="T15" fmla="*/ 34 h 67"/>
                <a:gd name="T16" fmla="*/ 0 w 96"/>
                <a:gd name="T17" fmla="*/ 34 h 67"/>
                <a:gd name="T18" fmla="*/ 3 w 96"/>
                <a:gd name="T19" fmla="*/ 49 h 67"/>
                <a:gd name="T20" fmla="*/ 11 w 96"/>
                <a:gd name="T21" fmla="*/ 57 h 67"/>
                <a:gd name="T22" fmla="*/ 23 w 96"/>
                <a:gd name="T23" fmla="*/ 66 h 67"/>
                <a:gd name="T24" fmla="*/ 37 w 96"/>
                <a:gd name="T25" fmla="*/ 66 h 67"/>
                <a:gd name="T26" fmla="*/ 63 w 96"/>
                <a:gd name="T27" fmla="*/ 66 h 67"/>
                <a:gd name="T28" fmla="*/ 63 w 96"/>
                <a:gd name="T29" fmla="*/ 66 h 67"/>
                <a:gd name="T30" fmla="*/ 74 w 96"/>
                <a:gd name="T31" fmla="*/ 63 h 67"/>
                <a:gd name="T32" fmla="*/ 86 w 96"/>
                <a:gd name="T33" fmla="*/ 55 h 67"/>
                <a:gd name="T34" fmla="*/ 92 w 96"/>
                <a:gd name="T35" fmla="*/ 43 h 67"/>
                <a:gd name="T36" fmla="*/ 95 w 96"/>
                <a:gd name="T37" fmla="*/ 31 h 67"/>
                <a:gd name="T38" fmla="*/ 95 w 96"/>
                <a:gd name="T39" fmla="*/ 31 h 67"/>
                <a:gd name="T40" fmla="*/ 92 w 96"/>
                <a:gd name="T41" fmla="*/ 17 h 67"/>
                <a:gd name="T42" fmla="*/ 83 w 96"/>
                <a:gd name="T43" fmla="*/ 9 h 67"/>
                <a:gd name="T44" fmla="*/ 71 w 96"/>
                <a:gd name="T45" fmla="*/ 0 h 67"/>
                <a:gd name="T46" fmla="*/ 60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0" y="0"/>
                  </a:moveTo>
                  <a:lnTo>
                    <a:pt x="32" y="0"/>
                  </a:lnTo>
                  <a:lnTo>
                    <a:pt x="32" y="0"/>
                  </a:lnTo>
                  <a:lnTo>
                    <a:pt x="32" y="0"/>
                  </a:lnTo>
                  <a:lnTo>
                    <a:pt x="20" y="3"/>
                  </a:lnTo>
                  <a:lnTo>
                    <a:pt x="8" y="12"/>
                  </a:lnTo>
                  <a:lnTo>
                    <a:pt x="3" y="23"/>
                  </a:lnTo>
                  <a:lnTo>
                    <a:pt x="0" y="34"/>
                  </a:lnTo>
                  <a:lnTo>
                    <a:pt x="0" y="34"/>
                  </a:lnTo>
                  <a:lnTo>
                    <a:pt x="3" y="49"/>
                  </a:lnTo>
                  <a:lnTo>
                    <a:pt x="11" y="57"/>
                  </a:lnTo>
                  <a:lnTo>
                    <a:pt x="23" y="66"/>
                  </a:lnTo>
                  <a:lnTo>
                    <a:pt x="37" y="66"/>
                  </a:lnTo>
                  <a:lnTo>
                    <a:pt x="63" y="66"/>
                  </a:lnTo>
                  <a:lnTo>
                    <a:pt x="63" y="66"/>
                  </a:lnTo>
                  <a:lnTo>
                    <a:pt x="74" y="63"/>
                  </a:lnTo>
                  <a:lnTo>
                    <a:pt x="86" y="55"/>
                  </a:lnTo>
                  <a:lnTo>
                    <a:pt x="92" y="43"/>
                  </a:lnTo>
                  <a:lnTo>
                    <a:pt x="95" y="31"/>
                  </a:lnTo>
                  <a:lnTo>
                    <a:pt x="95" y="31"/>
                  </a:lnTo>
                  <a:lnTo>
                    <a:pt x="92" y="17"/>
                  </a:lnTo>
                  <a:lnTo>
                    <a:pt x="83" y="9"/>
                  </a:lnTo>
                  <a:lnTo>
                    <a:pt x="71" y="0"/>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2" name="Freeform 37"/>
            <p:cNvSpPr>
              <a:spLocks noChangeArrowheads="1"/>
            </p:cNvSpPr>
            <p:nvPr/>
          </p:nvSpPr>
          <p:spPr bwMode="auto">
            <a:xfrm>
              <a:off x="990600" y="3105150"/>
              <a:ext cx="33338" cy="25400"/>
            </a:xfrm>
            <a:custGeom>
              <a:avLst/>
              <a:gdLst>
                <a:gd name="T0" fmla="*/ 60 w 93"/>
                <a:gd name="T1" fmla="*/ 0 h 70"/>
                <a:gd name="T2" fmla="*/ 60 w 93"/>
                <a:gd name="T3" fmla="*/ 0 h 70"/>
                <a:gd name="T4" fmla="*/ 32 w 93"/>
                <a:gd name="T5" fmla="*/ 0 h 70"/>
                <a:gd name="T6" fmla="*/ 32 w 93"/>
                <a:gd name="T7" fmla="*/ 0 h 70"/>
                <a:gd name="T8" fmla="*/ 32 w 93"/>
                <a:gd name="T9" fmla="*/ 0 h 70"/>
                <a:gd name="T10" fmla="*/ 32 w 93"/>
                <a:gd name="T11" fmla="*/ 0 h 70"/>
                <a:gd name="T12" fmla="*/ 20 w 93"/>
                <a:gd name="T13" fmla="*/ 3 h 70"/>
                <a:gd name="T14" fmla="*/ 9 w 93"/>
                <a:gd name="T15" fmla="*/ 11 h 70"/>
                <a:gd name="T16" fmla="*/ 0 w 93"/>
                <a:gd name="T17" fmla="*/ 23 h 70"/>
                <a:gd name="T18" fmla="*/ 0 w 93"/>
                <a:gd name="T19" fmla="*/ 34 h 70"/>
                <a:gd name="T20" fmla="*/ 0 w 93"/>
                <a:gd name="T21" fmla="*/ 34 h 70"/>
                <a:gd name="T22" fmla="*/ 3 w 93"/>
                <a:gd name="T23" fmla="*/ 49 h 70"/>
                <a:gd name="T24" fmla="*/ 9 w 93"/>
                <a:gd name="T25" fmla="*/ 60 h 70"/>
                <a:gd name="T26" fmla="*/ 20 w 93"/>
                <a:gd name="T27" fmla="*/ 66 h 70"/>
                <a:gd name="T28" fmla="*/ 32 w 93"/>
                <a:gd name="T29" fmla="*/ 69 h 70"/>
                <a:gd name="T30" fmla="*/ 60 w 93"/>
                <a:gd name="T31" fmla="*/ 69 h 70"/>
                <a:gd name="T32" fmla="*/ 60 w 93"/>
                <a:gd name="T33" fmla="*/ 69 h 70"/>
                <a:gd name="T34" fmla="*/ 72 w 93"/>
                <a:gd name="T35" fmla="*/ 66 h 70"/>
                <a:gd name="T36" fmla="*/ 83 w 93"/>
                <a:gd name="T37" fmla="*/ 57 h 70"/>
                <a:gd name="T38" fmla="*/ 92 w 93"/>
                <a:gd name="T39" fmla="*/ 49 h 70"/>
                <a:gd name="T40" fmla="*/ 92 w 93"/>
                <a:gd name="T41" fmla="*/ 34 h 70"/>
                <a:gd name="T42" fmla="*/ 92 w 93"/>
                <a:gd name="T43" fmla="*/ 34 h 70"/>
                <a:gd name="T44" fmla="*/ 92 w 93"/>
                <a:gd name="T45" fmla="*/ 23 h 70"/>
                <a:gd name="T46" fmla="*/ 83 w 93"/>
                <a:gd name="T47" fmla="*/ 11 h 70"/>
                <a:gd name="T48" fmla="*/ 72 w 93"/>
                <a:gd name="T49" fmla="*/ 3 h 70"/>
                <a:gd name="T50" fmla="*/ 60 w 93"/>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0">
                  <a:moveTo>
                    <a:pt x="60" y="0"/>
                  </a:moveTo>
                  <a:lnTo>
                    <a:pt x="60" y="0"/>
                  </a:lnTo>
                  <a:lnTo>
                    <a:pt x="32" y="0"/>
                  </a:lnTo>
                  <a:lnTo>
                    <a:pt x="32" y="0"/>
                  </a:lnTo>
                  <a:lnTo>
                    <a:pt x="32" y="0"/>
                  </a:lnTo>
                  <a:lnTo>
                    <a:pt x="32" y="0"/>
                  </a:lnTo>
                  <a:lnTo>
                    <a:pt x="20" y="3"/>
                  </a:lnTo>
                  <a:lnTo>
                    <a:pt x="9" y="11"/>
                  </a:lnTo>
                  <a:lnTo>
                    <a:pt x="0" y="23"/>
                  </a:lnTo>
                  <a:lnTo>
                    <a:pt x="0" y="34"/>
                  </a:lnTo>
                  <a:lnTo>
                    <a:pt x="0" y="34"/>
                  </a:lnTo>
                  <a:lnTo>
                    <a:pt x="3" y="49"/>
                  </a:lnTo>
                  <a:lnTo>
                    <a:pt x="9" y="60"/>
                  </a:lnTo>
                  <a:lnTo>
                    <a:pt x="20" y="66"/>
                  </a:lnTo>
                  <a:lnTo>
                    <a:pt x="32" y="69"/>
                  </a:lnTo>
                  <a:lnTo>
                    <a:pt x="60" y="69"/>
                  </a:lnTo>
                  <a:lnTo>
                    <a:pt x="60" y="69"/>
                  </a:lnTo>
                  <a:lnTo>
                    <a:pt x="72" y="66"/>
                  </a:lnTo>
                  <a:lnTo>
                    <a:pt x="83" y="57"/>
                  </a:lnTo>
                  <a:lnTo>
                    <a:pt x="92" y="49"/>
                  </a:lnTo>
                  <a:lnTo>
                    <a:pt x="92" y="34"/>
                  </a:lnTo>
                  <a:lnTo>
                    <a:pt x="92" y="34"/>
                  </a:lnTo>
                  <a:lnTo>
                    <a:pt x="92" y="23"/>
                  </a:lnTo>
                  <a:lnTo>
                    <a:pt x="83" y="11"/>
                  </a:lnTo>
                  <a:lnTo>
                    <a:pt x="72" y="3"/>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3" name="Freeform 38"/>
            <p:cNvSpPr>
              <a:spLocks noChangeArrowheads="1"/>
            </p:cNvSpPr>
            <p:nvPr/>
          </p:nvSpPr>
          <p:spPr bwMode="auto">
            <a:xfrm>
              <a:off x="919163" y="3103563"/>
              <a:ext cx="34925" cy="23812"/>
            </a:xfrm>
            <a:custGeom>
              <a:avLst/>
              <a:gdLst>
                <a:gd name="T0" fmla="*/ 63 w 96"/>
                <a:gd name="T1" fmla="*/ 0 h 67"/>
                <a:gd name="T2" fmla="*/ 35 w 96"/>
                <a:gd name="T3" fmla="*/ 0 h 67"/>
                <a:gd name="T4" fmla="*/ 35 w 96"/>
                <a:gd name="T5" fmla="*/ 0 h 67"/>
                <a:gd name="T6" fmla="*/ 23 w 96"/>
                <a:gd name="T7" fmla="*/ 0 h 67"/>
                <a:gd name="T8" fmla="*/ 12 w 96"/>
                <a:gd name="T9" fmla="*/ 9 h 67"/>
                <a:gd name="T10" fmla="*/ 3 w 96"/>
                <a:gd name="T11" fmla="*/ 17 h 67"/>
                <a:gd name="T12" fmla="*/ 0 w 96"/>
                <a:gd name="T13" fmla="*/ 31 h 67"/>
                <a:gd name="T14" fmla="*/ 0 w 96"/>
                <a:gd name="T15" fmla="*/ 31 h 67"/>
                <a:gd name="T16" fmla="*/ 3 w 96"/>
                <a:gd name="T17" fmla="*/ 43 h 67"/>
                <a:gd name="T18" fmla="*/ 9 w 96"/>
                <a:gd name="T19" fmla="*/ 55 h 67"/>
                <a:gd name="T20" fmla="*/ 20 w 96"/>
                <a:gd name="T21" fmla="*/ 63 h 67"/>
                <a:gd name="T22" fmla="*/ 32 w 96"/>
                <a:gd name="T23" fmla="*/ 66 h 67"/>
                <a:gd name="T24" fmla="*/ 60 w 96"/>
                <a:gd name="T25" fmla="*/ 66 h 67"/>
                <a:gd name="T26" fmla="*/ 60 w 96"/>
                <a:gd name="T27" fmla="*/ 66 h 67"/>
                <a:gd name="T28" fmla="*/ 60 w 96"/>
                <a:gd name="T29" fmla="*/ 66 h 67"/>
                <a:gd name="T30" fmla="*/ 72 w 96"/>
                <a:gd name="T31" fmla="*/ 66 h 67"/>
                <a:gd name="T32" fmla="*/ 83 w 96"/>
                <a:gd name="T33" fmla="*/ 57 h 67"/>
                <a:gd name="T34" fmla="*/ 92 w 96"/>
                <a:gd name="T35" fmla="*/ 49 h 67"/>
                <a:gd name="T36" fmla="*/ 95 w 96"/>
                <a:gd name="T37" fmla="*/ 34 h 67"/>
                <a:gd name="T38" fmla="*/ 95 w 96"/>
                <a:gd name="T39" fmla="*/ 34 h 67"/>
                <a:gd name="T40" fmla="*/ 92 w 96"/>
                <a:gd name="T41" fmla="*/ 23 h 67"/>
                <a:gd name="T42" fmla="*/ 86 w 96"/>
                <a:gd name="T43" fmla="*/ 12 h 67"/>
                <a:gd name="T44" fmla="*/ 75 w 96"/>
                <a:gd name="T45" fmla="*/ 3 h 67"/>
                <a:gd name="T46" fmla="*/ 63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3" y="0"/>
                  </a:moveTo>
                  <a:lnTo>
                    <a:pt x="35" y="0"/>
                  </a:lnTo>
                  <a:lnTo>
                    <a:pt x="35" y="0"/>
                  </a:lnTo>
                  <a:lnTo>
                    <a:pt x="23" y="0"/>
                  </a:lnTo>
                  <a:lnTo>
                    <a:pt x="12" y="9"/>
                  </a:lnTo>
                  <a:lnTo>
                    <a:pt x="3" y="17"/>
                  </a:lnTo>
                  <a:lnTo>
                    <a:pt x="0" y="31"/>
                  </a:lnTo>
                  <a:lnTo>
                    <a:pt x="0" y="31"/>
                  </a:lnTo>
                  <a:lnTo>
                    <a:pt x="3" y="43"/>
                  </a:lnTo>
                  <a:lnTo>
                    <a:pt x="9" y="55"/>
                  </a:lnTo>
                  <a:lnTo>
                    <a:pt x="20" y="63"/>
                  </a:lnTo>
                  <a:lnTo>
                    <a:pt x="32" y="66"/>
                  </a:lnTo>
                  <a:lnTo>
                    <a:pt x="60" y="66"/>
                  </a:lnTo>
                  <a:lnTo>
                    <a:pt x="60" y="66"/>
                  </a:lnTo>
                  <a:lnTo>
                    <a:pt x="60" y="66"/>
                  </a:lnTo>
                  <a:lnTo>
                    <a:pt x="72" y="66"/>
                  </a:lnTo>
                  <a:lnTo>
                    <a:pt x="83" y="57"/>
                  </a:lnTo>
                  <a:lnTo>
                    <a:pt x="92" y="49"/>
                  </a:lnTo>
                  <a:lnTo>
                    <a:pt x="95" y="34"/>
                  </a:lnTo>
                  <a:lnTo>
                    <a:pt x="95" y="34"/>
                  </a:lnTo>
                  <a:lnTo>
                    <a:pt x="92" y="23"/>
                  </a:lnTo>
                  <a:lnTo>
                    <a:pt x="86" y="12"/>
                  </a:lnTo>
                  <a:lnTo>
                    <a:pt x="75" y="3"/>
                  </a:lnTo>
                  <a:lnTo>
                    <a:pt x="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4" name="Freeform 39"/>
            <p:cNvSpPr>
              <a:spLocks noChangeArrowheads="1"/>
            </p:cNvSpPr>
            <p:nvPr/>
          </p:nvSpPr>
          <p:spPr bwMode="auto">
            <a:xfrm>
              <a:off x="850900" y="3098800"/>
              <a:ext cx="33338" cy="23813"/>
            </a:xfrm>
            <a:custGeom>
              <a:avLst/>
              <a:gdLst>
                <a:gd name="T0" fmla="*/ 63 w 93"/>
                <a:gd name="T1" fmla="*/ 3 h 67"/>
                <a:gd name="T2" fmla="*/ 38 w 93"/>
                <a:gd name="T3" fmla="*/ 0 h 67"/>
                <a:gd name="T4" fmla="*/ 38 w 93"/>
                <a:gd name="T5" fmla="*/ 0 h 67"/>
                <a:gd name="T6" fmla="*/ 23 w 93"/>
                <a:gd name="T7" fmla="*/ 0 h 67"/>
                <a:gd name="T8" fmla="*/ 12 w 93"/>
                <a:gd name="T9" fmla="*/ 6 h 67"/>
                <a:gd name="T10" fmla="*/ 3 w 93"/>
                <a:gd name="T11" fmla="*/ 17 h 67"/>
                <a:gd name="T12" fmla="*/ 0 w 93"/>
                <a:gd name="T13" fmla="*/ 28 h 67"/>
                <a:gd name="T14" fmla="*/ 0 w 93"/>
                <a:gd name="T15" fmla="*/ 28 h 67"/>
                <a:gd name="T16" fmla="*/ 3 w 93"/>
                <a:gd name="T17" fmla="*/ 40 h 67"/>
                <a:gd name="T18" fmla="*/ 9 w 93"/>
                <a:gd name="T19" fmla="*/ 51 h 67"/>
                <a:gd name="T20" fmla="*/ 18 w 93"/>
                <a:gd name="T21" fmla="*/ 60 h 67"/>
                <a:gd name="T22" fmla="*/ 29 w 93"/>
                <a:gd name="T23" fmla="*/ 66 h 67"/>
                <a:gd name="T24" fmla="*/ 58 w 93"/>
                <a:gd name="T25" fmla="*/ 66 h 67"/>
                <a:gd name="T26" fmla="*/ 58 w 93"/>
                <a:gd name="T27" fmla="*/ 66 h 67"/>
                <a:gd name="T28" fmla="*/ 58 w 93"/>
                <a:gd name="T29" fmla="*/ 66 h 67"/>
                <a:gd name="T30" fmla="*/ 69 w 93"/>
                <a:gd name="T31" fmla="*/ 66 h 67"/>
                <a:gd name="T32" fmla="*/ 81 w 93"/>
                <a:gd name="T33" fmla="*/ 60 h 67"/>
                <a:gd name="T34" fmla="*/ 89 w 93"/>
                <a:gd name="T35" fmla="*/ 51 h 67"/>
                <a:gd name="T36" fmla="*/ 92 w 93"/>
                <a:gd name="T37" fmla="*/ 37 h 67"/>
                <a:gd name="T38" fmla="*/ 92 w 93"/>
                <a:gd name="T39" fmla="*/ 37 h 67"/>
                <a:gd name="T40" fmla="*/ 92 w 93"/>
                <a:gd name="T41" fmla="*/ 26 h 67"/>
                <a:gd name="T42" fmla="*/ 86 w 93"/>
                <a:gd name="T43" fmla="*/ 14 h 67"/>
                <a:gd name="T44" fmla="*/ 75 w 93"/>
                <a:gd name="T45" fmla="*/ 6 h 67"/>
                <a:gd name="T46" fmla="*/ 63 w 93"/>
                <a:gd name="T4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67">
                  <a:moveTo>
                    <a:pt x="63" y="3"/>
                  </a:moveTo>
                  <a:lnTo>
                    <a:pt x="38" y="0"/>
                  </a:lnTo>
                  <a:lnTo>
                    <a:pt x="38" y="0"/>
                  </a:lnTo>
                  <a:lnTo>
                    <a:pt x="23" y="0"/>
                  </a:lnTo>
                  <a:lnTo>
                    <a:pt x="12" y="6"/>
                  </a:lnTo>
                  <a:lnTo>
                    <a:pt x="3" y="17"/>
                  </a:lnTo>
                  <a:lnTo>
                    <a:pt x="0" y="28"/>
                  </a:lnTo>
                  <a:lnTo>
                    <a:pt x="0" y="28"/>
                  </a:lnTo>
                  <a:lnTo>
                    <a:pt x="3" y="40"/>
                  </a:lnTo>
                  <a:lnTo>
                    <a:pt x="9" y="51"/>
                  </a:lnTo>
                  <a:lnTo>
                    <a:pt x="18" y="60"/>
                  </a:lnTo>
                  <a:lnTo>
                    <a:pt x="29" y="66"/>
                  </a:lnTo>
                  <a:lnTo>
                    <a:pt x="58" y="66"/>
                  </a:lnTo>
                  <a:lnTo>
                    <a:pt x="58" y="66"/>
                  </a:lnTo>
                  <a:lnTo>
                    <a:pt x="58" y="66"/>
                  </a:lnTo>
                  <a:lnTo>
                    <a:pt x="69" y="66"/>
                  </a:lnTo>
                  <a:lnTo>
                    <a:pt x="81" y="60"/>
                  </a:lnTo>
                  <a:lnTo>
                    <a:pt x="89" y="51"/>
                  </a:lnTo>
                  <a:lnTo>
                    <a:pt x="92" y="37"/>
                  </a:lnTo>
                  <a:lnTo>
                    <a:pt x="92" y="37"/>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5" name="Freeform 40"/>
            <p:cNvSpPr>
              <a:spLocks noChangeArrowheads="1"/>
            </p:cNvSpPr>
            <p:nvPr/>
          </p:nvSpPr>
          <p:spPr bwMode="auto">
            <a:xfrm>
              <a:off x="781050" y="3089275"/>
              <a:ext cx="33338" cy="25400"/>
            </a:xfrm>
            <a:custGeom>
              <a:avLst/>
              <a:gdLst>
                <a:gd name="T0" fmla="*/ 66 w 93"/>
                <a:gd name="T1" fmla="*/ 3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6 h 70"/>
                <a:gd name="T14" fmla="*/ 0 w 93"/>
                <a:gd name="T15" fmla="*/ 26 h 70"/>
                <a:gd name="T16" fmla="*/ 3 w 93"/>
                <a:gd name="T17" fmla="*/ 40 h 70"/>
                <a:gd name="T18" fmla="*/ 6 w 93"/>
                <a:gd name="T19" fmla="*/ 52 h 70"/>
                <a:gd name="T20" fmla="*/ 15 w 93"/>
                <a:gd name="T21" fmla="*/ 60 h 70"/>
                <a:gd name="T22" fmla="*/ 29 w 93"/>
                <a:gd name="T23" fmla="*/ 63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4 h 70"/>
                <a:gd name="T36" fmla="*/ 92 w 93"/>
                <a:gd name="T37" fmla="*/ 40 h 70"/>
                <a:gd name="T38" fmla="*/ 92 w 93"/>
                <a:gd name="T39" fmla="*/ 40 h 70"/>
                <a:gd name="T40" fmla="*/ 92 w 93"/>
                <a:gd name="T41" fmla="*/ 29 h 70"/>
                <a:gd name="T42" fmla="*/ 87 w 93"/>
                <a:gd name="T43" fmla="*/ 17 h 70"/>
                <a:gd name="T44" fmla="*/ 78 w 93"/>
                <a:gd name="T45" fmla="*/ 8 h 70"/>
                <a:gd name="T46" fmla="*/ 66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3"/>
                  </a:moveTo>
                  <a:lnTo>
                    <a:pt x="38" y="0"/>
                  </a:lnTo>
                  <a:lnTo>
                    <a:pt x="38" y="0"/>
                  </a:lnTo>
                  <a:lnTo>
                    <a:pt x="26" y="0"/>
                  </a:lnTo>
                  <a:lnTo>
                    <a:pt x="15" y="6"/>
                  </a:lnTo>
                  <a:lnTo>
                    <a:pt x="6" y="14"/>
                  </a:lnTo>
                  <a:lnTo>
                    <a:pt x="0" y="26"/>
                  </a:lnTo>
                  <a:lnTo>
                    <a:pt x="0" y="26"/>
                  </a:lnTo>
                  <a:lnTo>
                    <a:pt x="3" y="40"/>
                  </a:lnTo>
                  <a:lnTo>
                    <a:pt x="6" y="52"/>
                  </a:lnTo>
                  <a:lnTo>
                    <a:pt x="15" y="60"/>
                  </a:lnTo>
                  <a:lnTo>
                    <a:pt x="29" y="63"/>
                  </a:lnTo>
                  <a:lnTo>
                    <a:pt x="55" y="69"/>
                  </a:lnTo>
                  <a:lnTo>
                    <a:pt x="55" y="69"/>
                  </a:lnTo>
                  <a:lnTo>
                    <a:pt x="55" y="69"/>
                  </a:lnTo>
                  <a:lnTo>
                    <a:pt x="66" y="69"/>
                  </a:lnTo>
                  <a:lnTo>
                    <a:pt x="78" y="63"/>
                  </a:lnTo>
                  <a:lnTo>
                    <a:pt x="87" y="54"/>
                  </a:lnTo>
                  <a:lnTo>
                    <a:pt x="92" y="40"/>
                  </a:lnTo>
                  <a:lnTo>
                    <a:pt x="92" y="40"/>
                  </a:lnTo>
                  <a:lnTo>
                    <a:pt x="92" y="29"/>
                  </a:lnTo>
                  <a:lnTo>
                    <a:pt x="87" y="17"/>
                  </a:lnTo>
                  <a:lnTo>
                    <a:pt x="78" y="8"/>
                  </a:lnTo>
                  <a:lnTo>
                    <a:pt x="6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6" name="Freeform 41"/>
            <p:cNvSpPr>
              <a:spLocks noChangeArrowheads="1"/>
            </p:cNvSpPr>
            <p:nvPr/>
          </p:nvSpPr>
          <p:spPr bwMode="auto">
            <a:xfrm>
              <a:off x="712788" y="3076575"/>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3 h 70"/>
                <a:gd name="T10" fmla="*/ 6 w 90"/>
                <a:gd name="T11" fmla="*/ 11 h 70"/>
                <a:gd name="T12" fmla="*/ 3 w 90"/>
                <a:gd name="T13" fmla="*/ 23 h 70"/>
                <a:gd name="T14" fmla="*/ 3 w 90"/>
                <a:gd name="T15" fmla="*/ 23 h 70"/>
                <a:gd name="T16" fmla="*/ 0 w 90"/>
                <a:gd name="T17" fmla="*/ 37 h 70"/>
                <a:gd name="T18" fmla="*/ 6 w 90"/>
                <a:gd name="T19" fmla="*/ 45 h 70"/>
                <a:gd name="T20" fmla="*/ 15 w 90"/>
                <a:gd name="T21" fmla="*/ 57 h 70"/>
                <a:gd name="T22" fmla="*/ 26 w 90"/>
                <a:gd name="T23" fmla="*/ 60 h 70"/>
                <a:gd name="T24" fmla="*/ 52 w 90"/>
                <a:gd name="T25" fmla="*/ 69 h 70"/>
                <a:gd name="T26" fmla="*/ 52 w 90"/>
                <a:gd name="T27" fmla="*/ 69 h 70"/>
                <a:gd name="T28" fmla="*/ 52 w 90"/>
                <a:gd name="T29" fmla="*/ 69 h 70"/>
                <a:gd name="T30" fmla="*/ 63 w 90"/>
                <a:gd name="T31" fmla="*/ 69 h 70"/>
                <a:gd name="T32" fmla="*/ 75 w 90"/>
                <a:gd name="T33" fmla="*/ 63 h 70"/>
                <a:gd name="T34" fmla="*/ 84 w 90"/>
                <a:gd name="T35" fmla="*/ 54 h 70"/>
                <a:gd name="T36" fmla="*/ 89 w 90"/>
                <a:gd name="T37" fmla="*/ 43 h 70"/>
                <a:gd name="T38" fmla="*/ 89 w 90"/>
                <a:gd name="T39" fmla="*/ 43 h 70"/>
                <a:gd name="T40" fmla="*/ 89 w 90"/>
                <a:gd name="T41" fmla="*/ 31 h 70"/>
                <a:gd name="T42" fmla="*/ 86 w 90"/>
                <a:gd name="T43" fmla="*/ 20 h 70"/>
                <a:gd name="T44" fmla="*/ 78 w 90"/>
                <a:gd name="T45" fmla="*/ 11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3"/>
                  </a:lnTo>
                  <a:lnTo>
                    <a:pt x="6" y="11"/>
                  </a:lnTo>
                  <a:lnTo>
                    <a:pt x="3" y="23"/>
                  </a:lnTo>
                  <a:lnTo>
                    <a:pt x="3" y="23"/>
                  </a:lnTo>
                  <a:lnTo>
                    <a:pt x="0" y="37"/>
                  </a:lnTo>
                  <a:lnTo>
                    <a:pt x="6" y="45"/>
                  </a:lnTo>
                  <a:lnTo>
                    <a:pt x="15" y="57"/>
                  </a:lnTo>
                  <a:lnTo>
                    <a:pt x="26" y="60"/>
                  </a:lnTo>
                  <a:lnTo>
                    <a:pt x="52" y="69"/>
                  </a:lnTo>
                  <a:lnTo>
                    <a:pt x="52" y="69"/>
                  </a:lnTo>
                  <a:lnTo>
                    <a:pt x="52" y="69"/>
                  </a:lnTo>
                  <a:lnTo>
                    <a:pt x="63" y="69"/>
                  </a:lnTo>
                  <a:lnTo>
                    <a:pt x="75" y="63"/>
                  </a:lnTo>
                  <a:lnTo>
                    <a:pt x="84" y="54"/>
                  </a:lnTo>
                  <a:lnTo>
                    <a:pt x="89" y="43"/>
                  </a:lnTo>
                  <a:lnTo>
                    <a:pt x="89" y="43"/>
                  </a:lnTo>
                  <a:lnTo>
                    <a:pt x="89" y="31"/>
                  </a:lnTo>
                  <a:lnTo>
                    <a:pt x="86" y="20"/>
                  </a:lnTo>
                  <a:lnTo>
                    <a:pt x="78" y="11"/>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7" name="Freeform 42"/>
            <p:cNvSpPr>
              <a:spLocks noChangeArrowheads="1"/>
            </p:cNvSpPr>
            <p:nvPr/>
          </p:nvSpPr>
          <p:spPr bwMode="auto">
            <a:xfrm>
              <a:off x="647700" y="3057525"/>
              <a:ext cx="31750" cy="25400"/>
            </a:xfrm>
            <a:custGeom>
              <a:avLst/>
              <a:gdLst>
                <a:gd name="T0" fmla="*/ 66 w 87"/>
                <a:gd name="T1" fmla="*/ 12 h 70"/>
                <a:gd name="T2" fmla="*/ 40 w 87"/>
                <a:gd name="T3" fmla="*/ 3 h 70"/>
                <a:gd name="T4" fmla="*/ 40 w 87"/>
                <a:gd name="T5" fmla="*/ 3 h 70"/>
                <a:gd name="T6" fmla="*/ 29 w 87"/>
                <a:gd name="T7" fmla="*/ 0 h 70"/>
                <a:gd name="T8" fmla="*/ 17 w 87"/>
                <a:gd name="T9" fmla="*/ 3 h 70"/>
                <a:gd name="T10" fmla="*/ 9 w 87"/>
                <a:gd name="T11" fmla="*/ 12 h 70"/>
                <a:gd name="T12" fmla="*/ 0 w 87"/>
                <a:gd name="T13" fmla="*/ 20 h 70"/>
                <a:gd name="T14" fmla="*/ 0 w 87"/>
                <a:gd name="T15" fmla="*/ 20 h 70"/>
                <a:gd name="T16" fmla="*/ 0 w 87"/>
                <a:gd name="T17" fmla="*/ 35 h 70"/>
                <a:gd name="T18" fmla="*/ 3 w 87"/>
                <a:gd name="T19" fmla="*/ 46 h 70"/>
                <a:gd name="T20" fmla="*/ 9 w 87"/>
                <a:gd name="T21" fmla="*/ 55 h 70"/>
                <a:gd name="T22" fmla="*/ 20 w 87"/>
                <a:gd name="T23" fmla="*/ 61 h 70"/>
                <a:gd name="T24" fmla="*/ 46 w 87"/>
                <a:gd name="T25" fmla="*/ 69 h 70"/>
                <a:gd name="T26" fmla="*/ 46 w 87"/>
                <a:gd name="T27" fmla="*/ 69 h 70"/>
                <a:gd name="T28" fmla="*/ 46 w 87"/>
                <a:gd name="T29" fmla="*/ 69 h 70"/>
                <a:gd name="T30" fmla="*/ 57 w 87"/>
                <a:gd name="T31" fmla="*/ 69 h 70"/>
                <a:gd name="T32" fmla="*/ 69 w 87"/>
                <a:gd name="T33" fmla="*/ 66 h 70"/>
                <a:gd name="T34" fmla="*/ 77 w 87"/>
                <a:gd name="T35" fmla="*/ 61 h 70"/>
                <a:gd name="T36" fmla="*/ 83 w 87"/>
                <a:gd name="T37" fmla="*/ 49 h 70"/>
                <a:gd name="T38" fmla="*/ 83 w 87"/>
                <a:gd name="T39" fmla="*/ 49 h 70"/>
                <a:gd name="T40" fmla="*/ 86 w 87"/>
                <a:gd name="T41" fmla="*/ 37 h 70"/>
                <a:gd name="T42" fmla="*/ 83 w 87"/>
                <a:gd name="T43" fmla="*/ 26 h 70"/>
                <a:gd name="T44" fmla="*/ 75 w 87"/>
                <a:gd name="T45" fmla="*/ 17 h 70"/>
                <a:gd name="T46" fmla="*/ 66 w 87"/>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70">
                  <a:moveTo>
                    <a:pt x="66" y="12"/>
                  </a:moveTo>
                  <a:lnTo>
                    <a:pt x="40" y="3"/>
                  </a:lnTo>
                  <a:lnTo>
                    <a:pt x="40" y="3"/>
                  </a:lnTo>
                  <a:lnTo>
                    <a:pt x="29" y="0"/>
                  </a:lnTo>
                  <a:lnTo>
                    <a:pt x="17" y="3"/>
                  </a:lnTo>
                  <a:lnTo>
                    <a:pt x="9" y="12"/>
                  </a:lnTo>
                  <a:lnTo>
                    <a:pt x="0" y="20"/>
                  </a:lnTo>
                  <a:lnTo>
                    <a:pt x="0" y="20"/>
                  </a:lnTo>
                  <a:lnTo>
                    <a:pt x="0" y="35"/>
                  </a:lnTo>
                  <a:lnTo>
                    <a:pt x="3" y="46"/>
                  </a:lnTo>
                  <a:lnTo>
                    <a:pt x="9" y="55"/>
                  </a:lnTo>
                  <a:lnTo>
                    <a:pt x="20" y="61"/>
                  </a:lnTo>
                  <a:lnTo>
                    <a:pt x="46" y="69"/>
                  </a:lnTo>
                  <a:lnTo>
                    <a:pt x="46" y="69"/>
                  </a:lnTo>
                  <a:lnTo>
                    <a:pt x="46" y="69"/>
                  </a:lnTo>
                  <a:lnTo>
                    <a:pt x="57" y="69"/>
                  </a:lnTo>
                  <a:lnTo>
                    <a:pt x="69" y="66"/>
                  </a:lnTo>
                  <a:lnTo>
                    <a:pt x="77" y="61"/>
                  </a:lnTo>
                  <a:lnTo>
                    <a:pt x="83" y="49"/>
                  </a:lnTo>
                  <a:lnTo>
                    <a:pt x="83" y="49"/>
                  </a:lnTo>
                  <a:lnTo>
                    <a:pt x="86" y="37"/>
                  </a:lnTo>
                  <a:lnTo>
                    <a:pt x="83" y="26"/>
                  </a:lnTo>
                  <a:lnTo>
                    <a:pt x="75" y="17"/>
                  </a:lnTo>
                  <a:lnTo>
                    <a:pt x="66" y="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8" name="Freeform 43"/>
            <p:cNvSpPr>
              <a:spLocks noChangeArrowheads="1"/>
            </p:cNvSpPr>
            <p:nvPr/>
          </p:nvSpPr>
          <p:spPr bwMode="auto">
            <a:xfrm>
              <a:off x="552450" y="2873375"/>
              <a:ext cx="23813" cy="23813"/>
            </a:xfrm>
            <a:custGeom>
              <a:avLst/>
              <a:gdLst>
                <a:gd name="T0" fmla="*/ 28 w 67"/>
                <a:gd name="T1" fmla="*/ 6 h 64"/>
                <a:gd name="T2" fmla="*/ 8 w 67"/>
                <a:gd name="T3" fmla="*/ 20 h 64"/>
                <a:gd name="T4" fmla="*/ 8 w 67"/>
                <a:gd name="T5" fmla="*/ 20 h 64"/>
                <a:gd name="T6" fmla="*/ 8 w 67"/>
                <a:gd name="T7" fmla="*/ 20 h 64"/>
                <a:gd name="T8" fmla="*/ 3 w 67"/>
                <a:gd name="T9" fmla="*/ 29 h 64"/>
                <a:gd name="T10" fmla="*/ 0 w 67"/>
                <a:gd name="T11" fmla="*/ 38 h 64"/>
                <a:gd name="T12" fmla="*/ 0 w 67"/>
                <a:gd name="T13" fmla="*/ 46 h 64"/>
                <a:gd name="T14" fmla="*/ 3 w 67"/>
                <a:gd name="T15" fmla="*/ 55 h 64"/>
                <a:gd name="T16" fmla="*/ 3 w 67"/>
                <a:gd name="T17" fmla="*/ 55 h 64"/>
                <a:gd name="T18" fmla="*/ 11 w 67"/>
                <a:gd name="T19" fmla="*/ 61 h 64"/>
                <a:gd name="T20" fmla="*/ 20 w 67"/>
                <a:gd name="T21" fmla="*/ 63 h 64"/>
                <a:gd name="T22" fmla="*/ 28 w 67"/>
                <a:gd name="T23" fmla="*/ 63 h 64"/>
                <a:gd name="T24" fmla="*/ 37 w 67"/>
                <a:gd name="T25" fmla="*/ 58 h 64"/>
                <a:gd name="T26" fmla="*/ 57 w 67"/>
                <a:gd name="T27" fmla="*/ 41 h 64"/>
                <a:gd name="T28" fmla="*/ 57 w 67"/>
                <a:gd name="T29" fmla="*/ 41 h 64"/>
                <a:gd name="T30" fmla="*/ 63 w 67"/>
                <a:gd name="T31" fmla="*/ 35 h 64"/>
                <a:gd name="T32" fmla="*/ 66 w 67"/>
                <a:gd name="T33" fmla="*/ 26 h 64"/>
                <a:gd name="T34" fmla="*/ 66 w 67"/>
                <a:gd name="T35" fmla="*/ 18 h 64"/>
                <a:gd name="T36" fmla="*/ 63 w 67"/>
                <a:gd name="T37" fmla="*/ 9 h 64"/>
                <a:gd name="T38" fmla="*/ 63 w 67"/>
                <a:gd name="T39" fmla="*/ 9 h 64"/>
                <a:gd name="T40" fmla="*/ 54 w 67"/>
                <a:gd name="T41" fmla="*/ 3 h 64"/>
                <a:gd name="T42" fmla="*/ 46 w 67"/>
                <a:gd name="T43" fmla="*/ 0 h 64"/>
                <a:gd name="T44" fmla="*/ 37 w 67"/>
                <a:gd name="T45" fmla="*/ 0 h 64"/>
                <a:gd name="T46" fmla="*/ 28 w 67"/>
                <a:gd name="T47"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4">
                  <a:moveTo>
                    <a:pt x="28" y="6"/>
                  </a:moveTo>
                  <a:lnTo>
                    <a:pt x="8" y="20"/>
                  </a:lnTo>
                  <a:lnTo>
                    <a:pt x="8" y="20"/>
                  </a:lnTo>
                  <a:lnTo>
                    <a:pt x="8" y="20"/>
                  </a:lnTo>
                  <a:lnTo>
                    <a:pt x="3" y="29"/>
                  </a:lnTo>
                  <a:lnTo>
                    <a:pt x="0" y="38"/>
                  </a:lnTo>
                  <a:lnTo>
                    <a:pt x="0" y="46"/>
                  </a:lnTo>
                  <a:lnTo>
                    <a:pt x="3" y="55"/>
                  </a:lnTo>
                  <a:lnTo>
                    <a:pt x="3" y="55"/>
                  </a:lnTo>
                  <a:lnTo>
                    <a:pt x="11" y="61"/>
                  </a:lnTo>
                  <a:lnTo>
                    <a:pt x="20" y="63"/>
                  </a:lnTo>
                  <a:lnTo>
                    <a:pt x="28" y="63"/>
                  </a:lnTo>
                  <a:lnTo>
                    <a:pt x="37" y="58"/>
                  </a:lnTo>
                  <a:lnTo>
                    <a:pt x="57" y="41"/>
                  </a:lnTo>
                  <a:lnTo>
                    <a:pt x="57" y="41"/>
                  </a:lnTo>
                  <a:lnTo>
                    <a:pt x="63" y="35"/>
                  </a:lnTo>
                  <a:lnTo>
                    <a:pt x="66" y="26"/>
                  </a:lnTo>
                  <a:lnTo>
                    <a:pt x="66" y="18"/>
                  </a:lnTo>
                  <a:lnTo>
                    <a:pt x="63" y="9"/>
                  </a:lnTo>
                  <a:lnTo>
                    <a:pt x="63" y="9"/>
                  </a:lnTo>
                  <a:lnTo>
                    <a:pt x="54" y="3"/>
                  </a:lnTo>
                  <a:lnTo>
                    <a:pt x="46" y="0"/>
                  </a:lnTo>
                  <a:lnTo>
                    <a:pt x="37" y="0"/>
                  </a:lnTo>
                  <a:lnTo>
                    <a:pt x="28"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9" name="Freeform 44"/>
            <p:cNvSpPr>
              <a:spLocks noChangeArrowheads="1"/>
            </p:cNvSpPr>
            <p:nvPr/>
          </p:nvSpPr>
          <p:spPr bwMode="auto">
            <a:xfrm>
              <a:off x="612775" y="2841625"/>
              <a:ext cx="23813" cy="19050"/>
            </a:xfrm>
            <a:custGeom>
              <a:avLst/>
              <a:gdLst>
                <a:gd name="T0" fmla="*/ 37 w 67"/>
                <a:gd name="T1" fmla="*/ 3 h 52"/>
                <a:gd name="T2" fmla="*/ 11 w 67"/>
                <a:gd name="T3" fmla="*/ 11 h 52"/>
                <a:gd name="T4" fmla="*/ 11 w 67"/>
                <a:gd name="T5" fmla="*/ 11 h 52"/>
                <a:gd name="T6" fmla="*/ 11 w 67"/>
                <a:gd name="T7" fmla="*/ 11 h 52"/>
                <a:gd name="T8" fmla="*/ 5 w 67"/>
                <a:gd name="T9" fmla="*/ 17 h 52"/>
                <a:gd name="T10" fmla="*/ 0 w 67"/>
                <a:gd name="T11" fmla="*/ 22 h 52"/>
                <a:gd name="T12" fmla="*/ 0 w 67"/>
                <a:gd name="T13" fmla="*/ 31 h 52"/>
                <a:gd name="T14" fmla="*/ 0 w 67"/>
                <a:gd name="T15" fmla="*/ 40 h 52"/>
                <a:gd name="T16" fmla="*/ 0 w 67"/>
                <a:gd name="T17" fmla="*/ 40 h 52"/>
                <a:gd name="T18" fmla="*/ 5 w 67"/>
                <a:gd name="T19" fmla="*/ 45 h 52"/>
                <a:gd name="T20" fmla="*/ 11 w 67"/>
                <a:gd name="T21" fmla="*/ 51 h 52"/>
                <a:gd name="T22" fmla="*/ 20 w 67"/>
                <a:gd name="T23" fmla="*/ 51 h 52"/>
                <a:gd name="T24" fmla="*/ 28 w 67"/>
                <a:gd name="T25" fmla="*/ 48 h 52"/>
                <a:gd name="T26" fmla="*/ 51 w 67"/>
                <a:gd name="T27" fmla="*/ 40 h 52"/>
                <a:gd name="T28" fmla="*/ 51 w 67"/>
                <a:gd name="T29" fmla="*/ 40 h 52"/>
                <a:gd name="T30" fmla="*/ 60 w 67"/>
                <a:gd name="T31" fmla="*/ 34 h 52"/>
                <a:gd name="T32" fmla="*/ 63 w 67"/>
                <a:gd name="T33" fmla="*/ 28 h 52"/>
                <a:gd name="T34" fmla="*/ 66 w 67"/>
                <a:gd name="T35" fmla="*/ 20 h 52"/>
                <a:gd name="T36" fmla="*/ 63 w 67"/>
                <a:gd name="T37" fmla="*/ 11 h 52"/>
                <a:gd name="T38" fmla="*/ 63 w 67"/>
                <a:gd name="T39" fmla="*/ 11 h 52"/>
                <a:gd name="T40" fmla="*/ 57 w 67"/>
                <a:gd name="T41" fmla="*/ 6 h 52"/>
                <a:gd name="T42" fmla="*/ 51 w 67"/>
                <a:gd name="T43" fmla="*/ 3 h 52"/>
                <a:gd name="T44" fmla="*/ 46 w 67"/>
                <a:gd name="T45" fmla="*/ 0 h 52"/>
                <a:gd name="T46" fmla="*/ 37 w 67"/>
                <a:gd name="T4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52">
                  <a:moveTo>
                    <a:pt x="37" y="3"/>
                  </a:moveTo>
                  <a:lnTo>
                    <a:pt x="11" y="11"/>
                  </a:lnTo>
                  <a:lnTo>
                    <a:pt x="11" y="11"/>
                  </a:lnTo>
                  <a:lnTo>
                    <a:pt x="11" y="11"/>
                  </a:lnTo>
                  <a:lnTo>
                    <a:pt x="5" y="17"/>
                  </a:lnTo>
                  <a:lnTo>
                    <a:pt x="0" y="22"/>
                  </a:lnTo>
                  <a:lnTo>
                    <a:pt x="0" y="31"/>
                  </a:lnTo>
                  <a:lnTo>
                    <a:pt x="0" y="40"/>
                  </a:lnTo>
                  <a:lnTo>
                    <a:pt x="0" y="40"/>
                  </a:lnTo>
                  <a:lnTo>
                    <a:pt x="5" y="45"/>
                  </a:lnTo>
                  <a:lnTo>
                    <a:pt x="11" y="51"/>
                  </a:lnTo>
                  <a:lnTo>
                    <a:pt x="20" y="51"/>
                  </a:lnTo>
                  <a:lnTo>
                    <a:pt x="28" y="48"/>
                  </a:lnTo>
                  <a:lnTo>
                    <a:pt x="51" y="40"/>
                  </a:lnTo>
                  <a:lnTo>
                    <a:pt x="51" y="40"/>
                  </a:lnTo>
                  <a:lnTo>
                    <a:pt x="60" y="34"/>
                  </a:lnTo>
                  <a:lnTo>
                    <a:pt x="63" y="28"/>
                  </a:lnTo>
                  <a:lnTo>
                    <a:pt x="66" y="20"/>
                  </a:lnTo>
                  <a:lnTo>
                    <a:pt x="63" y="11"/>
                  </a:lnTo>
                  <a:lnTo>
                    <a:pt x="63" y="11"/>
                  </a:lnTo>
                  <a:lnTo>
                    <a:pt x="57" y="6"/>
                  </a:lnTo>
                  <a:lnTo>
                    <a:pt x="51" y="3"/>
                  </a:lnTo>
                  <a:lnTo>
                    <a:pt x="46" y="0"/>
                  </a:lnTo>
                  <a:lnTo>
                    <a:pt x="37"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0" name="Freeform 45"/>
            <p:cNvSpPr>
              <a:spLocks noChangeArrowheads="1"/>
            </p:cNvSpPr>
            <p:nvPr/>
          </p:nvSpPr>
          <p:spPr bwMode="auto">
            <a:xfrm>
              <a:off x="677863" y="2819400"/>
              <a:ext cx="22225" cy="15875"/>
            </a:xfrm>
            <a:custGeom>
              <a:avLst/>
              <a:gdLst>
                <a:gd name="T0" fmla="*/ 40 w 61"/>
                <a:gd name="T1" fmla="*/ 0 h 44"/>
                <a:gd name="T2" fmla="*/ 14 w 61"/>
                <a:gd name="T3" fmla="*/ 8 h 44"/>
                <a:gd name="T4" fmla="*/ 14 w 61"/>
                <a:gd name="T5" fmla="*/ 8 h 44"/>
                <a:gd name="T6" fmla="*/ 14 w 61"/>
                <a:gd name="T7" fmla="*/ 8 h 44"/>
                <a:gd name="T8" fmla="*/ 6 w 61"/>
                <a:gd name="T9" fmla="*/ 11 h 44"/>
                <a:gd name="T10" fmla="*/ 3 w 61"/>
                <a:gd name="T11" fmla="*/ 17 h 44"/>
                <a:gd name="T12" fmla="*/ 0 w 61"/>
                <a:gd name="T13" fmla="*/ 22 h 44"/>
                <a:gd name="T14" fmla="*/ 3 w 61"/>
                <a:gd name="T15" fmla="*/ 28 h 44"/>
                <a:gd name="T16" fmla="*/ 3 w 61"/>
                <a:gd name="T17" fmla="*/ 28 h 44"/>
                <a:gd name="T18" fmla="*/ 6 w 61"/>
                <a:gd name="T19" fmla="*/ 37 h 44"/>
                <a:gd name="T20" fmla="*/ 11 w 61"/>
                <a:gd name="T21" fmla="*/ 40 h 44"/>
                <a:gd name="T22" fmla="*/ 17 w 61"/>
                <a:gd name="T23" fmla="*/ 43 h 44"/>
                <a:gd name="T24" fmla="*/ 23 w 61"/>
                <a:gd name="T25" fmla="*/ 43 h 44"/>
                <a:gd name="T26" fmla="*/ 49 w 61"/>
                <a:gd name="T27" fmla="*/ 34 h 44"/>
                <a:gd name="T28" fmla="*/ 49 w 61"/>
                <a:gd name="T29" fmla="*/ 34 h 44"/>
                <a:gd name="T30" fmla="*/ 55 w 61"/>
                <a:gd name="T31" fmla="*/ 31 h 44"/>
                <a:gd name="T32" fmla="*/ 60 w 61"/>
                <a:gd name="T33" fmla="*/ 25 h 44"/>
                <a:gd name="T34" fmla="*/ 60 w 61"/>
                <a:gd name="T35" fmla="*/ 19 h 44"/>
                <a:gd name="T36" fmla="*/ 60 w 61"/>
                <a:gd name="T37" fmla="*/ 11 h 44"/>
                <a:gd name="T38" fmla="*/ 60 w 61"/>
                <a:gd name="T39" fmla="*/ 11 h 44"/>
                <a:gd name="T40" fmla="*/ 57 w 61"/>
                <a:gd name="T41" fmla="*/ 5 h 44"/>
                <a:gd name="T42" fmla="*/ 52 w 61"/>
                <a:gd name="T43" fmla="*/ 2 h 44"/>
                <a:gd name="T44" fmla="*/ 46 w 61"/>
                <a:gd name="T45" fmla="*/ 0 h 44"/>
                <a:gd name="T46" fmla="*/ 40 w 61"/>
                <a:gd name="T4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40" y="0"/>
                  </a:moveTo>
                  <a:lnTo>
                    <a:pt x="14" y="8"/>
                  </a:lnTo>
                  <a:lnTo>
                    <a:pt x="14" y="8"/>
                  </a:lnTo>
                  <a:lnTo>
                    <a:pt x="14" y="8"/>
                  </a:lnTo>
                  <a:lnTo>
                    <a:pt x="6" y="11"/>
                  </a:lnTo>
                  <a:lnTo>
                    <a:pt x="3" y="17"/>
                  </a:lnTo>
                  <a:lnTo>
                    <a:pt x="0" y="22"/>
                  </a:lnTo>
                  <a:lnTo>
                    <a:pt x="3" y="28"/>
                  </a:lnTo>
                  <a:lnTo>
                    <a:pt x="3" y="28"/>
                  </a:lnTo>
                  <a:lnTo>
                    <a:pt x="6" y="37"/>
                  </a:lnTo>
                  <a:lnTo>
                    <a:pt x="11" y="40"/>
                  </a:lnTo>
                  <a:lnTo>
                    <a:pt x="17" y="43"/>
                  </a:lnTo>
                  <a:lnTo>
                    <a:pt x="23" y="43"/>
                  </a:lnTo>
                  <a:lnTo>
                    <a:pt x="49" y="34"/>
                  </a:lnTo>
                  <a:lnTo>
                    <a:pt x="49" y="34"/>
                  </a:lnTo>
                  <a:lnTo>
                    <a:pt x="55" y="31"/>
                  </a:lnTo>
                  <a:lnTo>
                    <a:pt x="60" y="25"/>
                  </a:lnTo>
                  <a:lnTo>
                    <a:pt x="60" y="19"/>
                  </a:lnTo>
                  <a:lnTo>
                    <a:pt x="60" y="11"/>
                  </a:lnTo>
                  <a:lnTo>
                    <a:pt x="60" y="11"/>
                  </a:lnTo>
                  <a:lnTo>
                    <a:pt x="57" y="5"/>
                  </a:lnTo>
                  <a:lnTo>
                    <a:pt x="52" y="2"/>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1" name="Freeform 46"/>
            <p:cNvSpPr>
              <a:spLocks noChangeArrowheads="1"/>
            </p:cNvSpPr>
            <p:nvPr/>
          </p:nvSpPr>
          <p:spPr bwMode="auto">
            <a:xfrm>
              <a:off x="747713" y="2805113"/>
              <a:ext cx="19050" cy="11112"/>
            </a:xfrm>
            <a:custGeom>
              <a:avLst/>
              <a:gdLst>
                <a:gd name="T0" fmla="*/ 37 w 55"/>
                <a:gd name="T1" fmla="*/ 0 h 33"/>
                <a:gd name="T2" fmla="*/ 11 w 55"/>
                <a:gd name="T3" fmla="*/ 3 h 33"/>
                <a:gd name="T4" fmla="*/ 11 w 55"/>
                <a:gd name="T5" fmla="*/ 3 h 33"/>
                <a:gd name="T6" fmla="*/ 11 w 55"/>
                <a:gd name="T7" fmla="*/ 3 h 33"/>
                <a:gd name="T8" fmla="*/ 6 w 55"/>
                <a:gd name="T9" fmla="*/ 6 h 33"/>
                <a:gd name="T10" fmla="*/ 3 w 55"/>
                <a:gd name="T11" fmla="*/ 12 h 33"/>
                <a:gd name="T12" fmla="*/ 0 w 55"/>
                <a:gd name="T13" fmla="*/ 15 h 33"/>
                <a:gd name="T14" fmla="*/ 0 w 55"/>
                <a:gd name="T15" fmla="*/ 21 h 33"/>
                <a:gd name="T16" fmla="*/ 0 w 55"/>
                <a:gd name="T17" fmla="*/ 21 h 33"/>
                <a:gd name="T18" fmla="*/ 3 w 55"/>
                <a:gd name="T19" fmla="*/ 26 h 33"/>
                <a:gd name="T20" fmla="*/ 6 w 55"/>
                <a:gd name="T21" fmla="*/ 29 h 33"/>
                <a:gd name="T22" fmla="*/ 11 w 55"/>
                <a:gd name="T23" fmla="*/ 32 h 33"/>
                <a:gd name="T24" fmla="*/ 17 w 55"/>
                <a:gd name="T25" fmla="*/ 32 h 33"/>
                <a:gd name="T26" fmla="*/ 43 w 55"/>
                <a:gd name="T27" fmla="*/ 26 h 33"/>
                <a:gd name="T28" fmla="*/ 43 w 55"/>
                <a:gd name="T29" fmla="*/ 26 h 33"/>
                <a:gd name="T30" fmla="*/ 49 w 55"/>
                <a:gd name="T31" fmla="*/ 23 h 33"/>
                <a:gd name="T32" fmla="*/ 52 w 55"/>
                <a:gd name="T33" fmla="*/ 21 h 33"/>
                <a:gd name="T34" fmla="*/ 54 w 55"/>
                <a:gd name="T35" fmla="*/ 15 h 33"/>
                <a:gd name="T36" fmla="*/ 54 w 55"/>
                <a:gd name="T37" fmla="*/ 12 h 33"/>
                <a:gd name="T38" fmla="*/ 54 w 55"/>
                <a:gd name="T39" fmla="*/ 12 h 33"/>
                <a:gd name="T40" fmla="*/ 52 w 55"/>
                <a:gd name="T41" fmla="*/ 6 h 33"/>
                <a:gd name="T42" fmla="*/ 49 w 55"/>
                <a:gd name="T43" fmla="*/ 3 h 33"/>
                <a:gd name="T44" fmla="*/ 43 w 55"/>
                <a:gd name="T45" fmla="*/ 0 h 33"/>
                <a:gd name="T46" fmla="*/ 37 w 55"/>
                <a:gd name="T4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37" y="0"/>
                  </a:moveTo>
                  <a:lnTo>
                    <a:pt x="11" y="3"/>
                  </a:lnTo>
                  <a:lnTo>
                    <a:pt x="11" y="3"/>
                  </a:lnTo>
                  <a:lnTo>
                    <a:pt x="11" y="3"/>
                  </a:lnTo>
                  <a:lnTo>
                    <a:pt x="6" y="6"/>
                  </a:lnTo>
                  <a:lnTo>
                    <a:pt x="3" y="12"/>
                  </a:lnTo>
                  <a:lnTo>
                    <a:pt x="0" y="15"/>
                  </a:lnTo>
                  <a:lnTo>
                    <a:pt x="0" y="21"/>
                  </a:lnTo>
                  <a:lnTo>
                    <a:pt x="0" y="21"/>
                  </a:lnTo>
                  <a:lnTo>
                    <a:pt x="3" y="26"/>
                  </a:lnTo>
                  <a:lnTo>
                    <a:pt x="6" y="29"/>
                  </a:lnTo>
                  <a:lnTo>
                    <a:pt x="11" y="32"/>
                  </a:lnTo>
                  <a:lnTo>
                    <a:pt x="17" y="32"/>
                  </a:lnTo>
                  <a:lnTo>
                    <a:pt x="43" y="26"/>
                  </a:lnTo>
                  <a:lnTo>
                    <a:pt x="43" y="26"/>
                  </a:lnTo>
                  <a:lnTo>
                    <a:pt x="49" y="23"/>
                  </a:lnTo>
                  <a:lnTo>
                    <a:pt x="52" y="21"/>
                  </a:lnTo>
                  <a:lnTo>
                    <a:pt x="54" y="15"/>
                  </a:lnTo>
                  <a:lnTo>
                    <a:pt x="54" y="12"/>
                  </a:lnTo>
                  <a:lnTo>
                    <a:pt x="54" y="12"/>
                  </a:lnTo>
                  <a:lnTo>
                    <a:pt x="52" y="6"/>
                  </a:lnTo>
                  <a:lnTo>
                    <a:pt x="49" y="3"/>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2" name="Freeform 47"/>
            <p:cNvSpPr>
              <a:spLocks noChangeArrowheads="1"/>
            </p:cNvSpPr>
            <p:nvPr/>
          </p:nvSpPr>
          <p:spPr bwMode="auto">
            <a:xfrm>
              <a:off x="817563" y="2795588"/>
              <a:ext cx="17462" cy="7937"/>
            </a:xfrm>
            <a:custGeom>
              <a:avLst/>
              <a:gdLst>
                <a:gd name="T0" fmla="*/ 34 w 47"/>
                <a:gd name="T1" fmla="*/ 0 h 24"/>
                <a:gd name="T2" fmla="*/ 8 w 47"/>
                <a:gd name="T3" fmla="*/ 3 h 24"/>
                <a:gd name="T4" fmla="*/ 8 w 47"/>
                <a:gd name="T5" fmla="*/ 3 h 24"/>
                <a:gd name="T6" fmla="*/ 8 w 47"/>
                <a:gd name="T7" fmla="*/ 3 h 24"/>
                <a:gd name="T8" fmla="*/ 3 w 47"/>
                <a:gd name="T9" fmla="*/ 8 h 24"/>
                <a:gd name="T10" fmla="*/ 0 w 47"/>
                <a:gd name="T11" fmla="*/ 14 h 24"/>
                <a:gd name="T12" fmla="*/ 0 w 47"/>
                <a:gd name="T13" fmla="*/ 14 h 24"/>
                <a:gd name="T14" fmla="*/ 3 w 47"/>
                <a:gd name="T15" fmla="*/ 23 h 24"/>
                <a:gd name="T16" fmla="*/ 11 w 47"/>
                <a:gd name="T17" fmla="*/ 23 h 24"/>
                <a:gd name="T18" fmla="*/ 37 w 47"/>
                <a:gd name="T19" fmla="*/ 20 h 24"/>
                <a:gd name="T20" fmla="*/ 37 w 47"/>
                <a:gd name="T21" fmla="*/ 20 h 24"/>
                <a:gd name="T22" fmla="*/ 43 w 47"/>
                <a:gd name="T23" fmla="*/ 17 h 24"/>
                <a:gd name="T24" fmla="*/ 46 w 47"/>
                <a:gd name="T25" fmla="*/ 8 h 24"/>
                <a:gd name="T26" fmla="*/ 46 w 47"/>
                <a:gd name="T27" fmla="*/ 8 h 24"/>
                <a:gd name="T28" fmla="*/ 43 w 47"/>
                <a:gd name="T29" fmla="*/ 3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8"/>
                  </a:lnTo>
                  <a:lnTo>
                    <a:pt x="0" y="14"/>
                  </a:lnTo>
                  <a:lnTo>
                    <a:pt x="0" y="14"/>
                  </a:lnTo>
                  <a:lnTo>
                    <a:pt x="3" y="23"/>
                  </a:lnTo>
                  <a:lnTo>
                    <a:pt x="11" y="23"/>
                  </a:lnTo>
                  <a:lnTo>
                    <a:pt x="37" y="20"/>
                  </a:lnTo>
                  <a:lnTo>
                    <a:pt x="37" y="20"/>
                  </a:lnTo>
                  <a:lnTo>
                    <a:pt x="43" y="17"/>
                  </a:lnTo>
                  <a:lnTo>
                    <a:pt x="46" y="8"/>
                  </a:lnTo>
                  <a:lnTo>
                    <a:pt x="46" y="8"/>
                  </a:lnTo>
                  <a:lnTo>
                    <a:pt x="43" y="3"/>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3" name="Freeform 48"/>
            <p:cNvSpPr>
              <a:spLocks noChangeArrowheads="1"/>
            </p:cNvSpPr>
            <p:nvPr/>
          </p:nvSpPr>
          <p:spPr bwMode="auto">
            <a:xfrm>
              <a:off x="889000" y="2789238"/>
              <a:ext cx="14288" cy="4762"/>
            </a:xfrm>
            <a:custGeom>
              <a:avLst/>
              <a:gdLst>
                <a:gd name="T0" fmla="*/ 32 w 39"/>
                <a:gd name="T1" fmla="*/ 0 h 12"/>
                <a:gd name="T2" fmla="*/ 6 w 39"/>
                <a:gd name="T3" fmla="*/ 0 h 12"/>
                <a:gd name="T4" fmla="*/ 3 w 39"/>
                <a:gd name="T5" fmla="*/ 0 h 12"/>
                <a:gd name="T6" fmla="*/ 3 w 39"/>
                <a:gd name="T7" fmla="*/ 0 h 12"/>
                <a:gd name="T8" fmla="*/ 0 w 39"/>
                <a:gd name="T9" fmla="*/ 2 h 12"/>
                <a:gd name="T10" fmla="*/ 0 w 39"/>
                <a:gd name="T11" fmla="*/ 8 h 12"/>
                <a:gd name="T12" fmla="*/ 0 w 39"/>
                <a:gd name="T13" fmla="*/ 8 h 12"/>
                <a:gd name="T14" fmla="*/ 0 w 39"/>
                <a:gd name="T15" fmla="*/ 11 h 12"/>
                <a:gd name="T16" fmla="*/ 6 w 39"/>
                <a:gd name="T17" fmla="*/ 11 h 12"/>
                <a:gd name="T18" fmla="*/ 32 w 39"/>
                <a:gd name="T19" fmla="*/ 8 h 12"/>
                <a:gd name="T20" fmla="*/ 32 w 39"/>
                <a:gd name="T21" fmla="*/ 8 h 12"/>
                <a:gd name="T22" fmla="*/ 35 w 39"/>
                <a:gd name="T23" fmla="*/ 8 h 12"/>
                <a:gd name="T24" fmla="*/ 38 w 39"/>
                <a:gd name="T25" fmla="*/ 2 h 12"/>
                <a:gd name="T26" fmla="*/ 38 w 39"/>
                <a:gd name="T27" fmla="*/ 2 h 12"/>
                <a:gd name="T28" fmla="*/ 35 w 39"/>
                <a:gd name="T29" fmla="*/ 0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3" y="0"/>
                  </a:lnTo>
                  <a:lnTo>
                    <a:pt x="3" y="0"/>
                  </a:lnTo>
                  <a:lnTo>
                    <a:pt x="0" y="2"/>
                  </a:lnTo>
                  <a:lnTo>
                    <a:pt x="0" y="8"/>
                  </a:lnTo>
                  <a:lnTo>
                    <a:pt x="0" y="8"/>
                  </a:lnTo>
                  <a:lnTo>
                    <a:pt x="0" y="11"/>
                  </a:lnTo>
                  <a:lnTo>
                    <a:pt x="6" y="11"/>
                  </a:lnTo>
                  <a:lnTo>
                    <a:pt x="32" y="8"/>
                  </a:lnTo>
                  <a:lnTo>
                    <a:pt x="32" y="8"/>
                  </a:lnTo>
                  <a:lnTo>
                    <a:pt x="35" y="8"/>
                  </a:lnTo>
                  <a:lnTo>
                    <a:pt x="38" y="2"/>
                  </a:lnTo>
                  <a:lnTo>
                    <a:pt x="38" y="2"/>
                  </a:lnTo>
                  <a:lnTo>
                    <a:pt x="35" y="0"/>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4" name="Freeform 49"/>
            <p:cNvSpPr>
              <a:spLocks noChangeArrowheads="1"/>
            </p:cNvSpPr>
            <p:nvPr/>
          </p:nvSpPr>
          <p:spPr bwMode="auto">
            <a:xfrm>
              <a:off x="960438" y="2787650"/>
              <a:ext cx="4762" cy="1588"/>
            </a:xfrm>
            <a:custGeom>
              <a:avLst/>
              <a:gdLst>
                <a:gd name="T0" fmla="*/ 0 w 15"/>
                <a:gd name="T1" fmla="*/ 0 h 4"/>
                <a:gd name="T2" fmla="*/ 0 w 15"/>
                <a:gd name="T3" fmla="*/ 0 h 4"/>
                <a:gd name="T4" fmla="*/ 0 w 15"/>
                <a:gd name="T5" fmla="*/ 3 h 4"/>
                <a:gd name="T6" fmla="*/ 14 w 15"/>
                <a:gd name="T7" fmla="*/ 0 h 4"/>
                <a:gd name="T8" fmla="*/ 0 w 15"/>
                <a:gd name="T9" fmla="*/ 0 h 4"/>
              </a:gdLst>
              <a:ahLst/>
              <a:cxnLst>
                <a:cxn ang="0">
                  <a:pos x="T0" y="T1"/>
                </a:cxn>
                <a:cxn ang="0">
                  <a:pos x="T2" y="T3"/>
                </a:cxn>
                <a:cxn ang="0">
                  <a:pos x="T4" y="T5"/>
                </a:cxn>
                <a:cxn ang="0">
                  <a:pos x="T6" y="T7"/>
                </a:cxn>
                <a:cxn ang="0">
                  <a:pos x="T8" y="T9"/>
                </a:cxn>
              </a:cxnLst>
              <a:rect l="0" t="0" r="r" b="b"/>
              <a:pathLst>
                <a:path w="15" h="4">
                  <a:moveTo>
                    <a:pt x="0" y="0"/>
                  </a:moveTo>
                  <a:lnTo>
                    <a:pt x="0" y="0"/>
                  </a:lnTo>
                  <a:lnTo>
                    <a:pt x="0" y="3"/>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5" name="Freeform 50"/>
            <p:cNvSpPr>
              <a:spLocks noChangeArrowheads="1"/>
            </p:cNvSpPr>
            <p:nvPr/>
          </p:nvSpPr>
          <p:spPr bwMode="auto">
            <a:xfrm>
              <a:off x="1374775" y="2482850"/>
              <a:ext cx="128588" cy="574675"/>
            </a:xfrm>
            <a:custGeom>
              <a:avLst/>
              <a:gdLst>
                <a:gd name="T0" fmla="*/ 355 w 359"/>
                <a:gd name="T1" fmla="*/ 478 h 1596"/>
                <a:gd name="T2" fmla="*/ 350 w 359"/>
                <a:gd name="T3" fmla="*/ 283 h 1596"/>
                <a:gd name="T4" fmla="*/ 335 w 359"/>
                <a:gd name="T5" fmla="*/ 246 h 1596"/>
                <a:gd name="T6" fmla="*/ 275 w 359"/>
                <a:gd name="T7" fmla="*/ 157 h 1596"/>
                <a:gd name="T8" fmla="*/ 235 w 359"/>
                <a:gd name="T9" fmla="*/ 126 h 1596"/>
                <a:gd name="T10" fmla="*/ 204 w 359"/>
                <a:gd name="T11" fmla="*/ 91 h 1596"/>
                <a:gd name="T12" fmla="*/ 149 w 359"/>
                <a:gd name="T13" fmla="*/ 75 h 1596"/>
                <a:gd name="T14" fmla="*/ 69 w 359"/>
                <a:gd name="T15" fmla="*/ 40 h 1596"/>
                <a:gd name="T16" fmla="*/ 63 w 359"/>
                <a:gd name="T17" fmla="*/ 31 h 1596"/>
                <a:gd name="T18" fmla="*/ 26 w 359"/>
                <a:gd name="T19" fmla="*/ 3 h 1596"/>
                <a:gd name="T20" fmla="*/ 6 w 359"/>
                <a:gd name="T21" fmla="*/ 6 h 1596"/>
                <a:gd name="T22" fmla="*/ 0 w 359"/>
                <a:gd name="T23" fmla="*/ 28 h 1596"/>
                <a:gd name="T24" fmla="*/ 34 w 359"/>
                <a:gd name="T25" fmla="*/ 49 h 1596"/>
                <a:gd name="T26" fmla="*/ 58 w 359"/>
                <a:gd name="T27" fmla="*/ 46 h 1596"/>
                <a:gd name="T28" fmla="*/ 66 w 359"/>
                <a:gd name="T29" fmla="*/ 46 h 1596"/>
                <a:gd name="T30" fmla="*/ 149 w 359"/>
                <a:gd name="T31" fmla="*/ 100 h 1596"/>
                <a:gd name="T32" fmla="*/ 175 w 359"/>
                <a:gd name="T33" fmla="*/ 129 h 1596"/>
                <a:gd name="T34" fmla="*/ 204 w 359"/>
                <a:gd name="T35" fmla="*/ 149 h 1596"/>
                <a:gd name="T36" fmla="*/ 264 w 359"/>
                <a:gd name="T37" fmla="*/ 209 h 1596"/>
                <a:gd name="T38" fmla="*/ 289 w 359"/>
                <a:gd name="T39" fmla="*/ 258 h 1596"/>
                <a:gd name="T40" fmla="*/ 289 w 359"/>
                <a:gd name="T41" fmla="*/ 266 h 1596"/>
                <a:gd name="T42" fmla="*/ 295 w 359"/>
                <a:gd name="T43" fmla="*/ 286 h 1596"/>
                <a:gd name="T44" fmla="*/ 295 w 359"/>
                <a:gd name="T45" fmla="*/ 292 h 1596"/>
                <a:gd name="T46" fmla="*/ 295 w 359"/>
                <a:gd name="T47" fmla="*/ 421 h 1596"/>
                <a:gd name="T48" fmla="*/ 281 w 359"/>
                <a:gd name="T49" fmla="*/ 410 h 1596"/>
                <a:gd name="T50" fmla="*/ 252 w 359"/>
                <a:gd name="T51" fmla="*/ 418 h 1596"/>
                <a:gd name="T52" fmla="*/ 226 w 359"/>
                <a:gd name="T53" fmla="*/ 447 h 1596"/>
                <a:gd name="T54" fmla="*/ 235 w 359"/>
                <a:gd name="T55" fmla="*/ 475 h 1596"/>
                <a:gd name="T56" fmla="*/ 275 w 359"/>
                <a:gd name="T57" fmla="*/ 473 h 1596"/>
                <a:gd name="T58" fmla="*/ 295 w 359"/>
                <a:gd name="T59" fmla="*/ 453 h 1596"/>
                <a:gd name="T60" fmla="*/ 292 w 359"/>
                <a:gd name="T61" fmla="*/ 644 h 1596"/>
                <a:gd name="T62" fmla="*/ 292 w 359"/>
                <a:gd name="T63" fmla="*/ 985 h 1596"/>
                <a:gd name="T64" fmla="*/ 298 w 359"/>
                <a:gd name="T65" fmla="*/ 1229 h 1596"/>
                <a:gd name="T66" fmla="*/ 289 w 359"/>
                <a:gd name="T67" fmla="*/ 1243 h 1596"/>
                <a:gd name="T68" fmla="*/ 289 w 359"/>
                <a:gd name="T69" fmla="*/ 1260 h 1596"/>
                <a:gd name="T70" fmla="*/ 292 w 359"/>
                <a:gd name="T71" fmla="*/ 1272 h 1596"/>
                <a:gd name="T72" fmla="*/ 298 w 359"/>
                <a:gd name="T73" fmla="*/ 1292 h 1596"/>
                <a:gd name="T74" fmla="*/ 298 w 359"/>
                <a:gd name="T75" fmla="*/ 1338 h 1596"/>
                <a:gd name="T76" fmla="*/ 287 w 359"/>
                <a:gd name="T77" fmla="*/ 1386 h 1596"/>
                <a:gd name="T78" fmla="*/ 258 w 359"/>
                <a:gd name="T79" fmla="*/ 1409 h 1596"/>
                <a:gd name="T80" fmla="*/ 232 w 359"/>
                <a:gd name="T81" fmla="*/ 1432 h 1596"/>
                <a:gd name="T82" fmla="*/ 226 w 359"/>
                <a:gd name="T83" fmla="*/ 1458 h 1596"/>
                <a:gd name="T84" fmla="*/ 189 w 359"/>
                <a:gd name="T85" fmla="*/ 1504 h 1596"/>
                <a:gd name="T86" fmla="*/ 138 w 359"/>
                <a:gd name="T87" fmla="*/ 1527 h 1596"/>
                <a:gd name="T88" fmla="*/ 83 w 359"/>
                <a:gd name="T89" fmla="*/ 1535 h 1596"/>
                <a:gd name="T90" fmla="*/ 66 w 359"/>
                <a:gd name="T91" fmla="*/ 1552 h 1596"/>
                <a:gd name="T92" fmla="*/ 75 w 359"/>
                <a:gd name="T93" fmla="*/ 1581 h 1596"/>
                <a:gd name="T94" fmla="*/ 49 w 359"/>
                <a:gd name="T95" fmla="*/ 1595 h 1596"/>
                <a:gd name="T96" fmla="*/ 78 w 359"/>
                <a:gd name="T97" fmla="*/ 1584 h 1596"/>
                <a:gd name="T98" fmla="*/ 100 w 359"/>
                <a:gd name="T99" fmla="*/ 1590 h 1596"/>
                <a:gd name="T100" fmla="*/ 144 w 359"/>
                <a:gd name="T101" fmla="*/ 1567 h 1596"/>
                <a:gd name="T102" fmla="*/ 204 w 359"/>
                <a:gd name="T103" fmla="*/ 1524 h 1596"/>
                <a:gd name="T104" fmla="*/ 249 w 359"/>
                <a:gd name="T105" fmla="*/ 1489 h 1596"/>
                <a:gd name="T106" fmla="*/ 275 w 359"/>
                <a:gd name="T107" fmla="*/ 1469 h 1596"/>
                <a:gd name="T108" fmla="*/ 295 w 359"/>
                <a:gd name="T109" fmla="*/ 1444 h 1596"/>
                <a:gd name="T110" fmla="*/ 335 w 359"/>
                <a:gd name="T111" fmla="*/ 1383 h 1596"/>
                <a:gd name="T112" fmla="*/ 347 w 359"/>
                <a:gd name="T113" fmla="*/ 1323 h 1596"/>
                <a:gd name="T114" fmla="*/ 352 w 359"/>
                <a:gd name="T115" fmla="*/ 1229 h 1596"/>
                <a:gd name="T116" fmla="*/ 355 w 359"/>
                <a:gd name="T117" fmla="*/ 985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9" h="1596">
                  <a:moveTo>
                    <a:pt x="358" y="644"/>
                  </a:moveTo>
                  <a:lnTo>
                    <a:pt x="358" y="644"/>
                  </a:lnTo>
                  <a:lnTo>
                    <a:pt x="355" y="478"/>
                  </a:lnTo>
                  <a:lnTo>
                    <a:pt x="355" y="478"/>
                  </a:lnTo>
                  <a:lnTo>
                    <a:pt x="352" y="324"/>
                  </a:lnTo>
                  <a:lnTo>
                    <a:pt x="352" y="324"/>
                  </a:lnTo>
                  <a:lnTo>
                    <a:pt x="352" y="306"/>
                  </a:lnTo>
                  <a:lnTo>
                    <a:pt x="350" y="283"/>
                  </a:lnTo>
                  <a:lnTo>
                    <a:pt x="350" y="283"/>
                  </a:lnTo>
                  <a:lnTo>
                    <a:pt x="344" y="264"/>
                  </a:lnTo>
                  <a:lnTo>
                    <a:pt x="335" y="246"/>
                  </a:lnTo>
                  <a:lnTo>
                    <a:pt x="335" y="246"/>
                  </a:lnTo>
                  <a:lnTo>
                    <a:pt x="318" y="212"/>
                  </a:lnTo>
                  <a:lnTo>
                    <a:pt x="298" y="183"/>
                  </a:lnTo>
                  <a:lnTo>
                    <a:pt x="298" y="183"/>
                  </a:lnTo>
                  <a:lnTo>
                    <a:pt x="275" y="157"/>
                  </a:lnTo>
                  <a:lnTo>
                    <a:pt x="249" y="138"/>
                  </a:lnTo>
                  <a:lnTo>
                    <a:pt x="249" y="138"/>
                  </a:lnTo>
                  <a:lnTo>
                    <a:pt x="235" y="126"/>
                  </a:lnTo>
                  <a:lnTo>
                    <a:pt x="235" y="126"/>
                  </a:lnTo>
                  <a:lnTo>
                    <a:pt x="232" y="114"/>
                  </a:lnTo>
                  <a:lnTo>
                    <a:pt x="224" y="109"/>
                  </a:lnTo>
                  <a:lnTo>
                    <a:pt x="204" y="91"/>
                  </a:lnTo>
                  <a:lnTo>
                    <a:pt x="204" y="91"/>
                  </a:lnTo>
                  <a:lnTo>
                    <a:pt x="192" y="89"/>
                  </a:lnTo>
                  <a:lnTo>
                    <a:pt x="181" y="91"/>
                  </a:lnTo>
                  <a:lnTo>
                    <a:pt x="181" y="91"/>
                  </a:lnTo>
                  <a:lnTo>
                    <a:pt x="149" y="75"/>
                  </a:lnTo>
                  <a:lnTo>
                    <a:pt x="123" y="63"/>
                  </a:lnTo>
                  <a:lnTo>
                    <a:pt x="123" y="63"/>
                  </a:lnTo>
                  <a:lnTo>
                    <a:pt x="69" y="40"/>
                  </a:lnTo>
                  <a:lnTo>
                    <a:pt x="69" y="40"/>
                  </a:lnTo>
                  <a:lnTo>
                    <a:pt x="63" y="40"/>
                  </a:lnTo>
                  <a:lnTo>
                    <a:pt x="63" y="40"/>
                  </a:lnTo>
                  <a:lnTo>
                    <a:pt x="63" y="40"/>
                  </a:lnTo>
                  <a:lnTo>
                    <a:pt x="63" y="31"/>
                  </a:lnTo>
                  <a:lnTo>
                    <a:pt x="63" y="23"/>
                  </a:lnTo>
                  <a:lnTo>
                    <a:pt x="58" y="17"/>
                  </a:lnTo>
                  <a:lnTo>
                    <a:pt x="52" y="11"/>
                  </a:lnTo>
                  <a:lnTo>
                    <a:pt x="26" y="3"/>
                  </a:lnTo>
                  <a:lnTo>
                    <a:pt x="26" y="3"/>
                  </a:lnTo>
                  <a:lnTo>
                    <a:pt x="20" y="0"/>
                  </a:lnTo>
                  <a:lnTo>
                    <a:pt x="12" y="3"/>
                  </a:lnTo>
                  <a:lnTo>
                    <a:pt x="6" y="6"/>
                  </a:lnTo>
                  <a:lnTo>
                    <a:pt x="0" y="11"/>
                  </a:lnTo>
                  <a:lnTo>
                    <a:pt x="0" y="11"/>
                  </a:lnTo>
                  <a:lnTo>
                    <a:pt x="0" y="20"/>
                  </a:lnTo>
                  <a:lnTo>
                    <a:pt x="0" y="28"/>
                  </a:lnTo>
                  <a:lnTo>
                    <a:pt x="6" y="34"/>
                  </a:lnTo>
                  <a:lnTo>
                    <a:pt x="12" y="40"/>
                  </a:lnTo>
                  <a:lnTo>
                    <a:pt x="34" y="49"/>
                  </a:lnTo>
                  <a:lnTo>
                    <a:pt x="34" y="49"/>
                  </a:lnTo>
                  <a:lnTo>
                    <a:pt x="34" y="49"/>
                  </a:lnTo>
                  <a:lnTo>
                    <a:pt x="43" y="52"/>
                  </a:lnTo>
                  <a:lnTo>
                    <a:pt x="49" y="52"/>
                  </a:lnTo>
                  <a:lnTo>
                    <a:pt x="58" y="46"/>
                  </a:lnTo>
                  <a:lnTo>
                    <a:pt x="60" y="43"/>
                  </a:lnTo>
                  <a:lnTo>
                    <a:pt x="60" y="43"/>
                  </a:lnTo>
                  <a:lnTo>
                    <a:pt x="66" y="46"/>
                  </a:lnTo>
                  <a:lnTo>
                    <a:pt x="66" y="46"/>
                  </a:lnTo>
                  <a:lnTo>
                    <a:pt x="115" y="75"/>
                  </a:lnTo>
                  <a:lnTo>
                    <a:pt x="115" y="75"/>
                  </a:lnTo>
                  <a:lnTo>
                    <a:pt x="149" y="100"/>
                  </a:lnTo>
                  <a:lnTo>
                    <a:pt x="149" y="100"/>
                  </a:lnTo>
                  <a:lnTo>
                    <a:pt x="166" y="112"/>
                  </a:lnTo>
                  <a:lnTo>
                    <a:pt x="166" y="112"/>
                  </a:lnTo>
                  <a:lnTo>
                    <a:pt x="169" y="123"/>
                  </a:lnTo>
                  <a:lnTo>
                    <a:pt x="175" y="129"/>
                  </a:lnTo>
                  <a:lnTo>
                    <a:pt x="198" y="146"/>
                  </a:lnTo>
                  <a:lnTo>
                    <a:pt x="198" y="146"/>
                  </a:lnTo>
                  <a:lnTo>
                    <a:pt x="198" y="146"/>
                  </a:lnTo>
                  <a:lnTo>
                    <a:pt x="204" y="149"/>
                  </a:lnTo>
                  <a:lnTo>
                    <a:pt x="212" y="152"/>
                  </a:lnTo>
                  <a:lnTo>
                    <a:pt x="212" y="152"/>
                  </a:lnTo>
                  <a:lnTo>
                    <a:pt x="238" y="177"/>
                  </a:lnTo>
                  <a:lnTo>
                    <a:pt x="264" y="209"/>
                  </a:lnTo>
                  <a:lnTo>
                    <a:pt x="264" y="209"/>
                  </a:lnTo>
                  <a:lnTo>
                    <a:pt x="278" y="232"/>
                  </a:lnTo>
                  <a:lnTo>
                    <a:pt x="289" y="258"/>
                  </a:lnTo>
                  <a:lnTo>
                    <a:pt x="289" y="258"/>
                  </a:lnTo>
                  <a:lnTo>
                    <a:pt x="289" y="264"/>
                  </a:lnTo>
                  <a:lnTo>
                    <a:pt x="289" y="264"/>
                  </a:lnTo>
                  <a:lnTo>
                    <a:pt x="289" y="264"/>
                  </a:lnTo>
                  <a:lnTo>
                    <a:pt x="289" y="266"/>
                  </a:lnTo>
                  <a:lnTo>
                    <a:pt x="289" y="266"/>
                  </a:lnTo>
                  <a:lnTo>
                    <a:pt x="292" y="275"/>
                  </a:lnTo>
                  <a:lnTo>
                    <a:pt x="292" y="275"/>
                  </a:lnTo>
                  <a:lnTo>
                    <a:pt x="295" y="286"/>
                  </a:lnTo>
                  <a:lnTo>
                    <a:pt x="295" y="286"/>
                  </a:lnTo>
                  <a:lnTo>
                    <a:pt x="295" y="286"/>
                  </a:lnTo>
                  <a:lnTo>
                    <a:pt x="295" y="289"/>
                  </a:lnTo>
                  <a:lnTo>
                    <a:pt x="295" y="292"/>
                  </a:lnTo>
                  <a:lnTo>
                    <a:pt x="295" y="292"/>
                  </a:lnTo>
                  <a:lnTo>
                    <a:pt x="298" y="324"/>
                  </a:lnTo>
                  <a:lnTo>
                    <a:pt x="298" y="324"/>
                  </a:lnTo>
                  <a:lnTo>
                    <a:pt x="295" y="421"/>
                  </a:lnTo>
                  <a:lnTo>
                    <a:pt x="295" y="421"/>
                  </a:lnTo>
                  <a:lnTo>
                    <a:pt x="289" y="415"/>
                  </a:lnTo>
                  <a:lnTo>
                    <a:pt x="289" y="415"/>
                  </a:lnTo>
                  <a:lnTo>
                    <a:pt x="281" y="410"/>
                  </a:lnTo>
                  <a:lnTo>
                    <a:pt x="270" y="410"/>
                  </a:lnTo>
                  <a:lnTo>
                    <a:pt x="261" y="412"/>
                  </a:lnTo>
                  <a:lnTo>
                    <a:pt x="252" y="418"/>
                  </a:lnTo>
                  <a:lnTo>
                    <a:pt x="252" y="418"/>
                  </a:lnTo>
                  <a:lnTo>
                    <a:pt x="232" y="438"/>
                  </a:lnTo>
                  <a:lnTo>
                    <a:pt x="232" y="438"/>
                  </a:lnTo>
                  <a:lnTo>
                    <a:pt x="232" y="438"/>
                  </a:lnTo>
                  <a:lnTo>
                    <a:pt x="226" y="447"/>
                  </a:lnTo>
                  <a:lnTo>
                    <a:pt x="226" y="458"/>
                  </a:lnTo>
                  <a:lnTo>
                    <a:pt x="229" y="467"/>
                  </a:lnTo>
                  <a:lnTo>
                    <a:pt x="235" y="475"/>
                  </a:lnTo>
                  <a:lnTo>
                    <a:pt x="235" y="475"/>
                  </a:lnTo>
                  <a:lnTo>
                    <a:pt x="244" y="481"/>
                  </a:lnTo>
                  <a:lnTo>
                    <a:pt x="255" y="484"/>
                  </a:lnTo>
                  <a:lnTo>
                    <a:pt x="267" y="481"/>
                  </a:lnTo>
                  <a:lnTo>
                    <a:pt x="275" y="473"/>
                  </a:lnTo>
                  <a:lnTo>
                    <a:pt x="275" y="473"/>
                  </a:lnTo>
                  <a:lnTo>
                    <a:pt x="292" y="453"/>
                  </a:lnTo>
                  <a:lnTo>
                    <a:pt x="295" y="453"/>
                  </a:lnTo>
                  <a:lnTo>
                    <a:pt x="295" y="453"/>
                  </a:lnTo>
                  <a:lnTo>
                    <a:pt x="292" y="478"/>
                  </a:lnTo>
                  <a:lnTo>
                    <a:pt x="292" y="478"/>
                  </a:lnTo>
                  <a:lnTo>
                    <a:pt x="292" y="644"/>
                  </a:lnTo>
                  <a:lnTo>
                    <a:pt x="292" y="644"/>
                  </a:lnTo>
                  <a:lnTo>
                    <a:pt x="289" y="813"/>
                  </a:lnTo>
                  <a:lnTo>
                    <a:pt x="289" y="813"/>
                  </a:lnTo>
                  <a:lnTo>
                    <a:pt x="292" y="985"/>
                  </a:lnTo>
                  <a:lnTo>
                    <a:pt x="292" y="985"/>
                  </a:lnTo>
                  <a:lnTo>
                    <a:pt x="295" y="1151"/>
                  </a:lnTo>
                  <a:lnTo>
                    <a:pt x="295" y="1151"/>
                  </a:lnTo>
                  <a:lnTo>
                    <a:pt x="298" y="1229"/>
                  </a:lnTo>
                  <a:lnTo>
                    <a:pt x="298" y="1229"/>
                  </a:lnTo>
                  <a:lnTo>
                    <a:pt x="298" y="1231"/>
                  </a:lnTo>
                  <a:lnTo>
                    <a:pt x="298" y="1231"/>
                  </a:lnTo>
                  <a:lnTo>
                    <a:pt x="292" y="1237"/>
                  </a:lnTo>
                  <a:lnTo>
                    <a:pt x="289" y="1243"/>
                  </a:lnTo>
                  <a:lnTo>
                    <a:pt x="289" y="1252"/>
                  </a:lnTo>
                  <a:lnTo>
                    <a:pt x="289" y="1260"/>
                  </a:lnTo>
                  <a:lnTo>
                    <a:pt x="289" y="1260"/>
                  </a:lnTo>
                  <a:lnTo>
                    <a:pt x="289" y="1260"/>
                  </a:lnTo>
                  <a:lnTo>
                    <a:pt x="289" y="1263"/>
                  </a:lnTo>
                  <a:lnTo>
                    <a:pt x="289" y="1263"/>
                  </a:lnTo>
                  <a:lnTo>
                    <a:pt x="292" y="1272"/>
                  </a:lnTo>
                  <a:lnTo>
                    <a:pt x="292" y="1272"/>
                  </a:lnTo>
                  <a:lnTo>
                    <a:pt x="295" y="1283"/>
                  </a:lnTo>
                  <a:lnTo>
                    <a:pt x="295" y="1283"/>
                  </a:lnTo>
                  <a:lnTo>
                    <a:pt x="295" y="1283"/>
                  </a:lnTo>
                  <a:lnTo>
                    <a:pt x="298" y="1292"/>
                  </a:lnTo>
                  <a:lnTo>
                    <a:pt x="298" y="1292"/>
                  </a:lnTo>
                  <a:lnTo>
                    <a:pt x="301" y="1306"/>
                  </a:lnTo>
                  <a:lnTo>
                    <a:pt x="301" y="1306"/>
                  </a:lnTo>
                  <a:lnTo>
                    <a:pt x="298" y="1338"/>
                  </a:lnTo>
                  <a:lnTo>
                    <a:pt x="298" y="1338"/>
                  </a:lnTo>
                  <a:lnTo>
                    <a:pt x="292" y="1366"/>
                  </a:lnTo>
                  <a:lnTo>
                    <a:pt x="292" y="1366"/>
                  </a:lnTo>
                  <a:lnTo>
                    <a:pt x="287" y="1386"/>
                  </a:lnTo>
                  <a:lnTo>
                    <a:pt x="275" y="1404"/>
                  </a:lnTo>
                  <a:lnTo>
                    <a:pt x="275" y="1404"/>
                  </a:lnTo>
                  <a:lnTo>
                    <a:pt x="264" y="1406"/>
                  </a:lnTo>
                  <a:lnTo>
                    <a:pt x="258" y="1409"/>
                  </a:lnTo>
                  <a:lnTo>
                    <a:pt x="252" y="1412"/>
                  </a:lnTo>
                  <a:lnTo>
                    <a:pt x="252" y="1412"/>
                  </a:lnTo>
                  <a:lnTo>
                    <a:pt x="232" y="1432"/>
                  </a:lnTo>
                  <a:lnTo>
                    <a:pt x="232" y="1432"/>
                  </a:lnTo>
                  <a:lnTo>
                    <a:pt x="232" y="1432"/>
                  </a:lnTo>
                  <a:lnTo>
                    <a:pt x="229" y="1441"/>
                  </a:lnTo>
                  <a:lnTo>
                    <a:pt x="226" y="1449"/>
                  </a:lnTo>
                  <a:lnTo>
                    <a:pt x="226" y="1458"/>
                  </a:lnTo>
                  <a:lnTo>
                    <a:pt x="229" y="1464"/>
                  </a:lnTo>
                  <a:lnTo>
                    <a:pt x="229" y="1464"/>
                  </a:lnTo>
                  <a:lnTo>
                    <a:pt x="209" y="1483"/>
                  </a:lnTo>
                  <a:lnTo>
                    <a:pt x="189" y="1504"/>
                  </a:lnTo>
                  <a:lnTo>
                    <a:pt x="189" y="1504"/>
                  </a:lnTo>
                  <a:lnTo>
                    <a:pt x="144" y="1535"/>
                  </a:lnTo>
                  <a:lnTo>
                    <a:pt x="144" y="1535"/>
                  </a:lnTo>
                  <a:lnTo>
                    <a:pt x="138" y="1527"/>
                  </a:lnTo>
                  <a:lnTo>
                    <a:pt x="126" y="1521"/>
                  </a:lnTo>
                  <a:lnTo>
                    <a:pt x="118" y="1521"/>
                  </a:lnTo>
                  <a:lnTo>
                    <a:pt x="106" y="1524"/>
                  </a:lnTo>
                  <a:lnTo>
                    <a:pt x="83" y="1535"/>
                  </a:lnTo>
                  <a:lnTo>
                    <a:pt x="80" y="1535"/>
                  </a:lnTo>
                  <a:lnTo>
                    <a:pt x="80" y="1535"/>
                  </a:lnTo>
                  <a:lnTo>
                    <a:pt x="72" y="1544"/>
                  </a:lnTo>
                  <a:lnTo>
                    <a:pt x="66" y="1552"/>
                  </a:lnTo>
                  <a:lnTo>
                    <a:pt x="66" y="1564"/>
                  </a:lnTo>
                  <a:lnTo>
                    <a:pt x="69" y="1575"/>
                  </a:lnTo>
                  <a:lnTo>
                    <a:pt x="69" y="1575"/>
                  </a:lnTo>
                  <a:lnTo>
                    <a:pt x="75" y="1581"/>
                  </a:lnTo>
                  <a:lnTo>
                    <a:pt x="75" y="1581"/>
                  </a:lnTo>
                  <a:lnTo>
                    <a:pt x="66" y="1584"/>
                  </a:lnTo>
                  <a:lnTo>
                    <a:pt x="66" y="1584"/>
                  </a:lnTo>
                  <a:lnTo>
                    <a:pt x="49" y="1595"/>
                  </a:lnTo>
                  <a:lnTo>
                    <a:pt x="49" y="1595"/>
                  </a:lnTo>
                  <a:lnTo>
                    <a:pt x="69" y="1587"/>
                  </a:lnTo>
                  <a:lnTo>
                    <a:pt x="69" y="1587"/>
                  </a:lnTo>
                  <a:lnTo>
                    <a:pt x="78" y="1584"/>
                  </a:lnTo>
                  <a:lnTo>
                    <a:pt x="78" y="1584"/>
                  </a:lnTo>
                  <a:lnTo>
                    <a:pt x="83" y="1587"/>
                  </a:lnTo>
                  <a:lnTo>
                    <a:pt x="92" y="1590"/>
                  </a:lnTo>
                  <a:lnTo>
                    <a:pt x="100" y="1590"/>
                  </a:lnTo>
                  <a:lnTo>
                    <a:pt x="109" y="1587"/>
                  </a:lnTo>
                  <a:lnTo>
                    <a:pt x="132" y="1575"/>
                  </a:lnTo>
                  <a:lnTo>
                    <a:pt x="132" y="1575"/>
                  </a:lnTo>
                  <a:lnTo>
                    <a:pt x="144" y="1567"/>
                  </a:lnTo>
                  <a:lnTo>
                    <a:pt x="146" y="1552"/>
                  </a:lnTo>
                  <a:lnTo>
                    <a:pt x="146" y="1552"/>
                  </a:lnTo>
                  <a:lnTo>
                    <a:pt x="175" y="1538"/>
                  </a:lnTo>
                  <a:lnTo>
                    <a:pt x="204" y="1524"/>
                  </a:lnTo>
                  <a:lnTo>
                    <a:pt x="204" y="1524"/>
                  </a:lnTo>
                  <a:lnTo>
                    <a:pt x="226" y="1506"/>
                  </a:lnTo>
                  <a:lnTo>
                    <a:pt x="249" y="1489"/>
                  </a:lnTo>
                  <a:lnTo>
                    <a:pt x="249" y="1489"/>
                  </a:lnTo>
                  <a:lnTo>
                    <a:pt x="264" y="1478"/>
                  </a:lnTo>
                  <a:lnTo>
                    <a:pt x="264" y="1478"/>
                  </a:lnTo>
                  <a:lnTo>
                    <a:pt x="275" y="1469"/>
                  </a:lnTo>
                  <a:lnTo>
                    <a:pt x="275" y="1469"/>
                  </a:lnTo>
                  <a:lnTo>
                    <a:pt x="292" y="1449"/>
                  </a:lnTo>
                  <a:lnTo>
                    <a:pt x="292" y="1449"/>
                  </a:lnTo>
                  <a:lnTo>
                    <a:pt x="295" y="1444"/>
                  </a:lnTo>
                  <a:lnTo>
                    <a:pt x="295" y="1444"/>
                  </a:lnTo>
                  <a:lnTo>
                    <a:pt x="295" y="1444"/>
                  </a:lnTo>
                  <a:lnTo>
                    <a:pt x="315" y="1415"/>
                  </a:lnTo>
                  <a:lnTo>
                    <a:pt x="335" y="1383"/>
                  </a:lnTo>
                  <a:lnTo>
                    <a:pt x="335" y="1383"/>
                  </a:lnTo>
                  <a:lnTo>
                    <a:pt x="341" y="1363"/>
                  </a:lnTo>
                  <a:lnTo>
                    <a:pt x="347" y="1343"/>
                  </a:lnTo>
                  <a:lnTo>
                    <a:pt x="347" y="1343"/>
                  </a:lnTo>
                  <a:lnTo>
                    <a:pt x="347" y="1323"/>
                  </a:lnTo>
                  <a:lnTo>
                    <a:pt x="350" y="1306"/>
                  </a:lnTo>
                  <a:lnTo>
                    <a:pt x="350" y="1306"/>
                  </a:lnTo>
                  <a:lnTo>
                    <a:pt x="352" y="1229"/>
                  </a:lnTo>
                  <a:lnTo>
                    <a:pt x="352" y="1229"/>
                  </a:lnTo>
                  <a:lnTo>
                    <a:pt x="352" y="1151"/>
                  </a:lnTo>
                  <a:lnTo>
                    <a:pt x="352" y="1151"/>
                  </a:lnTo>
                  <a:lnTo>
                    <a:pt x="355" y="985"/>
                  </a:lnTo>
                  <a:lnTo>
                    <a:pt x="355" y="985"/>
                  </a:lnTo>
                  <a:lnTo>
                    <a:pt x="358" y="813"/>
                  </a:lnTo>
                  <a:lnTo>
                    <a:pt x="358" y="813"/>
                  </a:lnTo>
                  <a:lnTo>
                    <a:pt x="358" y="6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86" name="TextBox 285"/>
          <p:cNvSpPr txBox="1"/>
          <p:nvPr/>
        </p:nvSpPr>
        <p:spPr>
          <a:xfrm rot="5400000">
            <a:off x="8025716" y="2422293"/>
            <a:ext cx="406400" cy="430887"/>
          </a:xfrm>
          <a:prstGeom prst="rect">
            <a:avLst/>
          </a:prstGeom>
          <a:noFill/>
        </p:spPr>
        <p:txBody>
          <a:bodyPr wrap="square" rtlCol="0">
            <a:spAutoFit/>
          </a:bodyPr>
          <a:lstStyle/>
          <a:p>
            <a:pPr>
              <a:lnSpc>
                <a:spcPct val="90000"/>
              </a:lnSpc>
              <a:spcBef>
                <a:spcPts val="300"/>
              </a:spcBef>
            </a:pPr>
            <a:r>
              <a:rPr lang="en-US" sz="2400" b="1" dirty="0" smtClean="0">
                <a:latin typeface="Dual 400" panose="02000603000000020004" pitchFamily="2" charset="0"/>
              </a:rPr>
              <a:t>:</a:t>
            </a:r>
          </a:p>
        </p:txBody>
      </p:sp>
      <p:sp>
        <p:nvSpPr>
          <p:cNvPr id="291" name="Round Single Corner Rectangle 290"/>
          <p:cNvSpPr/>
          <p:nvPr/>
        </p:nvSpPr>
        <p:spPr>
          <a:xfrm>
            <a:off x="8099775" y="3145845"/>
            <a:ext cx="548146" cy="211531"/>
          </a:xfrm>
          <a:prstGeom prst="round1Rect">
            <a:avLst>
              <a:gd name="adj" fmla="val 20371"/>
            </a:avLst>
          </a:prstGeom>
          <a:solidFill>
            <a:srgbClr val="00B05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hangingPunct="0">
              <a:spcBef>
                <a:spcPts val="0"/>
              </a:spcBef>
              <a:spcAft>
                <a:spcPts val="0"/>
              </a:spcAft>
            </a:pPr>
            <a:endParaRPr lang="en-US" sz="700" dirty="0">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700" dirty="0" smtClean="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smtClean="0">
                <a:effectLst/>
                <a:latin typeface="Times New Roman" panose="02020603050405020304" pitchFamily="18" charset="0"/>
                <a:ea typeface="Times New Roman" panose="02020603050405020304" pitchFamily="18" charset="0"/>
              </a:rPr>
              <a:t>Normal</a:t>
            </a:r>
            <a:endParaRPr lang="en-US" sz="700" dirty="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p:txBody>
      </p:sp>
      <p:sp>
        <p:nvSpPr>
          <p:cNvPr id="292" name="Round Single Corner Rectangle 291"/>
          <p:cNvSpPr/>
          <p:nvPr/>
        </p:nvSpPr>
        <p:spPr>
          <a:xfrm>
            <a:off x="8090505" y="3396301"/>
            <a:ext cx="563482" cy="272784"/>
          </a:xfrm>
          <a:prstGeom prst="round1Rect">
            <a:avLst>
              <a:gd name="adj" fmla="val 20371"/>
            </a:avLst>
          </a:prstGeom>
          <a:solidFill>
            <a:srgbClr val="FFC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hangingPunct="0">
              <a:spcBef>
                <a:spcPts val="0"/>
              </a:spcBef>
              <a:spcAft>
                <a:spcPts val="0"/>
              </a:spcAft>
            </a:pPr>
            <a:endParaRPr lang="en-US" sz="700" dirty="0" smtClean="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700" dirty="0">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smtClean="0">
                <a:effectLst/>
                <a:latin typeface="Times New Roman" panose="02020603050405020304" pitchFamily="18" charset="0"/>
                <a:ea typeface="Times New Roman" panose="02020603050405020304" pitchFamily="18" charset="0"/>
              </a:rPr>
              <a:t>Low </a:t>
            </a:r>
            <a:r>
              <a:rPr lang="en-US" sz="700" dirty="0">
                <a:effectLst/>
                <a:latin typeface="Times New Roman" panose="02020603050405020304" pitchFamily="18" charset="0"/>
                <a:ea typeface="Times New Roman" panose="02020603050405020304" pitchFamily="18" charset="0"/>
              </a:rPr>
              <a:t>abnormal</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p:txBody>
      </p:sp>
      <p:sp>
        <p:nvSpPr>
          <p:cNvPr id="293" name="Round Single Corner Rectangle 292"/>
          <p:cNvSpPr/>
          <p:nvPr/>
        </p:nvSpPr>
        <p:spPr>
          <a:xfrm>
            <a:off x="8090505" y="3739778"/>
            <a:ext cx="563482" cy="277844"/>
          </a:xfrm>
          <a:prstGeom prst="round1Rect">
            <a:avLst>
              <a:gd name="adj" fmla="val 203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hangingPunct="0">
              <a:spcBef>
                <a:spcPts val="0"/>
              </a:spcBef>
              <a:spcAft>
                <a:spcPts val="0"/>
              </a:spcAft>
            </a:pPr>
            <a:endParaRPr lang="en-US" sz="700" dirty="0" smtClean="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700" dirty="0">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smtClean="0">
                <a:effectLst/>
                <a:latin typeface="Times New Roman" panose="02020603050405020304" pitchFamily="18" charset="0"/>
                <a:ea typeface="Times New Roman" panose="02020603050405020304" pitchFamily="18" charset="0"/>
              </a:rPr>
              <a:t>Med </a:t>
            </a:r>
            <a:r>
              <a:rPr lang="en-US" sz="700" dirty="0">
                <a:effectLst/>
                <a:latin typeface="Times New Roman" panose="02020603050405020304" pitchFamily="18" charset="0"/>
                <a:ea typeface="Times New Roman" panose="02020603050405020304" pitchFamily="18" charset="0"/>
              </a:rPr>
              <a:t>abnormal</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p:txBody>
      </p:sp>
      <p:sp>
        <p:nvSpPr>
          <p:cNvPr id="294" name="Round Single Corner Rectangle 293"/>
          <p:cNvSpPr/>
          <p:nvPr/>
        </p:nvSpPr>
        <p:spPr>
          <a:xfrm>
            <a:off x="8101645" y="4056547"/>
            <a:ext cx="552342" cy="291379"/>
          </a:xfrm>
          <a:prstGeom prst="round1Rect">
            <a:avLst>
              <a:gd name="adj" fmla="val 20371"/>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hangingPunct="0">
              <a:spcBef>
                <a:spcPts val="0"/>
              </a:spcBef>
              <a:spcAft>
                <a:spcPts val="0"/>
              </a:spcAft>
            </a:pPr>
            <a:endParaRPr lang="en-US" sz="700" dirty="0" smtClean="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700" dirty="0">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smtClean="0">
                <a:effectLst/>
                <a:latin typeface="Times New Roman" panose="02020603050405020304" pitchFamily="18" charset="0"/>
                <a:ea typeface="Times New Roman" panose="02020603050405020304" pitchFamily="18" charset="0"/>
              </a:rPr>
              <a:t>High </a:t>
            </a:r>
            <a:r>
              <a:rPr lang="en-US" sz="700" dirty="0">
                <a:effectLst/>
                <a:latin typeface="Times New Roman" panose="02020603050405020304" pitchFamily="18" charset="0"/>
                <a:ea typeface="Times New Roman" panose="02020603050405020304" pitchFamily="18" charset="0"/>
              </a:rPr>
              <a:t>abnormal</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p:txBody>
      </p:sp>
      <p:sp>
        <p:nvSpPr>
          <p:cNvPr id="295" name="Freeform 23"/>
          <p:cNvSpPr>
            <a:spLocks noChangeArrowheads="1"/>
          </p:cNvSpPr>
          <p:nvPr/>
        </p:nvSpPr>
        <p:spPr bwMode="auto">
          <a:xfrm rot="5400000">
            <a:off x="6799541" y="3166212"/>
            <a:ext cx="580048" cy="64185"/>
          </a:xfrm>
          <a:custGeom>
            <a:avLst/>
            <a:gdLst>
              <a:gd name="T0" fmla="*/ 2789 w 2824"/>
              <a:gd name="T1" fmla="*/ 353 h 830"/>
              <a:gd name="T2" fmla="*/ 2232 w 2824"/>
              <a:gd name="T3" fmla="*/ 26 h 830"/>
              <a:gd name="T4" fmla="*/ 2179 w 2824"/>
              <a:gd name="T5" fmla="*/ 0 h 830"/>
              <a:gd name="T6" fmla="*/ 2121 w 2824"/>
              <a:gd name="T7" fmla="*/ 37 h 830"/>
              <a:gd name="T8" fmla="*/ 2118 w 2824"/>
              <a:gd name="T9" fmla="*/ 90 h 830"/>
              <a:gd name="T10" fmla="*/ 2093 w 2824"/>
              <a:gd name="T11" fmla="*/ 188 h 830"/>
              <a:gd name="T12" fmla="*/ 2054 w 2824"/>
              <a:gd name="T13" fmla="*/ 196 h 830"/>
              <a:gd name="T14" fmla="*/ 1762 w 2824"/>
              <a:gd name="T15" fmla="*/ 202 h 830"/>
              <a:gd name="T16" fmla="*/ 1989 w 2824"/>
              <a:gd name="T17" fmla="*/ 219 h 830"/>
              <a:gd name="T18" fmla="*/ 2073 w 2824"/>
              <a:gd name="T19" fmla="*/ 219 h 830"/>
              <a:gd name="T20" fmla="*/ 2134 w 2824"/>
              <a:gd name="T21" fmla="*/ 180 h 830"/>
              <a:gd name="T22" fmla="*/ 2148 w 2824"/>
              <a:gd name="T23" fmla="*/ 59 h 830"/>
              <a:gd name="T24" fmla="*/ 2171 w 2824"/>
              <a:gd name="T25" fmla="*/ 31 h 830"/>
              <a:gd name="T26" fmla="*/ 2213 w 2824"/>
              <a:gd name="T27" fmla="*/ 57 h 830"/>
              <a:gd name="T28" fmla="*/ 2770 w 2824"/>
              <a:gd name="T29" fmla="*/ 398 h 830"/>
              <a:gd name="T30" fmla="*/ 2767 w 2824"/>
              <a:gd name="T31" fmla="*/ 418 h 830"/>
              <a:gd name="T32" fmla="*/ 2655 w 2824"/>
              <a:gd name="T33" fmla="*/ 485 h 830"/>
              <a:gd name="T34" fmla="*/ 2168 w 2824"/>
              <a:gd name="T35" fmla="*/ 770 h 830"/>
              <a:gd name="T36" fmla="*/ 2162 w 2824"/>
              <a:gd name="T37" fmla="*/ 697 h 830"/>
              <a:gd name="T38" fmla="*/ 2157 w 2824"/>
              <a:gd name="T39" fmla="*/ 639 h 830"/>
              <a:gd name="T40" fmla="*/ 2079 w 2824"/>
              <a:gd name="T41" fmla="*/ 577 h 830"/>
              <a:gd name="T42" fmla="*/ 1449 w 2824"/>
              <a:gd name="T43" fmla="*/ 574 h 830"/>
              <a:gd name="T44" fmla="*/ 750 w 2824"/>
              <a:gd name="T45" fmla="*/ 577 h 830"/>
              <a:gd name="T46" fmla="*/ 674 w 2824"/>
              <a:gd name="T47" fmla="*/ 622 h 830"/>
              <a:gd name="T48" fmla="*/ 657 w 2824"/>
              <a:gd name="T49" fmla="*/ 692 h 830"/>
              <a:gd name="T50" fmla="*/ 657 w 2824"/>
              <a:gd name="T51" fmla="*/ 762 h 830"/>
              <a:gd name="T52" fmla="*/ 649 w 2824"/>
              <a:gd name="T53" fmla="*/ 770 h 830"/>
              <a:gd name="T54" fmla="*/ 232 w 2824"/>
              <a:gd name="T55" fmla="*/ 524 h 830"/>
              <a:gd name="T56" fmla="*/ 56 w 2824"/>
              <a:gd name="T57" fmla="*/ 420 h 830"/>
              <a:gd name="T58" fmla="*/ 47 w 2824"/>
              <a:gd name="T59" fmla="*/ 404 h 830"/>
              <a:gd name="T60" fmla="*/ 64 w 2824"/>
              <a:gd name="T61" fmla="*/ 390 h 830"/>
              <a:gd name="T62" fmla="*/ 448 w 2824"/>
              <a:gd name="T63" fmla="*/ 152 h 830"/>
              <a:gd name="T64" fmla="*/ 649 w 2824"/>
              <a:gd name="T65" fmla="*/ 31 h 830"/>
              <a:gd name="T66" fmla="*/ 674 w 2824"/>
              <a:gd name="T67" fmla="*/ 51 h 830"/>
              <a:gd name="T68" fmla="*/ 677 w 2824"/>
              <a:gd name="T69" fmla="*/ 140 h 830"/>
              <a:gd name="T70" fmla="*/ 699 w 2824"/>
              <a:gd name="T71" fmla="*/ 194 h 830"/>
              <a:gd name="T72" fmla="*/ 766 w 2824"/>
              <a:gd name="T73" fmla="*/ 219 h 830"/>
              <a:gd name="T74" fmla="*/ 982 w 2824"/>
              <a:gd name="T75" fmla="*/ 216 h 830"/>
              <a:gd name="T76" fmla="*/ 797 w 2824"/>
              <a:gd name="T77" fmla="*/ 199 h 830"/>
              <a:gd name="T78" fmla="*/ 739 w 2824"/>
              <a:gd name="T79" fmla="*/ 194 h 830"/>
              <a:gd name="T80" fmla="*/ 702 w 2824"/>
              <a:gd name="T81" fmla="*/ 110 h 830"/>
              <a:gd name="T82" fmla="*/ 677 w 2824"/>
              <a:gd name="T83" fmla="*/ 6 h 830"/>
              <a:gd name="T84" fmla="*/ 621 w 2824"/>
              <a:gd name="T85" fmla="*/ 9 h 830"/>
              <a:gd name="T86" fmla="*/ 227 w 2824"/>
              <a:gd name="T87" fmla="*/ 238 h 830"/>
              <a:gd name="T88" fmla="*/ 31 w 2824"/>
              <a:gd name="T89" fmla="*/ 353 h 830"/>
              <a:gd name="T90" fmla="*/ 0 w 2824"/>
              <a:gd name="T91" fmla="*/ 404 h 830"/>
              <a:gd name="T92" fmla="*/ 28 w 2824"/>
              <a:gd name="T93" fmla="*/ 462 h 830"/>
              <a:gd name="T94" fmla="*/ 439 w 2824"/>
              <a:gd name="T95" fmla="*/ 711 h 830"/>
              <a:gd name="T96" fmla="*/ 627 w 2824"/>
              <a:gd name="T97" fmla="*/ 823 h 830"/>
              <a:gd name="T98" fmla="*/ 711 w 2824"/>
              <a:gd name="T99" fmla="*/ 795 h 830"/>
              <a:gd name="T100" fmla="*/ 719 w 2824"/>
              <a:gd name="T101" fmla="*/ 756 h 830"/>
              <a:gd name="T102" fmla="*/ 719 w 2824"/>
              <a:gd name="T103" fmla="*/ 675 h 830"/>
              <a:gd name="T104" fmla="*/ 750 w 2824"/>
              <a:gd name="T105" fmla="*/ 639 h 830"/>
              <a:gd name="T106" fmla="*/ 2045 w 2824"/>
              <a:gd name="T107" fmla="*/ 639 h 830"/>
              <a:gd name="T108" fmla="*/ 2082 w 2824"/>
              <a:gd name="T109" fmla="*/ 644 h 830"/>
              <a:gd name="T110" fmla="*/ 2101 w 2824"/>
              <a:gd name="T111" fmla="*/ 675 h 830"/>
              <a:gd name="T112" fmla="*/ 2104 w 2824"/>
              <a:gd name="T113" fmla="*/ 762 h 830"/>
              <a:gd name="T114" fmla="*/ 2143 w 2824"/>
              <a:gd name="T115" fmla="*/ 826 h 830"/>
              <a:gd name="T116" fmla="*/ 2207 w 2824"/>
              <a:gd name="T117" fmla="*/ 818 h 830"/>
              <a:gd name="T118" fmla="*/ 2328 w 2824"/>
              <a:gd name="T119" fmla="*/ 745 h 830"/>
              <a:gd name="T120" fmla="*/ 2770 w 2824"/>
              <a:gd name="T121" fmla="*/ 476 h 830"/>
              <a:gd name="T122" fmla="*/ 2815 w 2824"/>
              <a:gd name="T123" fmla="*/ 437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4" h="830">
                <a:moveTo>
                  <a:pt x="2817" y="384"/>
                </a:moveTo>
                <a:lnTo>
                  <a:pt x="2817" y="384"/>
                </a:lnTo>
                <a:lnTo>
                  <a:pt x="2812" y="373"/>
                </a:lnTo>
                <a:lnTo>
                  <a:pt x="2803" y="361"/>
                </a:lnTo>
                <a:lnTo>
                  <a:pt x="2803" y="361"/>
                </a:lnTo>
                <a:lnTo>
                  <a:pt x="2792" y="356"/>
                </a:lnTo>
                <a:lnTo>
                  <a:pt x="2792" y="356"/>
                </a:lnTo>
                <a:lnTo>
                  <a:pt x="2789" y="353"/>
                </a:lnTo>
                <a:lnTo>
                  <a:pt x="2786" y="350"/>
                </a:lnTo>
                <a:lnTo>
                  <a:pt x="2772" y="342"/>
                </a:lnTo>
                <a:lnTo>
                  <a:pt x="2772" y="342"/>
                </a:lnTo>
                <a:lnTo>
                  <a:pt x="2744" y="325"/>
                </a:lnTo>
                <a:lnTo>
                  <a:pt x="2744" y="325"/>
                </a:lnTo>
                <a:lnTo>
                  <a:pt x="2325" y="82"/>
                </a:lnTo>
                <a:lnTo>
                  <a:pt x="2325" y="82"/>
                </a:lnTo>
                <a:lnTo>
                  <a:pt x="2232" y="26"/>
                </a:lnTo>
                <a:lnTo>
                  <a:pt x="2232" y="26"/>
                </a:lnTo>
                <a:lnTo>
                  <a:pt x="2207" y="14"/>
                </a:lnTo>
                <a:lnTo>
                  <a:pt x="2202" y="9"/>
                </a:lnTo>
                <a:lnTo>
                  <a:pt x="2196" y="6"/>
                </a:lnTo>
                <a:lnTo>
                  <a:pt x="2196" y="6"/>
                </a:lnTo>
                <a:lnTo>
                  <a:pt x="2188" y="3"/>
                </a:lnTo>
                <a:lnTo>
                  <a:pt x="2188" y="3"/>
                </a:lnTo>
                <a:lnTo>
                  <a:pt x="2179" y="0"/>
                </a:lnTo>
                <a:lnTo>
                  <a:pt x="2179" y="0"/>
                </a:lnTo>
                <a:lnTo>
                  <a:pt x="2160" y="0"/>
                </a:lnTo>
                <a:lnTo>
                  <a:pt x="2151" y="3"/>
                </a:lnTo>
                <a:lnTo>
                  <a:pt x="2143" y="6"/>
                </a:lnTo>
                <a:lnTo>
                  <a:pt x="2143" y="6"/>
                </a:lnTo>
                <a:lnTo>
                  <a:pt x="2134" y="12"/>
                </a:lnTo>
                <a:lnTo>
                  <a:pt x="2129" y="20"/>
                </a:lnTo>
                <a:lnTo>
                  <a:pt x="2121" y="37"/>
                </a:lnTo>
                <a:lnTo>
                  <a:pt x="2121" y="37"/>
                </a:lnTo>
                <a:lnTo>
                  <a:pt x="2118" y="43"/>
                </a:lnTo>
                <a:lnTo>
                  <a:pt x="2118" y="43"/>
                </a:lnTo>
                <a:lnTo>
                  <a:pt x="2118" y="51"/>
                </a:lnTo>
                <a:lnTo>
                  <a:pt x="2118" y="59"/>
                </a:lnTo>
                <a:lnTo>
                  <a:pt x="2118" y="65"/>
                </a:lnTo>
                <a:lnTo>
                  <a:pt x="2118" y="65"/>
                </a:lnTo>
                <a:lnTo>
                  <a:pt x="2118" y="90"/>
                </a:lnTo>
                <a:lnTo>
                  <a:pt x="2118" y="90"/>
                </a:lnTo>
                <a:lnTo>
                  <a:pt x="2118" y="138"/>
                </a:lnTo>
                <a:lnTo>
                  <a:pt x="2118" y="138"/>
                </a:lnTo>
                <a:lnTo>
                  <a:pt x="2118" y="149"/>
                </a:lnTo>
                <a:lnTo>
                  <a:pt x="2115" y="157"/>
                </a:lnTo>
                <a:lnTo>
                  <a:pt x="2107" y="174"/>
                </a:lnTo>
                <a:lnTo>
                  <a:pt x="2107" y="174"/>
                </a:lnTo>
                <a:lnTo>
                  <a:pt x="2093" y="188"/>
                </a:lnTo>
                <a:lnTo>
                  <a:pt x="2076" y="194"/>
                </a:lnTo>
                <a:lnTo>
                  <a:pt x="2076" y="194"/>
                </a:lnTo>
                <a:lnTo>
                  <a:pt x="2070" y="196"/>
                </a:lnTo>
                <a:lnTo>
                  <a:pt x="2070" y="196"/>
                </a:lnTo>
                <a:lnTo>
                  <a:pt x="2065" y="196"/>
                </a:lnTo>
                <a:lnTo>
                  <a:pt x="2059" y="196"/>
                </a:lnTo>
                <a:lnTo>
                  <a:pt x="2054" y="196"/>
                </a:lnTo>
                <a:lnTo>
                  <a:pt x="2054" y="196"/>
                </a:lnTo>
                <a:lnTo>
                  <a:pt x="2034" y="196"/>
                </a:lnTo>
                <a:lnTo>
                  <a:pt x="2034" y="196"/>
                </a:lnTo>
                <a:lnTo>
                  <a:pt x="1989" y="196"/>
                </a:lnTo>
                <a:lnTo>
                  <a:pt x="1989" y="196"/>
                </a:lnTo>
                <a:lnTo>
                  <a:pt x="1908" y="199"/>
                </a:lnTo>
                <a:lnTo>
                  <a:pt x="1908" y="199"/>
                </a:lnTo>
                <a:lnTo>
                  <a:pt x="1762" y="202"/>
                </a:lnTo>
                <a:lnTo>
                  <a:pt x="1762" y="202"/>
                </a:lnTo>
                <a:lnTo>
                  <a:pt x="1488" y="208"/>
                </a:lnTo>
                <a:lnTo>
                  <a:pt x="1488" y="208"/>
                </a:lnTo>
                <a:lnTo>
                  <a:pt x="1762" y="216"/>
                </a:lnTo>
                <a:lnTo>
                  <a:pt x="1762" y="216"/>
                </a:lnTo>
                <a:lnTo>
                  <a:pt x="1908" y="219"/>
                </a:lnTo>
                <a:lnTo>
                  <a:pt x="1908" y="219"/>
                </a:lnTo>
                <a:lnTo>
                  <a:pt x="1989" y="219"/>
                </a:lnTo>
                <a:lnTo>
                  <a:pt x="1989" y="219"/>
                </a:lnTo>
                <a:lnTo>
                  <a:pt x="2034" y="219"/>
                </a:lnTo>
                <a:lnTo>
                  <a:pt x="2034" y="219"/>
                </a:lnTo>
                <a:lnTo>
                  <a:pt x="2054" y="222"/>
                </a:lnTo>
                <a:lnTo>
                  <a:pt x="2059" y="222"/>
                </a:lnTo>
                <a:lnTo>
                  <a:pt x="2068" y="222"/>
                </a:lnTo>
                <a:lnTo>
                  <a:pt x="2068" y="222"/>
                </a:lnTo>
                <a:lnTo>
                  <a:pt x="2073" y="219"/>
                </a:lnTo>
                <a:lnTo>
                  <a:pt x="2073" y="219"/>
                </a:lnTo>
                <a:lnTo>
                  <a:pt x="2079" y="219"/>
                </a:lnTo>
                <a:lnTo>
                  <a:pt x="2079" y="219"/>
                </a:lnTo>
                <a:lnTo>
                  <a:pt x="2093" y="216"/>
                </a:lnTo>
                <a:lnTo>
                  <a:pt x="2104" y="208"/>
                </a:lnTo>
                <a:lnTo>
                  <a:pt x="2115" y="202"/>
                </a:lnTo>
                <a:lnTo>
                  <a:pt x="2126" y="191"/>
                </a:lnTo>
                <a:lnTo>
                  <a:pt x="2126" y="191"/>
                </a:lnTo>
                <a:lnTo>
                  <a:pt x="2134" y="180"/>
                </a:lnTo>
                <a:lnTo>
                  <a:pt x="2140" y="169"/>
                </a:lnTo>
                <a:lnTo>
                  <a:pt x="2146" y="155"/>
                </a:lnTo>
                <a:lnTo>
                  <a:pt x="2146" y="140"/>
                </a:lnTo>
                <a:lnTo>
                  <a:pt x="2146" y="140"/>
                </a:lnTo>
                <a:lnTo>
                  <a:pt x="2148" y="90"/>
                </a:lnTo>
                <a:lnTo>
                  <a:pt x="2148" y="90"/>
                </a:lnTo>
                <a:lnTo>
                  <a:pt x="2148" y="65"/>
                </a:lnTo>
                <a:lnTo>
                  <a:pt x="2148" y="59"/>
                </a:lnTo>
                <a:lnTo>
                  <a:pt x="2148" y="54"/>
                </a:lnTo>
                <a:lnTo>
                  <a:pt x="2148" y="54"/>
                </a:lnTo>
                <a:lnTo>
                  <a:pt x="2151" y="45"/>
                </a:lnTo>
                <a:lnTo>
                  <a:pt x="2151" y="45"/>
                </a:lnTo>
                <a:lnTo>
                  <a:pt x="2154" y="37"/>
                </a:lnTo>
                <a:lnTo>
                  <a:pt x="2160" y="34"/>
                </a:lnTo>
                <a:lnTo>
                  <a:pt x="2165" y="31"/>
                </a:lnTo>
                <a:lnTo>
                  <a:pt x="2171" y="31"/>
                </a:lnTo>
                <a:lnTo>
                  <a:pt x="2171" y="31"/>
                </a:lnTo>
                <a:lnTo>
                  <a:pt x="2177" y="34"/>
                </a:lnTo>
                <a:lnTo>
                  <a:pt x="2182" y="37"/>
                </a:lnTo>
                <a:lnTo>
                  <a:pt x="2185" y="37"/>
                </a:lnTo>
                <a:lnTo>
                  <a:pt x="2191" y="43"/>
                </a:lnTo>
                <a:lnTo>
                  <a:pt x="2191" y="43"/>
                </a:lnTo>
                <a:lnTo>
                  <a:pt x="2213" y="57"/>
                </a:lnTo>
                <a:lnTo>
                  <a:pt x="2213" y="57"/>
                </a:lnTo>
                <a:lnTo>
                  <a:pt x="2308" y="112"/>
                </a:lnTo>
                <a:lnTo>
                  <a:pt x="2308" y="112"/>
                </a:lnTo>
                <a:lnTo>
                  <a:pt x="2719" y="367"/>
                </a:lnTo>
                <a:lnTo>
                  <a:pt x="2719" y="367"/>
                </a:lnTo>
                <a:lnTo>
                  <a:pt x="2747" y="384"/>
                </a:lnTo>
                <a:lnTo>
                  <a:pt x="2747" y="384"/>
                </a:lnTo>
                <a:lnTo>
                  <a:pt x="2761" y="392"/>
                </a:lnTo>
                <a:lnTo>
                  <a:pt x="2770" y="398"/>
                </a:lnTo>
                <a:lnTo>
                  <a:pt x="2770" y="398"/>
                </a:lnTo>
                <a:lnTo>
                  <a:pt x="2772" y="404"/>
                </a:lnTo>
                <a:lnTo>
                  <a:pt x="2772" y="404"/>
                </a:lnTo>
                <a:lnTo>
                  <a:pt x="2772" y="409"/>
                </a:lnTo>
                <a:lnTo>
                  <a:pt x="2772" y="409"/>
                </a:lnTo>
                <a:lnTo>
                  <a:pt x="2772" y="412"/>
                </a:lnTo>
                <a:lnTo>
                  <a:pt x="2767" y="418"/>
                </a:lnTo>
                <a:lnTo>
                  <a:pt x="2767" y="418"/>
                </a:lnTo>
                <a:lnTo>
                  <a:pt x="2761" y="420"/>
                </a:lnTo>
                <a:lnTo>
                  <a:pt x="2761" y="423"/>
                </a:lnTo>
                <a:lnTo>
                  <a:pt x="2756" y="426"/>
                </a:lnTo>
                <a:lnTo>
                  <a:pt x="2742" y="434"/>
                </a:lnTo>
                <a:lnTo>
                  <a:pt x="2742" y="434"/>
                </a:lnTo>
                <a:lnTo>
                  <a:pt x="2714" y="451"/>
                </a:lnTo>
                <a:lnTo>
                  <a:pt x="2714" y="451"/>
                </a:lnTo>
                <a:lnTo>
                  <a:pt x="2655" y="485"/>
                </a:lnTo>
                <a:lnTo>
                  <a:pt x="2655" y="485"/>
                </a:lnTo>
                <a:lnTo>
                  <a:pt x="2420" y="625"/>
                </a:lnTo>
                <a:lnTo>
                  <a:pt x="2420" y="625"/>
                </a:lnTo>
                <a:lnTo>
                  <a:pt x="2174" y="767"/>
                </a:lnTo>
                <a:lnTo>
                  <a:pt x="2174" y="767"/>
                </a:lnTo>
                <a:lnTo>
                  <a:pt x="2171" y="770"/>
                </a:lnTo>
                <a:lnTo>
                  <a:pt x="2168" y="770"/>
                </a:lnTo>
                <a:lnTo>
                  <a:pt x="2168" y="770"/>
                </a:lnTo>
                <a:lnTo>
                  <a:pt x="2165" y="770"/>
                </a:lnTo>
                <a:lnTo>
                  <a:pt x="2165" y="770"/>
                </a:lnTo>
                <a:lnTo>
                  <a:pt x="2165" y="770"/>
                </a:lnTo>
                <a:lnTo>
                  <a:pt x="2162" y="765"/>
                </a:lnTo>
                <a:lnTo>
                  <a:pt x="2162" y="765"/>
                </a:lnTo>
                <a:lnTo>
                  <a:pt x="2162" y="734"/>
                </a:lnTo>
                <a:lnTo>
                  <a:pt x="2162" y="734"/>
                </a:lnTo>
                <a:lnTo>
                  <a:pt x="2162" y="697"/>
                </a:lnTo>
                <a:lnTo>
                  <a:pt x="2162" y="678"/>
                </a:lnTo>
                <a:lnTo>
                  <a:pt x="2162" y="672"/>
                </a:lnTo>
                <a:lnTo>
                  <a:pt x="2162" y="669"/>
                </a:lnTo>
                <a:lnTo>
                  <a:pt x="2162" y="667"/>
                </a:lnTo>
                <a:lnTo>
                  <a:pt x="2162" y="658"/>
                </a:lnTo>
                <a:lnTo>
                  <a:pt x="2160" y="653"/>
                </a:lnTo>
                <a:lnTo>
                  <a:pt x="2160" y="653"/>
                </a:lnTo>
                <a:lnTo>
                  <a:pt x="2157" y="639"/>
                </a:lnTo>
                <a:lnTo>
                  <a:pt x="2151" y="627"/>
                </a:lnTo>
                <a:lnTo>
                  <a:pt x="2134" y="608"/>
                </a:lnTo>
                <a:lnTo>
                  <a:pt x="2134" y="608"/>
                </a:lnTo>
                <a:lnTo>
                  <a:pt x="2115" y="591"/>
                </a:lnTo>
                <a:lnTo>
                  <a:pt x="2104" y="585"/>
                </a:lnTo>
                <a:lnTo>
                  <a:pt x="2090" y="580"/>
                </a:lnTo>
                <a:lnTo>
                  <a:pt x="2090" y="580"/>
                </a:lnTo>
                <a:lnTo>
                  <a:pt x="2079" y="577"/>
                </a:lnTo>
                <a:lnTo>
                  <a:pt x="2065" y="577"/>
                </a:lnTo>
                <a:lnTo>
                  <a:pt x="2062" y="577"/>
                </a:lnTo>
                <a:lnTo>
                  <a:pt x="2059" y="577"/>
                </a:lnTo>
                <a:lnTo>
                  <a:pt x="2054" y="577"/>
                </a:lnTo>
                <a:lnTo>
                  <a:pt x="2045" y="577"/>
                </a:lnTo>
                <a:lnTo>
                  <a:pt x="2045" y="577"/>
                </a:lnTo>
                <a:lnTo>
                  <a:pt x="1449" y="574"/>
                </a:lnTo>
                <a:lnTo>
                  <a:pt x="1449" y="574"/>
                </a:lnTo>
                <a:lnTo>
                  <a:pt x="853" y="577"/>
                </a:lnTo>
                <a:lnTo>
                  <a:pt x="853" y="577"/>
                </a:lnTo>
                <a:lnTo>
                  <a:pt x="780" y="577"/>
                </a:lnTo>
                <a:lnTo>
                  <a:pt x="761" y="577"/>
                </a:lnTo>
                <a:lnTo>
                  <a:pt x="758" y="577"/>
                </a:lnTo>
                <a:lnTo>
                  <a:pt x="755" y="577"/>
                </a:lnTo>
                <a:lnTo>
                  <a:pt x="750" y="577"/>
                </a:lnTo>
                <a:lnTo>
                  <a:pt x="750" y="577"/>
                </a:lnTo>
                <a:lnTo>
                  <a:pt x="736" y="580"/>
                </a:lnTo>
                <a:lnTo>
                  <a:pt x="736" y="580"/>
                </a:lnTo>
                <a:lnTo>
                  <a:pt x="713" y="588"/>
                </a:lnTo>
                <a:lnTo>
                  <a:pt x="702" y="594"/>
                </a:lnTo>
                <a:lnTo>
                  <a:pt x="691" y="602"/>
                </a:lnTo>
                <a:lnTo>
                  <a:pt x="691" y="602"/>
                </a:lnTo>
                <a:lnTo>
                  <a:pt x="683" y="613"/>
                </a:lnTo>
                <a:lnTo>
                  <a:pt x="674" y="622"/>
                </a:lnTo>
                <a:lnTo>
                  <a:pt x="663" y="647"/>
                </a:lnTo>
                <a:lnTo>
                  <a:pt x="663" y="647"/>
                </a:lnTo>
                <a:lnTo>
                  <a:pt x="660" y="658"/>
                </a:lnTo>
                <a:lnTo>
                  <a:pt x="657" y="672"/>
                </a:lnTo>
                <a:lnTo>
                  <a:pt x="657" y="678"/>
                </a:lnTo>
                <a:lnTo>
                  <a:pt x="657" y="683"/>
                </a:lnTo>
                <a:lnTo>
                  <a:pt x="657" y="692"/>
                </a:lnTo>
                <a:lnTo>
                  <a:pt x="657" y="692"/>
                </a:lnTo>
                <a:lnTo>
                  <a:pt x="657" y="728"/>
                </a:lnTo>
                <a:lnTo>
                  <a:pt x="657" y="745"/>
                </a:lnTo>
                <a:lnTo>
                  <a:pt x="657" y="756"/>
                </a:lnTo>
                <a:lnTo>
                  <a:pt x="657" y="756"/>
                </a:lnTo>
                <a:lnTo>
                  <a:pt x="657" y="756"/>
                </a:lnTo>
                <a:lnTo>
                  <a:pt x="657" y="759"/>
                </a:lnTo>
                <a:lnTo>
                  <a:pt x="657" y="762"/>
                </a:lnTo>
                <a:lnTo>
                  <a:pt x="657" y="762"/>
                </a:lnTo>
                <a:lnTo>
                  <a:pt x="657" y="762"/>
                </a:lnTo>
                <a:lnTo>
                  <a:pt x="657" y="767"/>
                </a:lnTo>
                <a:lnTo>
                  <a:pt x="657" y="767"/>
                </a:lnTo>
                <a:lnTo>
                  <a:pt x="654" y="770"/>
                </a:lnTo>
                <a:lnTo>
                  <a:pt x="654" y="770"/>
                </a:lnTo>
                <a:lnTo>
                  <a:pt x="654" y="770"/>
                </a:lnTo>
                <a:lnTo>
                  <a:pt x="654" y="770"/>
                </a:lnTo>
                <a:lnTo>
                  <a:pt x="649" y="770"/>
                </a:lnTo>
                <a:lnTo>
                  <a:pt x="649" y="770"/>
                </a:lnTo>
                <a:lnTo>
                  <a:pt x="621" y="753"/>
                </a:lnTo>
                <a:lnTo>
                  <a:pt x="621" y="753"/>
                </a:lnTo>
                <a:lnTo>
                  <a:pt x="590" y="737"/>
                </a:lnTo>
                <a:lnTo>
                  <a:pt x="590" y="737"/>
                </a:lnTo>
                <a:lnTo>
                  <a:pt x="470" y="664"/>
                </a:lnTo>
                <a:lnTo>
                  <a:pt x="470" y="664"/>
                </a:lnTo>
                <a:lnTo>
                  <a:pt x="232" y="524"/>
                </a:lnTo>
                <a:lnTo>
                  <a:pt x="232" y="524"/>
                </a:lnTo>
                <a:lnTo>
                  <a:pt x="117" y="457"/>
                </a:lnTo>
                <a:lnTo>
                  <a:pt x="117" y="457"/>
                </a:lnTo>
                <a:lnTo>
                  <a:pt x="61" y="423"/>
                </a:lnTo>
                <a:lnTo>
                  <a:pt x="59" y="420"/>
                </a:lnTo>
                <a:lnTo>
                  <a:pt x="56" y="420"/>
                </a:lnTo>
                <a:lnTo>
                  <a:pt x="56" y="420"/>
                </a:lnTo>
                <a:lnTo>
                  <a:pt x="56" y="420"/>
                </a:lnTo>
                <a:lnTo>
                  <a:pt x="53" y="418"/>
                </a:lnTo>
                <a:lnTo>
                  <a:pt x="53" y="418"/>
                </a:lnTo>
                <a:lnTo>
                  <a:pt x="47" y="412"/>
                </a:lnTo>
                <a:lnTo>
                  <a:pt x="47" y="412"/>
                </a:lnTo>
                <a:lnTo>
                  <a:pt x="47" y="406"/>
                </a:lnTo>
                <a:lnTo>
                  <a:pt x="47" y="406"/>
                </a:lnTo>
                <a:lnTo>
                  <a:pt x="47" y="404"/>
                </a:lnTo>
                <a:lnTo>
                  <a:pt x="47" y="404"/>
                </a:lnTo>
                <a:lnTo>
                  <a:pt x="50" y="398"/>
                </a:lnTo>
                <a:lnTo>
                  <a:pt x="50" y="398"/>
                </a:lnTo>
                <a:lnTo>
                  <a:pt x="53" y="395"/>
                </a:lnTo>
                <a:lnTo>
                  <a:pt x="53" y="395"/>
                </a:lnTo>
                <a:lnTo>
                  <a:pt x="59" y="392"/>
                </a:lnTo>
                <a:lnTo>
                  <a:pt x="61" y="392"/>
                </a:lnTo>
                <a:lnTo>
                  <a:pt x="64" y="390"/>
                </a:lnTo>
                <a:lnTo>
                  <a:pt x="64" y="390"/>
                </a:lnTo>
                <a:lnTo>
                  <a:pt x="92" y="373"/>
                </a:lnTo>
                <a:lnTo>
                  <a:pt x="92" y="373"/>
                </a:lnTo>
                <a:lnTo>
                  <a:pt x="145" y="339"/>
                </a:lnTo>
                <a:lnTo>
                  <a:pt x="145" y="339"/>
                </a:lnTo>
                <a:lnTo>
                  <a:pt x="249" y="275"/>
                </a:lnTo>
                <a:lnTo>
                  <a:pt x="249" y="275"/>
                </a:lnTo>
                <a:lnTo>
                  <a:pt x="448" y="152"/>
                </a:lnTo>
                <a:lnTo>
                  <a:pt x="448" y="152"/>
                </a:lnTo>
                <a:lnTo>
                  <a:pt x="629" y="40"/>
                </a:lnTo>
                <a:lnTo>
                  <a:pt x="632" y="40"/>
                </a:lnTo>
                <a:lnTo>
                  <a:pt x="635" y="37"/>
                </a:lnTo>
                <a:lnTo>
                  <a:pt x="635" y="37"/>
                </a:lnTo>
                <a:lnTo>
                  <a:pt x="635" y="37"/>
                </a:lnTo>
                <a:lnTo>
                  <a:pt x="640" y="34"/>
                </a:lnTo>
                <a:lnTo>
                  <a:pt x="640" y="34"/>
                </a:lnTo>
                <a:lnTo>
                  <a:pt x="649" y="31"/>
                </a:lnTo>
                <a:lnTo>
                  <a:pt x="649" y="31"/>
                </a:lnTo>
                <a:lnTo>
                  <a:pt x="657" y="31"/>
                </a:lnTo>
                <a:lnTo>
                  <a:pt x="663" y="31"/>
                </a:lnTo>
                <a:lnTo>
                  <a:pt x="663" y="31"/>
                </a:lnTo>
                <a:lnTo>
                  <a:pt x="668" y="37"/>
                </a:lnTo>
                <a:lnTo>
                  <a:pt x="671" y="43"/>
                </a:lnTo>
                <a:lnTo>
                  <a:pt x="671" y="43"/>
                </a:lnTo>
                <a:lnTo>
                  <a:pt x="674" y="51"/>
                </a:lnTo>
                <a:lnTo>
                  <a:pt x="674" y="62"/>
                </a:lnTo>
                <a:lnTo>
                  <a:pt x="674" y="62"/>
                </a:lnTo>
                <a:lnTo>
                  <a:pt x="674" y="110"/>
                </a:lnTo>
                <a:lnTo>
                  <a:pt x="674" y="110"/>
                </a:lnTo>
                <a:lnTo>
                  <a:pt x="677" y="132"/>
                </a:lnTo>
                <a:lnTo>
                  <a:pt x="677" y="135"/>
                </a:lnTo>
                <a:lnTo>
                  <a:pt x="677" y="138"/>
                </a:lnTo>
                <a:lnTo>
                  <a:pt x="677" y="140"/>
                </a:lnTo>
                <a:lnTo>
                  <a:pt x="677" y="140"/>
                </a:lnTo>
                <a:lnTo>
                  <a:pt x="677" y="146"/>
                </a:lnTo>
                <a:lnTo>
                  <a:pt x="677" y="146"/>
                </a:lnTo>
                <a:lnTo>
                  <a:pt x="680" y="160"/>
                </a:lnTo>
                <a:lnTo>
                  <a:pt x="680" y="160"/>
                </a:lnTo>
                <a:lnTo>
                  <a:pt x="685" y="171"/>
                </a:lnTo>
                <a:lnTo>
                  <a:pt x="691" y="183"/>
                </a:lnTo>
                <a:lnTo>
                  <a:pt x="699" y="194"/>
                </a:lnTo>
                <a:lnTo>
                  <a:pt x="708" y="202"/>
                </a:lnTo>
                <a:lnTo>
                  <a:pt x="708" y="202"/>
                </a:lnTo>
                <a:lnTo>
                  <a:pt x="719" y="208"/>
                </a:lnTo>
                <a:lnTo>
                  <a:pt x="730" y="213"/>
                </a:lnTo>
                <a:lnTo>
                  <a:pt x="741" y="216"/>
                </a:lnTo>
                <a:lnTo>
                  <a:pt x="755" y="219"/>
                </a:lnTo>
                <a:lnTo>
                  <a:pt x="761" y="219"/>
                </a:lnTo>
                <a:lnTo>
                  <a:pt x="766" y="219"/>
                </a:lnTo>
                <a:lnTo>
                  <a:pt x="766" y="219"/>
                </a:lnTo>
                <a:lnTo>
                  <a:pt x="778" y="219"/>
                </a:lnTo>
                <a:lnTo>
                  <a:pt x="778" y="219"/>
                </a:lnTo>
                <a:lnTo>
                  <a:pt x="797" y="219"/>
                </a:lnTo>
                <a:lnTo>
                  <a:pt x="797" y="219"/>
                </a:lnTo>
                <a:lnTo>
                  <a:pt x="837" y="219"/>
                </a:lnTo>
                <a:lnTo>
                  <a:pt x="837" y="219"/>
                </a:lnTo>
                <a:lnTo>
                  <a:pt x="982" y="216"/>
                </a:lnTo>
                <a:lnTo>
                  <a:pt x="982" y="216"/>
                </a:lnTo>
                <a:lnTo>
                  <a:pt x="1256" y="208"/>
                </a:lnTo>
                <a:lnTo>
                  <a:pt x="1256" y="208"/>
                </a:lnTo>
                <a:lnTo>
                  <a:pt x="982" y="202"/>
                </a:lnTo>
                <a:lnTo>
                  <a:pt x="982" y="202"/>
                </a:lnTo>
                <a:lnTo>
                  <a:pt x="837" y="199"/>
                </a:lnTo>
                <a:lnTo>
                  <a:pt x="837" y="199"/>
                </a:lnTo>
                <a:lnTo>
                  <a:pt x="797" y="199"/>
                </a:lnTo>
                <a:lnTo>
                  <a:pt x="797" y="199"/>
                </a:lnTo>
                <a:lnTo>
                  <a:pt x="778" y="199"/>
                </a:lnTo>
                <a:lnTo>
                  <a:pt x="778" y="199"/>
                </a:lnTo>
                <a:lnTo>
                  <a:pt x="766" y="199"/>
                </a:lnTo>
                <a:lnTo>
                  <a:pt x="761" y="196"/>
                </a:lnTo>
                <a:lnTo>
                  <a:pt x="755" y="196"/>
                </a:lnTo>
                <a:lnTo>
                  <a:pt x="755" y="196"/>
                </a:lnTo>
                <a:lnTo>
                  <a:pt x="739" y="194"/>
                </a:lnTo>
                <a:lnTo>
                  <a:pt x="722" y="183"/>
                </a:lnTo>
                <a:lnTo>
                  <a:pt x="711" y="169"/>
                </a:lnTo>
                <a:lnTo>
                  <a:pt x="702" y="152"/>
                </a:lnTo>
                <a:lnTo>
                  <a:pt x="702" y="152"/>
                </a:lnTo>
                <a:lnTo>
                  <a:pt x="702" y="143"/>
                </a:lnTo>
                <a:lnTo>
                  <a:pt x="702" y="132"/>
                </a:lnTo>
                <a:lnTo>
                  <a:pt x="702" y="110"/>
                </a:lnTo>
                <a:lnTo>
                  <a:pt x="702" y="110"/>
                </a:lnTo>
                <a:lnTo>
                  <a:pt x="702" y="62"/>
                </a:lnTo>
                <a:lnTo>
                  <a:pt x="702" y="62"/>
                </a:lnTo>
                <a:lnTo>
                  <a:pt x="702" y="48"/>
                </a:lnTo>
                <a:lnTo>
                  <a:pt x="699" y="34"/>
                </a:lnTo>
                <a:lnTo>
                  <a:pt x="699" y="34"/>
                </a:lnTo>
                <a:lnTo>
                  <a:pt x="691" y="20"/>
                </a:lnTo>
                <a:lnTo>
                  <a:pt x="685" y="12"/>
                </a:lnTo>
                <a:lnTo>
                  <a:pt x="677" y="6"/>
                </a:lnTo>
                <a:lnTo>
                  <a:pt x="677" y="6"/>
                </a:lnTo>
                <a:lnTo>
                  <a:pt x="668" y="3"/>
                </a:lnTo>
                <a:lnTo>
                  <a:pt x="660" y="0"/>
                </a:lnTo>
                <a:lnTo>
                  <a:pt x="643" y="0"/>
                </a:lnTo>
                <a:lnTo>
                  <a:pt x="643" y="0"/>
                </a:lnTo>
                <a:lnTo>
                  <a:pt x="627" y="6"/>
                </a:lnTo>
                <a:lnTo>
                  <a:pt x="627" y="6"/>
                </a:lnTo>
                <a:lnTo>
                  <a:pt x="621" y="9"/>
                </a:lnTo>
                <a:lnTo>
                  <a:pt x="618" y="12"/>
                </a:lnTo>
                <a:lnTo>
                  <a:pt x="618" y="12"/>
                </a:lnTo>
                <a:lnTo>
                  <a:pt x="615" y="14"/>
                </a:lnTo>
                <a:lnTo>
                  <a:pt x="615" y="14"/>
                </a:lnTo>
                <a:lnTo>
                  <a:pt x="428" y="121"/>
                </a:lnTo>
                <a:lnTo>
                  <a:pt x="428" y="121"/>
                </a:lnTo>
                <a:lnTo>
                  <a:pt x="227" y="238"/>
                </a:lnTo>
                <a:lnTo>
                  <a:pt x="227" y="238"/>
                </a:lnTo>
                <a:lnTo>
                  <a:pt x="120" y="300"/>
                </a:lnTo>
                <a:lnTo>
                  <a:pt x="120" y="300"/>
                </a:lnTo>
                <a:lnTo>
                  <a:pt x="67" y="333"/>
                </a:lnTo>
                <a:lnTo>
                  <a:pt x="67" y="333"/>
                </a:lnTo>
                <a:lnTo>
                  <a:pt x="39" y="347"/>
                </a:lnTo>
                <a:lnTo>
                  <a:pt x="36" y="350"/>
                </a:lnTo>
                <a:lnTo>
                  <a:pt x="31" y="353"/>
                </a:lnTo>
                <a:lnTo>
                  <a:pt x="31" y="353"/>
                </a:lnTo>
                <a:lnTo>
                  <a:pt x="22" y="359"/>
                </a:lnTo>
                <a:lnTo>
                  <a:pt x="22" y="359"/>
                </a:lnTo>
                <a:lnTo>
                  <a:pt x="14" y="367"/>
                </a:lnTo>
                <a:lnTo>
                  <a:pt x="14" y="367"/>
                </a:lnTo>
                <a:lnTo>
                  <a:pt x="8" y="378"/>
                </a:lnTo>
                <a:lnTo>
                  <a:pt x="8" y="378"/>
                </a:lnTo>
                <a:lnTo>
                  <a:pt x="3" y="390"/>
                </a:lnTo>
                <a:lnTo>
                  <a:pt x="0" y="404"/>
                </a:lnTo>
                <a:lnTo>
                  <a:pt x="0" y="418"/>
                </a:lnTo>
                <a:lnTo>
                  <a:pt x="3" y="432"/>
                </a:lnTo>
                <a:lnTo>
                  <a:pt x="3" y="432"/>
                </a:lnTo>
                <a:lnTo>
                  <a:pt x="8" y="443"/>
                </a:lnTo>
                <a:lnTo>
                  <a:pt x="17" y="451"/>
                </a:lnTo>
                <a:lnTo>
                  <a:pt x="17" y="451"/>
                </a:lnTo>
                <a:lnTo>
                  <a:pt x="25" y="459"/>
                </a:lnTo>
                <a:lnTo>
                  <a:pt x="28" y="462"/>
                </a:lnTo>
                <a:lnTo>
                  <a:pt x="31" y="462"/>
                </a:lnTo>
                <a:lnTo>
                  <a:pt x="33" y="465"/>
                </a:lnTo>
                <a:lnTo>
                  <a:pt x="33" y="465"/>
                </a:lnTo>
                <a:lnTo>
                  <a:pt x="90" y="499"/>
                </a:lnTo>
                <a:lnTo>
                  <a:pt x="90" y="499"/>
                </a:lnTo>
                <a:lnTo>
                  <a:pt x="204" y="569"/>
                </a:lnTo>
                <a:lnTo>
                  <a:pt x="204" y="569"/>
                </a:lnTo>
                <a:lnTo>
                  <a:pt x="439" y="711"/>
                </a:lnTo>
                <a:lnTo>
                  <a:pt x="439" y="711"/>
                </a:lnTo>
                <a:lnTo>
                  <a:pt x="559" y="784"/>
                </a:lnTo>
                <a:lnTo>
                  <a:pt x="559" y="784"/>
                </a:lnTo>
                <a:lnTo>
                  <a:pt x="590" y="804"/>
                </a:lnTo>
                <a:lnTo>
                  <a:pt x="607" y="812"/>
                </a:lnTo>
                <a:lnTo>
                  <a:pt x="607" y="812"/>
                </a:lnTo>
                <a:lnTo>
                  <a:pt x="627" y="823"/>
                </a:lnTo>
                <a:lnTo>
                  <a:pt x="627" y="823"/>
                </a:lnTo>
                <a:lnTo>
                  <a:pt x="640" y="829"/>
                </a:lnTo>
                <a:lnTo>
                  <a:pt x="654" y="829"/>
                </a:lnTo>
                <a:lnTo>
                  <a:pt x="654" y="829"/>
                </a:lnTo>
                <a:lnTo>
                  <a:pt x="671" y="826"/>
                </a:lnTo>
                <a:lnTo>
                  <a:pt x="688" y="820"/>
                </a:lnTo>
                <a:lnTo>
                  <a:pt x="688" y="820"/>
                </a:lnTo>
                <a:lnTo>
                  <a:pt x="702" y="809"/>
                </a:lnTo>
                <a:lnTo>
                  <a:pt x="711" y="795"/>
                </a:lnTo>
                <a:lnTo>
                  <a:pt x="711" y="795"/>
                </a:lnTo>
                <a:lnTo>
                  <a:pt x="716" y="781"/>
                </a:lnTo>
                <a:lnTo>
                  <a:pt x="719" y="767"/>
                </a:lnTo>
                <a:lnTo>
                  <a:pt x="719" y="767"/>
                </a:lnTo>
                <a:lnTo>
                  <a:pt x="719" y="765"/>
                </a:lnTo>
                <a:lnTo>
                  <a:pt x="719" y="762"/>
                </a:lnTo>
                <a:lnTo>
                  <a:pt x="719" y="759"/>
                </a:lnTo>
                <a:lnTo>
                  <a:pt x="719" y="756"/>
                </a:lnTo>
                <a:lnTo>
                  <a:pt x="719" y="745"/>
                </a:lnTo>
                <a:lnTo>
                  <a:pt x="719" y="728"/>
                </a:lnTo>
                <a:lnTo>
                  <a:pt x="719" y="728"/>
                </a:lnTo>
                <a:lnTo>
                  <a:pt x="719" y="692"/>
                </a:lnTo>
                <a:lnTo>
                  <a:pt x="719" y="683"/>
                </a:lnTo>
                <a:lnTo>
                  <a:pt x="719" y="678"/>
                </a:lnTo>
                <a:lnTo>
                  <a:pt x="719" y="675"/>
                </a:lnTo>
                <a:lnTo>
                  <a:pt x="719" y="675"/>
                </a:lnTo>
                <a:lnTo>
                  <a:pt x="722" y="667"/>
                </a:lnTo>
                <a:lnTo>
                  <a:pt x="722" y="667"/>
                </a:lnTo>
                <a:lnTo>
                  <a:pt x="725" y="655"/>
                </a:lnTo>
                <a:lnTo>
                  <a:pt x="733" y="650"/>
                </a:lnTo>
                <a:lnTo>
                  <a:pt x="733" y="650"/>
                </a:lnTo>
                <a:lnTo>
                  <a:pt x="741" y="641"/>
                </a:lnTo>
                <a:lnTo>
                  <a:pt x="750" y="639"/>
                </a:lnTo>
                <a:lnTo>
                  <a:pt x="750" y="639"/>
                </a:lnTo>
                <a:lnTo>
                  <a:pt x="761" y="639"/>
                </a:lnTo>
                <a:lnTo>
                  <a:pt x="780" y="639"/>
                </a:lnTo>
                <a:lnTo>
                  <a:pt x="780" y="639"/>
                </a:lnTo>
                <a:lnTo>
                  <a:pt x="853" y="639"/>
                </a:lnTo>
                <a:lnTo>
                  <a:pt x="853" y="639"/>
                </a:lnTo>
                <a:lnTo>
                  <a:pt x="1449" y="639"/>
                </a:lnTo>
                <a:lnTo>
                  <a:pt x="1449" y="639"/>
                </a:lnTo>
                <a:lnTo>
                  <a:pt x="2045" y="639"/>
                </a:lnTo>
                <a:lnTo>
                  <a:pt x="2054" y="639"/>
                </a:lnTo>
                <a:lnTo>
                  <a:pt x="2059" y="639"/>
                </a:lnTo>
                <a:lnTo>
                  <a:pt x="2062" y="639"/>
                </a:lnTo>
                <a:lnTo>
                  <a:pt x="2062" y="639"/>
                </a:lnTo>
                <a:lnTo>
                  <a:pt x="2062" y="639"/>
                </a:lnTo>
                <a:lnTo>
                  <a:pt x="2073" y="639"/>
                </a:lnTo>
                <a:lnTo>
                  <a:pt x="2073" y="639"/>
                </a:lnTo>
                <a:lnTo>
                  <a:pt x="2082" y="644"/>
                </a:lnTo>
                <a:lnTo>
                  <a:pt x="2090" y="650"/>
                </a:lnTo>
                <a:lnTo>
                  <a:pt x="2090" y="650"/>
                </a:lnTo>
                <a:lnTo>
                  <a:pt x="2095" y="658"/>
                </a:lnTo>
                <a:lnTo>
                  <a:pt x="2101" y="669"/>
                </a:lnTo>
                <a:lnTo>
                  <a:pt x="2101" y="669"/>
                </a:lnTo>
                <a:lnTo>
                  <a:pt x="2101" y="672"/>
                </a:lnTo>
                <a:lnTo>
                  <a:pt x="2101" y="672"/>
                </a:lnTo>
                <a:lnTo>
                  <a:pt x="2101" y="675"/>
                </a:lnTo>
                <a:lnTo>
                  <a:pt x="2101" y="680"/>
                </a:lnTo>
                <a:lnTo>
                  <a:pt x="2101" y="697"/>
                </a:lnTo>
                <a:lnTo>
                  <a:pt x="2101" y="697"/>
                </a:lnTo>
                <a:lnTo>
                  <a:pt x="2104" y="734"/>
                </a:lnTo>
                <a:lnTo>
                  <a:pt x="2104" y="751"/>
                </a:lnTo>
                <a:lnTo>
                  <a:pt x="2104" y="756"/>
                </a:lnTo>
                <a:lnTo>
                  <a:pt x="2104" y="762"/>
                </a:lnTo>
                <a:lnTo>
                  <a:pt x="2104" y="762"/>
                </a:lnTo>
                <a:lnTo>
                  <a:pt x="2104" y="773"/>
                </a:lnTo>
                <a:lnTo>
                  <a:pt x="2104" y="773"/>
                </a:lnTo>
                <a:lnTo>
                  <a:pt x="2109" y="787"/>
                </a:lnTo>
                <a:lnTo>
                  <a:pt x="2115" y="801"/>
                </a:lnTo>
                <a:lnTo>
                  <a:pt x="2115" y="801"/>
                </a:lnTo>
                <a:lnTo>
                  <a:pt x="2126" y="815"/>
                </a:lnTo>
                <a:lnTo>
                  <a:pt x="2143" y="826"/>
                </a:lnTo>
                <a:lnTo>
                  <a:pt x="2143" y="826"/>
                </a:lnTo>
                <a:lnTo>
                  <a:pt x="2160" y="829"/>
                </a:lnTo>
                <a:lnTo>
                  <a:pt x="2177" y="829"/>
                </a:lnTo>
                <a:lnTo>
                  <a:pt x="2182" y="829"/>
                </a:lnTo>
                <a:lnTo>
                  <a:pt x="2182" y="829"/>
                </a:lnTo>
                <a:lnTo>
                  <a:pt x="2191" y="826"/>
                </a:lnTo>
                <a:lnTo>
                  <a:pt x="2191" y="826"/>
                </a:lnTo>
                <a:lnTo>
                  <a:pt x="2202" y="820"/>
                </a:lnTo>
                <a:lnTo>
                  <a:pt x="2207" y="818"/>
                </a:lnTo>
                <a:lnTo>
                  <a:pt x="2210" y="818"/>
                </a:lnTo>
                <a:lnTo>
                  <a:pt x="2213" y="815"/>
                </a:lnTo>
                <a:lnTo>
                  <a:pt x="2219" y="809"/>
                </a:lnTo>
                <a:lnTo>
                  <a:pt x="2235" y="801"/>
                </a:lnTo>
                <a:lnTo>
                  <a:pt x="2235" y="801"/>
                </a:lnTo>
                <a:lnTo>
                  <a:pt x="2266" y="781"/>
                </a:lnTo>
                <a:lnTo>
                  <a:pt x="2266" y="781"/>
                </a:lnTo>
                <a:lnTo>
                  <a:pt x="2328" y="745"/>
                </a:lnTo>
                <a:lnTo>
                  <a:pt x="2328" y="745"/>
                </a:lnTo>
                <a:lnTo>
                  <a:pt x="2448" y="672"/>
                </a:lnTo>
                <a:lnTo>
                  <a:pt x="2448" y="672"/>
                </a:lnTo>
                <a:lnTo>
                  <a:pt x="2683" y="530"/>
                </a:lnTo>
                <a:lnTo>
                  <a:pt x="2683" y="530"/>
                </a:lnTo>
                <a:lnTo>
                  <a:pt x="2742" y="493"/>
                </a:lnTo>
                <a:lnTo>
                  <a:pt x="2742" y="493"/>
                </a:lnTo>
                <a:lnTo>
                  <a:pt x="2770" y="476"/>
                </a:lnTo>
                <a:lnTo>
                  <a:pt x="2784" y="468"/>
                </a:lnTo>
                <a:lnTo>
                  <a:pt x="2786" y="465"/>
                </a:lnTo>
                <a:lnTo>
                  <a:pt x="2792" y="462"/>
                </a:lnTo>
                <a:lnTo>
                  <a:pt x="2792" y="462"/>
                </a:lnTo>
                <a:lnTo>
                  <a:pt x="2801" y="457"/>
                </a:lnTo>
                <a:lnTo>
                  <a:pt x="2801" y="457"/>
                </a:lnTo>
                <a:lnTo>
                  <a:pt x="2809" y="448"/>
                </a:lnTo>
                <a:lnTo>
                  <a:pt x="2815" y="437"/>
                </a:lnTo>
                <a:lnTo>
                  <a:pt x="2820" y="423"/>
                </a:lnTo>
                <a:lnTo>
                  <a:pt x="2823" y="409"/>
                </a:lnTo>
                <a:lnTo>
                  <a:pt x="2823" y="409"/>
                </a:lnTo>
                <a:lnTo>
                  <a:pt x="2823" y="395"/>
                </a:lnTo>
                <a:lnTo>
                  <a:pt x="2817" y="384"/>
                </a:lnTo>
              </a:path>
            </a:pathLst>
          </a:custGeom>
          <a:solidFill>
            <a:srgbClr val="A1A194"/>
          </a:solidFill>
          <a:ln>
            <a:noFill/>
          </a:ln>
          <a:effectLst/>
        </p:spPr>
        <p:txBody>
          <a:bodyPr wrap="none" anchor="ctr"/>
          <a:lstStyle/>
          <a:p>
            <a:endParaRPr lang="en-US"/>
          </a:p>
        </p:txBody>
      </p:sp>
      <p:grpSp>
        <p:nvGrpSpPr>
          <p:cNvPr id="296" name="Group 295"/>
          <p:cNvGrpSpPr/>
          <p:nvPr/>
        </p:nvGrpSpPr>
        <p:grpSpPr>
          <a:xfrm>
            <a:off x="7893187" y="3628269"/>
            <a:ext cx="204228" cy="223016"/>
            <a:chOff x="3349625" y="4948238"/>
            <a:chExt cx="1092200" cy="447675"/>
          </a:xfrm>
          <a:solidFill>
            <a:srgbClr val="A1A194"/>
          </a:solidFill>
        </p:grpSpPr>
        <p:sp>
          <p:nvSpPr>
            <p:cNvPr id="297" name="Freeform 19"/>
            <p:cNvSpPr>
              <a:spLocks noChangeArrowheads="1"/>
            </p:cNvSpPr>
            <p:nvPr/>
          </p:nvSpPr>
          <p:spPr bwMode="auto">
            <a:xfrm>
              <a:off x="3351213" y="4948238"/>
              <a:ext cx="1090612" cy="447675"/>
            </a:xfrm>
            <a:custGeom>
              <a:avLst/>
              <a:gdLst>
                <a:gd name="T0" fmla="*/ 2999 w 3031"/>
                <a:gd name="T1" fmla="*/ 551 h 1243"/>
                <a:gd name="T2" fmla="*/ 2980 w 3031"/>
                <a:gd name="T3" fmla="*/ 540 h 1243"/>
                <a:gd name="T4" fmla="*/ 2767 w 3031"/>
                <a:gd name="T5" fmla="*/ 422 h 1243"/>
                <a:gd name="T6" fmla="*/ 2169 w 3031"/>
                <a:gd name="T7" fmla="*/ 95 h 1243"/>
                <a:gd name="T8" fmla="*/ 2000 w 3031"/>
                <a:gd name="T9" fmla="*/ 5 h 1243"/>
                <a:gd name="T10" fmla="*/ 1961 w 3031"/>
                <a:gd name="T11" fmla="*/ 2 h 1243"/>
                <a:gd name="T12" fmla="*/ 1936 w 3031"/>
                <a:gd name="T13" fmla="*/ 45 h 1243"/>
                <a:gd name="T14" fmla="*/ 1936 w 3031"/>
                <a:gd name="T15" fmla="*/ 70 h 1243"/>
                <a:gd name="T16" fmla="*/ 1942 w 3031"/>
                <a:gd name="T17" fmla="*/ 232 h 1243"/>
                <a:gd name="T18" fmla="*/ 1945 w 3031"/>
                <a:gd name="T19" fmla="*/ 112 h 1243"/>
                <a:gd name="T20" fmla="*/ 1947 w 3031"/>
                <a:gd name="T21" fmla="*/ 48 h 1243"/>
                <a:gd name="T22" fmla="*/ 1964 w 3031"/>
                <a:gd name="T23" fmla="*/ 19 h 1243"/>
                <a:gd name="T24" fmla="*/ 1995 w 3031"/>
                <a:gd name="T25" fmla="*/ 22 h 1243"/>
                <a:gd name="T26" fmla="*/ 2154 w 3031"/>
                <a:gd name="T27" fmla="*/ 117 h 1243"/>
                <a:gd name="T28" fmla="*/ 2742 w 3031"/>
                <a:gd name="T29" fmla="*/ 470 h 1243"/>
                <a:gd name="T30" fmla="*/ 2955 w 3031"/>
                <a:gd name="T31" fmla="*/ 596 h 1243"/>
                <a:gd name="T32" fmla="*/ 2963 w 3031"/>
                <a:gd name="T33" fmla="*/ 601 h 1243"/>
                <a:gd name="T34" fmla="*/ 2966 w 3031"/>
                <a:gd name="T35" fmla="*/ 607 h 1243"/>
                <a:gd name="T36" fmla="*/ 2957 w 3031"/>
                <a:gd name="T37" fmla="*/ 615 h 1243"/>
                <a:gd name="T38" fmla="*/ 2896 w 3031"/>
                <a:gd name="T39" fmla="*/ 652 h 1243"/>
                <a:gd name="T40" fmla="*/ 2510 w 3031"/>
                <a:gd name="T41" fmla="*/ 867 h 1243"/>
                <a:gd name="T42" fmla="*/ 1989 w 3031"/>
                <a:gd name="T43" fmla="*/ 1167 h 1243"/>
                <a:gd name="T44" fmla="*/ 1981 w 3031"/>
                <a:gd name="T45" fmla="*/ 1169 h 1243"/>
                <a:gd name="T46" fmla="*/ 1978 w 3031"/>
                <a:gd name="T47" fmla="*/ 1167 h 1243"/>
                <a:gd name="T48" fmla="*/ 1978 w 3031"/>
                <a:gd name="T49" fmla="*/ 1144 h 1243"/>
                <a:gd name="T50" fmla="*/ 1975 w 3031"/>
                <a:gd name="T51" fmla="*/ 945 h 1243"/>
                <a:gd name="T52" fmla="*/ 1972 w 3031"/>
                <a:gd name="T53" fmla="*/ 909 h 1243"/>
                <a:gd name="T54" fmla="*/ 1945 w 3031"/>
                <a:gd name="T55" fmla="*/ 856 h 1243"/>
                <a:gd name="T56" fmla="*/ 1869 w 3031"/>
                <a:gd name="T57" fmla="*/ 825 h 1243"/>
                <a:gd name="T58" fmla="*/ 1827 w 3031"/>
                <a:gd name="T59" fmla="*/ 825 h 1243"/>
                <a:gd name="T60" fmla="*/ 1553 w 3031"/>
                <a:gd name="T61" fmla="*/ 825 h 1243"/>
                <a:gd name="T62" fmla="*/ 767 w 3031"/>
                <a:gd name="T63" fmla="*/ 839 h 1243"/>
                <a:gd name="T64" fmla="*/ 213 w 3031"/>
                <a:gd name="T65" fmla="*/ 851 h 1243"/>
                <a:gd name="T66" fmla="*/ 56 w 3031"/>
                <a:gd name="T67" fmla="*/ 862 h 1243"/>
                <a:gd name="T68" fmla="*/ 453 w 3031"/>
                <a:gd name="T69" fmla="*/ 873 h 1243"/>
                <a:gd name="T70" fmla="*/ 1139 w 3031"/>
                <a:gd name="T71" fmla="*/ 887 h 1243"/>
                <a:gd name="T72" fmla="*/ 1771 w 3031"/>
                <a:gd name="T73" fmla="*/ 893 h 1243"/>
                <a:gd name="T74" fmla="*/ 1866 w 3031"/>
                <a:gd name="T75" fmla="*/ 895 h 1243"/>
                <a:gd name="T76" fmla="*/ 1889 w 3031"/>
                <a:gd name="T77" fmla="*/ 901 h 1243"/>
                <a:gd name="T78" fmla="*/ 1905 w 3031"/>
                <a:gd name="T79" fmla="*/ 932 h 1243"/>
                <a:gd name="T80" fmla="*/ 1905 w 3031"/>
                <a:gd name="T81" fmla="*/ 945 h 1243"/>
                <a:gd name="T82" fmla="*/ 1905 w 3031"/>
                <a:gd name="T83" fmla="*/ 1158 h 1243"/>
                <a:gd name="T84" fmla="*/ 1905 w 3031"/>
                <a:gd name="T85" fmla="*/ 1178 h 1243"/>
                <a:gd name="T86" fmla="*/ 1928 w 3031"/>
                <a:gd name="T87" fmla="*/ 1223 h 1243"/>
                <a:gd name="T88" fmla="*/ 1984 w 3031"/>
                <a:gd name="T89" fmla="*/ 1242 h 1243"/>
                <a:gd name="T90" fmla="*/ 2012 w 3031"/>
                <a:gd name="T91" fmla="*/ 1234 h 1243"/>
                <a:gd name="T92" fmla="*/ 2051 w 3031"/>
                <a:gd name="T93" fmla="*/ 1214 h 1243"/>
                <a:gd name="T94" fmla="*/ 2546 w 3031"/>
                <a:gd name="T95" fmla="*/ 929 h 1243"/>
                <a:gd name="T96" fmla="*/ 2974 w 3031"/>
                <a:gd name="T97" fmla="*/ 680 h 1243"/>
                <a:gd name="T98" fmla="*/ 2994 w 3031"/>
                <a:gd name="T99" fmla="*/ 669 h 1243"/>
                <a:gd name="T100" fmla="*/ 3027 w 3031"/>
                <a:gd name="T101" fmla="*/ 627 h 1243"/>
                <a:gd name="T102" fmla="*/ 3022 w 3031"/>
                <a:gd name="T103" fmla="*/ 57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31" h="1243">
                  <a:moveTo>
                    <a:pt x="3022" y="576"/>
                  </a:moveTo>
                  <a:lnTo>
                    <a:pt x="3022" y="576"/>
                  </a:lnTo>
                  <a:lnTo>
                    <a:pt x="3008" y="559"/>
                  </a:lnTo>
                  <a:lnTo>
                    <a:pt x="3008" y="559"/>
                  </a:lnTo>
                  <a:lnTo>
                    <a:pt x="2999" y="551"/>
                  </a:lnTo>
                  <a:lnTo>
                    <a:pt x="2999" y="551"/>
                  </a:lnTo>
                  <a:lnTo>
                    <a:pt x="2991" y="548"/>
                  </a:lnTo>
                  <a:lnTo>
                    <a:pt x="2988" y="546"/>
                  </a:lnTo>
                  <a:lnTo>
                    <a:pt x="2985" y="543"/>
                  </a:lnTo>
                  <a:lnTo>
                    <a:pt x="2980" y="540"/>
                  </a:lnTo>
                  <a:lnTo>
                    <a:pt x="2968" y="534"/>
                  </a:lnTo>
                  <a:lnTo>
                    <a:pt x="2968" y="534"/>
                  </a:lnTo>
                  <a:lnTo>
                    <a:pt x="2946" y="520"/>
                  </a:lnTo>
                  <a:lnTo>
                    <a:pt x="2946" y="520"/>
                  </a:lnTo>
                  <a:lnTo>
                    <a:pt x="2767" y="422"/>
                  </a:lnTo>
                  <a:lnTo>
                    <a:pt x="2767" y="422"/>
                  </a:lnTo>
                  <a:lnTo>
                    <a:pt x="2443" y="243"/>
                  </a:lnTo>
                  <a:lnTo>
                    <a:pt x="2443" y="243"/>
                  </a:lnTo>
                  <a:lnTo>
                    <a:pt x="2169" y="95"/>
                  </a:lnTo>
                  <a:lnTo>
                    <a:pt x="2169" y="95"/>
                  </a:lnTo>
                  <a:lnTo>
                    <a:pt x="2054" y="33"/>
                  </a:lnTo>
                  <a:lnTo>
                    <a:pt x="2054" y="33"/>
                  </a:lnTo>
                  <a:lnTo>
                    <a:pt x="2026" y="19"/>
                  </a:lnTo>
                  <a:lnTo>
                    <a:pt x="2026" y="19"/>
                  </a:lnTo>
                  <a:lnTo>
                    <a:pt x="2000" y="5"/>
                  </a:lnTo>
                  <a:lnTo>
                    <a:pt x="2000" y="5"/>
                  </a:lnTo>
                  <a:lnTo>
                    <a:pt x="1986" y="0"/>
                  </a:lnTo>
                  <a:lnTo>
                    <a:pt x="1970" y="2"/>
                  </a:lnTo>
                  <a:lnTo>
                    <a:pt x="1970" y="2"/>
                  </a:lnTo>
                  <a:lnTo>
                    <a:pt x="1961" y="2"/>
                  </a:lnTo>
                  <a:lnTo>
                    <a:pt x="1956" y="8"/>
                  </a:lnTo>
                  <a:lnTo>
                    <a:pt x="1945" y="19"/>
                  </a:lnTo>
                  <a:lnTo>
                    <a:pt x="1945" y="19"/>
                  </a:lnTo>
                  <a:lnTo>
                    <a:pt x="1939" y="31"/>
                  </a:lnTo>
                  <a:lnTo>
                    <a:pt x="1936" y="45"/>
                  </a:lnTo>
                  <a:lnTo>
                    <a:pt x="1936" y="45"/>
                  </a:lnTo>
                  <a:lnTo>
                    <a:pt x="1936" y="59"/>
                  </a:lnTo>
                  <a:lnTo>
                    <a:pt x="1936" y="59"/>
                  </a:lnTo>
                  <a:lnTo>
                    <a:pt x="1936" y="70"/>
                  </a:lnTo>
                  <a:lnTo>
                    <a:pt x="1936" y="70"/>
                  </a:lnTo>
                  <a:lnTo>
                    <a:pt x="1936" y="112"/>
                  </a:lnTo>
                  <a:lnTo>
                    <a:pt x="1936" y="112"/>
                  </a:lnTo>
                  <a:lnTo>
                    <a:pt x="1939" y="176"/>
                  </a:lnTo>
                  <a:lnTo>
                    <a:pt x="1939" y="176"/>
                  </a:lnTo>
                  <a:lnTo>
                    <a:pt x="1942" y="232"/>
                  </a:lnTo>
                  <a:lnTo>
                    <a:pt x="1942" y="232"/>
                  </a:lnTo>
                  <a:lnTo>
                    <a:pt x="1945" y="176"/>
                  </a:lnTo>
                  <a:lnTo>
                    <a:pt x="1945" y="176"/>
                  </a:lnTo>
                  <a:lnTo>
                    <a:pt x="1945" y="112"/>
                  </a:lnTo>
                  <a:lnTo>
                    <a:pt x="1945" y="112"/>
                  </a:lnTo>
                  <a:lnTo>
                    <a:pt x="1947" y="70"/>
                  </a:lnTo>
                  <a:lnTo>
                    <a:pt x="1947" y="70"/>
                  </a:lnTo>
                  <a:lnTo>
                    <a:pt x="1947" y="59"/>
                  </a:lnTo>
                  <a:lnTo>
                    <a:pt x="1947" y="59"/>
                  </a:lnTo>
                  <a:lnTo>
                    <a:pt x="1947" y="48"/>
                  </a:lnTo>
                  <a:lnTo>
                    <a:pt x="1947" y="48"/>
                  </a:lnTo>
                  <a:lnTo>
                    <a:pt x="1950" y="36"/>
                  </a:lnTo>
                  <a:lnTo>
                    <a:pt x="1956" y="28"/>
                  </a:lnTo>
                  <a:lnTo>
                    <a:pt x="1956" y="28"/>
                  </a:lnTo>
                  <a:lnTo>
                    <a:pt x="1964" y="19"/>
                  </a:lnTo>
                  <a:lnTo>
                    <a:pt x="1972" y="17"/>
                  </a:lnTo>
                  <a:lnTo>
                    <a:pt x="1972" y="17"/>
                  </a:lnTo>
                  <a:lnTo>
                    <a:pt x="1984" y="17"/>
                  </a:lnTo>
                  <a:lnTo>
                    <a:pt x="1995" y="22"/>
                  </a:lnTo>
                  <a:lnTo>
                    <a:pt x="1995" y="22"/>
                  </a:lnTo>
                  <a:lnTo>
                    <a:pt x="2017" y="36"/>
                  </a:lnTo>
                  <a:lnTo>
                    <a:pt x="2017" y="36"/>
                  </a:lnTo>
                  <a:lnTo>
                    <a:pt x="2043" y="50"/>
                  </a:lnTo>
                  <a:lnTo>
                    <a:pt x="2043" y="50"/>
                  </a:lnTo>
                  <a:lnTo>
                    <a:pt x="2154" y="117"/>
                  </a:lnTo>
                  <a:lnTo>
                    <a:pt x="2154" y="117"/>
                  </a:lnTo>
                  <a:lnTo>
                    <a:pt x="2423" y="280"/>
                  </a:lnTo>
                  <a:lnTo>
                    <a:pt x="2423" y="280"/>
                  </a:lnTo>
                  <a:lnTo>
                    <a:pt x="2742" y="470"/>
                  </a:lnTo>
                  <a:lnTo>
                    <a:pt x="2742" y="470"/>
                  </a:lnTo>
                  <a:lnTo>
                    <a:pt x="2915" y="573"/>
                  </a:lnTo>
                  <a:lnTo>
                    <a:pt x="2915" y="573"/>
                  </a:lnTo>
                  <a:lnTo>
                    <a:pt x="2938" y="587"/>
                  </a:lnTo>
                  <a:lnTo>
                    <a:pt x="2949" y="593"/>
                  </a:lnTo>
                  <a:lnTo>
                    <a:pt x="2955" y="596"/>
                  </a:lnTo>
                  <a:lnTo>
                    <a:pt x="2955" y="596"/>
                  </a:lnTo>
                  <a:lnTo>
                    <a:pt x="2957" y="599"/>
                  </a:lnTo>
                  <a:lnTo>
                    <a:pt x="2960" y="599"/>
                  </a:lnTo>
                  <a:lnTo>
                    <a:pt x="2960" y="599"/>
                  </a:lnTo>
                  <a:lnTo>
                    <a:pt x="2963" y="601"/>
                  </a:lnTo>
                  <a:lnTo>
                    <a:pt x="2963" y="604"/>
                  </a:lnTo>
                  <a:lnTo>
                    <a:pt x="2963" y="604"/>
                  </a:lnTo>
                  <a:lnTo>
                    <a:pt x="2966" y="607"/>
                  </a:lnTo>
                  <a:lnTo>
                    <a:pt x="2966" y="607"/>
                  </a:lnTo>
                  <a:lnTo>
                    <a:pt x="2966" y="607"/>
                  </a:lnTo>
                  <a:lnTo>
                    <a:pt x="2966" y="607"/>
                  </a:lnTo>
                  <a:lnTo>
                    <a:pt x="2960" y="613"/>
                  </a:lnTo>
                  <a:lnTo>
                    <a:pt x="2960" y="613"/>
                  </a:lnTo>
                  <a:lnTo>
                    <a:pt x="2957" y="615"/>
                  </a:lnTo>
                  <a:lnTo>
                    <a:pt x="2957" y="615"/>
                  </a:lnTo>
                  <a:lnTo>
                    <a:pt x="2955" y="618"/>
                  </a:lnTo>
                  <a:lnTo>
                    <a:pt x="2955" y="618"/>
                  </a:lnTo>
                  <a:lnTo>
                    <a:pt x="2943" y="624"/>
                  </a:lnTo>
                  <a:lnTo>
                    <a:pt x="2943" y="624"/>
                  </a:lnTo>
                  <a:lnTo>
                    <a:pt x="2896" y="652"/>
                  </a:lnTo>
                  <a:lnTo>
                    <a:pt x="2896" y="652"/>
                  </a:lnTo>
                  <a:lnTo>
                    <a:pt x="2706" y="758"/>
                  </a:lnTo>
                  <a:lnTo>
                    <a:pt x="2706" y="758"/>
                  </a:lnTo>
                  <a:lnTo>
                    <a:pt x="2510" y="867"/>
                  </a:lnTo>
                  <a:lnTo>
                    <a:pt x="2510" y="867"/>
                  </a:lnTo>
                  <a:lnTo>
                    <a:pt x="2112" y="1094"/>
                  </a:lnTo>
                  <a:lnTo>
                    <a:pt x="2112" y="1094"/>
                  </a:lnTo>
                  <a:lnTo>
                    <a:pt x="2014" y="1150"/>
                  </a:lnTo>
                  <a:lnTo>
                    <a:pt x="1989" y="1167"/>
                  </a:lnTo>
                  <a:lnTo>
                    <a:pt x="1989" y="1167"/>
                  </a:lnTo>
                  <a:lnTo>
                    <a:pt x="1986" y="1167"/>
                  </a:lnTo>
                  <a:lnTo>
                    <a:pt x="1984" y="1167"/>
                  </a:lnTo>
                  <a:lnTo>
                    <a:pt x="1984" y="1167"/>
                  </a:lnTo>
                  <a:lnTo>
                    <a:pt x="1981" y="1169"/>
                  </a:lnTo>
                  <a:lnTo>
                    <a:pt x="1981" y="1169"/>
                  </a:lnTo>
                  <a:lnTo>
                    <a:pt x="1978" y="1169"/>
                  </a:lnTo>
                  <a:lnTo>
                    <a:pt x="1978" y="1169"/>
                  </a:lnTo>
                  <a:lnTo>
                    <a:pt x="1978" y="1169"/>
                  </a:lnTo>
                  <a:lnTo>
                    <a:pt x="1978" y="1167"/>
                  </a:lnTo>
                  <a:lnTo>
                    <a:pt x="1978" y="1167"/>
                  </a:lnTo>
                  <a:lnTo>
                    <a:pt x="1978" y="1161"/>
                  </a:lnTo>
                  <a:lnTo>
                    <a:pt x="1978" y="1161"/>
                  </a:lnTo>
                  <a:lnTo>
                    <a:pt x="1978" y="1161"/>
                  </a:lnTo>
                  <a:lnTo>
                    <a:pt x="1978" y="1158"/>
                  </a:lnTo>
                  <a:lnTo>
                    <a:pt x="1978" y="1144"/>
                  </a:lnTo>
                  <a:lnTo>
                    <a:pt x="1978" y="1114"/>
                  </a:lnTo>
                  <a:lnTo>
                    <a:pt x="1978" y="1114"/>
                  </a:lnTo>
                  <a:lnTo>
                    <a:pt x="1978" y="1057"/>
                  </a:lnTo>
                  <a:lnTo>
                    <a:pt x="1978" y="1057"/>
                  </a:lnTo>
                  <a:lnTo>
                    <a:pt x="1975" y="945"/>
                  </a:lnTo>
                  <a:lnTo>
                    <a:pt x="1975" y="937"/>
                  </a:lnTo>
                  <a:lnTo>
                    <a:pt x="1975" y="934"/>
                  </a:lnTo>
                  <a:lnTo>
                    <a:pt x="1975" y="929"/>
                  </a:lnTo>
                  <a:lnTo>
                    <a:pt x="1975" y="929"/>
                  </a:lnTo>
                  <a:lnTo>
                    <a:pt x="1972" y="909"/>
                  </a:lnTo>
                  <a:lnTo>
                    <a:pt x="1972" y="909"/>
                  </a:lnTo>
                  <a:lnTo>
                    <a:pt x="1967" y="890"/>
                  </a:lnTo>
                  <a:lnTo>
                    <a:pt x="1956" y="870"/>
                  </a:lnTo>
                  <a:lnTo>
                    <a:pt x="1956" y="870"/>
                  </a:lnTo>
                  <a:lnTo>
                    <a:pt x="1945" y="856"/>
                  </a:lnTo>
                  <a:lnTo>
                    <a:pt x="1928" y="842"/>
                  </a:lnTo>
                  <a:lnTo>
                    <a:pt x="1908" y="834"/>
                  </a:lnTo>
                  <a:lnTo>
                    <a:pt x="1889" y="825"/>
                  </a:lnTo>
                  <a:lnTo>
                    <a:pt x="1889" y="825"/>
                  </a:lnTo>
                  <a:lnTo>
                    <a:pt x="1869" y="825"/>
                  </a:lnTo>
                  <a:lnTo>
                    <a:pt x="1866" y="825"/>
                  </a:lnTo>
                  <a:lnTo>
                    <a:pt x="1863" y="825"/>
                  </a:lnTo>
                  <a:lnTo>
                    <a:pt x="1861" y="825"/>
                  </a:lnTo>
                  <a:lnTo>
                    <a:pt x="1855" y="825"/>
                  </a:lnTo>
                  <a:lnTo>
                    <a:pt x="1827" y="825"/>
                  </a:lnTo>
                  <a:lnTo>
                    <a:pt x="1827" y="825"/>
                  </a:lnTo>
                  <a:lnTo>
                    <a:pt x="1771" y="825"/>
                  </a:lnTo>
                  <a:lnTo>
                    <a:pt x="1771" y="825"/>
                  </a:lnTo>
                  <a:lnTo>
                    <a:pt x="1553" y="825"/>
                  </a:lnTo>
                  <a:lnTo>
                    <a:pt x="1553" y="825"/>
                  </a:lnTo>
                  <a:lnTo>
                    <a:pt x="1139" y="831"/>
                  </a:lnTo>
                  <a:lnTo>
                    <a:pt x="1139" y="831"/>
                  </a:lnTo>
                  <a:lnTo>
                    <a:pt x="946" y="834"/>
                  </a:lnTo>
                  <a:lnTo>
                    <a:pt x="946" y="834"/>
                  </a:lnTo>
                  <a:lnTo>
                    <a:pt x="767" y="839"/>
                  </a:lnTo>
                  <a:lnTo>
                    <a:pt x="767" y="839"/>
                  </a:lnTo>
                  <a:lnTo>
                    <a:pt x="453" y="845"/>
                  </a:lnTo>
                  <a:lnTo>
                    <a:pt x="453" y="845"/>
                  </a:lnTo>
                  <a:lnTo>
                    <a:pt x="213" y="851"/>
                  </a:lnTo>
                  <a:lnTo>
                    <a:pt x="213" y="851"/>
                  </a:lnTo>
                  <a:lnTo>
                    <a:pt x="56" y="856"/>
                  </a:lnTo>
                  <a:lnTo>
                    <a:pt x="56" y="856"/>
                  </a:lnTo>
                  <a:lnTo>
                    <a:pt x="0" y="859"/>
                  </a:lnTo>
                  <a:lnTo>
                    <a:pt x="0" y="859"/>
                  </a:lnTo>
                  <a:lnTo>
                    <a:pt x="56" y="862"/>
                  </a:lnTo>
                  <a:lnTo>
                    <a:pt x="56" y="862"/>
                  </a:lnTo>
                  <a:lnTo>
                    <a:pt x="213" y="867"/>
                  </a:lnTo>
                  <a:lnTo>
                    <a:pt x="213" y="867"/>
                  </a:lnTo>
                  <a:lnTo>
                    <a:pt x="453" y="873"/>
                  </a:lnTo>
                  <a:lnTo>
                    <a:pt x="453" y="873"/>
                  </a:lnTo>
                  <a:lnTo>
                    <a:pt x="767" y="881"/>
                  </a:lnTo>
                  <a:lnTo>
                    <a:pt x="767" y="881"/>
                  </a:lnTo>
                  <a:lnTo>
                    <a:pt x="946" y="884"/>
                  </a:lnTo>
                  <a:lnTo>
                    <a:pt x="946" y="884"/>
                  </a:lnTo>
                  <a:lnTo>
                    <a:pt x="1139" y="887"/>
                  </a:lnTo>
                  <a:lnTo>
                    <a:pt x="1139" y="887"/>
                  </a:lnTo>
                  <a:lnTo>
                    <a:pt x="1553" y="893"/>
                  </a:lnTo>
                  <a:lnTo>
                    <a:pt x="1553" y="893"/>
                  </a:lnTo>
                  <a:lnTo>
                    <a:pt x="1771" y="893"/>
                  </a:lnTo>
                  <a:lnTo>
                    <a:pt x="1771" y="893"/>
                  </a:lnTo>
                  <a:lnTo>
                    <a:pt x="1827" y="893"/>
                  </a:lnTo>
                  <a:lnTo>
                    <a:pt x="1855" y="893"/>
                  </a:lnTo>
                  <a:lnTo>
                    <a:pt x="1861" y="895"/>
                  </a:lnTo>
                  <a:lnTo>
                    <a:pt x="1863" y="895"/>
                  </a:lnTo>
                  <a:lnTo>
                    <a:pt x="1866" y="895"/>
                  </a:lnTo>
                  <a:lnTo>
                    <a:pt x="1866" y="895"/>
                  </a:lnTo>
                  <a:lnTo>
                    <a:pt x="1866" y="895"/>
                  </a:lnTo>
                  <a:lnTo>
                    <a:pt x="1874" y="895"/>
                  </a:lnTo>
                  <a:lnTo>
                    <a:pt x="1874" y="895"/>
                  </a:lnTo>
                  <a:lnTo>
                    <a:pt x="1889" y="901"/>
                  </a:lnTo>
                  <a:lnTo>
                    <a:pt x="1900" y="912"/>
                  </a:lnTo>
                  <a:lnTo>
                    <a:pt x="1900" y="912"/>
                  </a:lnTo>
                  <a:lnTo>
                    <a:pt x="1905" y="923"/>
                  </a:lnTo>
                  <a:lnTo>
                    <a:pt x="1905" y="923"/>
                  </a:lnTo>
                  <a:lnTo>
                    <a:pt x="1905" y="932"/>
                  </a:lnTo>
                  <a:lnTo>
                    <a:pt x="1905" y="934"/>
                  </a:lnTo>
                  <a:lnTo>
                    <a:pt x="1905" y="934"/>
                  </a:lnTo>
                  <a:lnTo>
                    <a:pt x="1905" y="937"/>
                  </a:lnTo>
                  <a:lnTo>
                    <a:pt x="1905" y="945"/>
                  </a:lnTo>
                  <a:lnTo>
                    <a:pt x="1905" y="945"/>
                  </a:lnTo>
                  <a:lnTo>
                    <a:pt x="1905" y="1057"/>
                  </a:lnTo>
                  <a:lnTo>
                    <a:pt x="1905" y="1057"/>
                  </a:lnTo>
                  <a:lnTo>
                    <a:pt x="1905" y="1114"/>
                  </a:lnTo>
                  <a:lnTo>
                    <a:pt x="1905" y="1144"/>
                  </a:lnTo>
                  <a:lnTo>
                    <a:pt x="1905" y="1158"/>
                  </a:lnTo>
                  <a:lnTo>
                    <a:pt x="1905" y="1161"/>
                  </a:lnTo>
                  <a:lnTo>
                    <a:pt x="1905" y="1167"/>
                  </a:lnTo>
                  <a:lnTo>
                    <a:pt x="1905" y="1167"/>
                  </a:lnTo>
                  <a:lnTo>
                    <a:pt x="1905" y="1178"/>
                  </a:lnTo>
                  <a:lnTo>
                    <a:pt x="1905" y="1178"/>
                  </a:lnTo>
                  <a:lnTo>
                    <a:pt x="1908" y="1189"/>
                  </a:lnTo>
                  <a:lnTo>
                    <a:pt x="1914" y="1200"/>
                  </a:lnTo>
                  <a:lnTo>
                    <a:pt x="1920" y="1212"/>
                  </a:lnTo>
                  <a:lnTo>
                    <a:pt x="1928" y="1223"/>
                  </a:lnTo>
                  <a:lnTo>
                    <a:pt x="1928" y="1223"/>
                  </a:lnTo>
                  <a:lnTo>
                    <a:pt x="1942" y="1231"/>
                  </a:lnTo>
                  <a:lnTo>
                    <a:pt x="1953" y="1240"/>
                  </a:lnTo>
                  <a:lnTo>
                    <a:pt x="1953" y="1240"/>
                  </a:lnTo>
                  <a:lnTo>
                    <a:pt x="1970" y="1242"/>
                  </a:lnTo>
                  <a:lnTo>
                    <a:pt x="1984" y="1242"/>
                  </a:lnTo>
                  <a:lnTo>
                    <a:pt x="1984" y="1242"/>
                  </a:lnTo>
                  <a:lnTo>
                    <a:pt x="1995" y="1240"/>
                  </a:lnTo>
                  <a:lnTo>
                    <a:pt x="1995" y="1240"/>
                  </a:lnTo>
                  <a:lnTo>
                    <a:pt x="2006" y="1237"/>
                  </a:lnTo>
                  <a:lnTo>
                    <a:pt x="2012" y="1234"/>
                  </a:lnTo>
                  <a:lnTo>
                    <a:pt x="2012" y="1234"/>
                  </a:lnTo>
                  <a:lnTo>
                    <a:pt x="2017" y="1234"/>
                  </a:lnTo>
                  <a:lnTo>
                    <a:pt x="2020" y="1231"/>
                  </a:lnTo>
                  <a:lnTo>
                    <a:pt x="2026" y="1228"/>
                  </a:lnTo>
                  <a:lnTo>
                    <a:pt x="2051" y="1214"/>
                  </a:lnTo>
                  <a:lnTo>
                    <a:pt x="2051" y="1214"/>
                  </a:lnTo>
                  <a:lnTo>
                    <a:pt x="2149" y="1158"/>
                  </a:lnTo>
                  <a:lnTo>
                    <a:pt x="2149" y="1158"/>
                  </a:lnTo>
                  <a:lnTo>
                    <a:pt x="2546" y="929"/>
                  </a:lnTo>
                  <a:lnTo>
                    <a:pt x="2546" y="929"/>
                  </a:lnTo>
                  <a:lnTo>
                    <a:pt x="2739" y="817"/>
                  </a:lnTo>
                  <a:lnTo>
                    <a:pt x="2739" y="817"/>
                  </a:lnTo>
                  <a:lnTo>
                    <a:pt x="2929" y="708"/>
                  </a:lnTo>
                  <a:lnTo>
                    <a:pt x="2929" y="708"/>
                  </a:lnTo>
                  <a:lnTo>
                    <a:pt x="2974" y="680"/>
                  </a:lnTo>
                  <a:lnTo>
                    <a:pt x="2985" y="674"/>
                  </a:lnTo>
                  <a:lnTo>
                    <a:pt x="2988" y="671"/>
                  </a:lnTo>
                  <a:lnTo>
                    <a:pt x="2988" y="671"/>
                  </a:lnTo>
                  <a:lnTo>
                    <a:pt x="2994" y="669"/>
                  </a:lnTo>
                  <a:lnTo>
                    <a:pt x="2994" y="669"/>
                  </a:lnTo>
                  <a:lnTo>
                    <a:pt x="3002" y="663"/>
                  </a:lnTo>
                  <a:lnTo>
                    <a:pt x="3002" y="663"/>
                  </a:lnTo>
                  <a:lnTo>
                    <a:pt x="3016" y="649"/>
                  </a:lnTo>
                  <a:lnTo>
                    <a:pt x="3022" y="638"/>
                  </a:lnTo>
                  <a:lnTo>
                    <a:pt x="3027" y="627"/>
                  </a:lnTo>
                  <a:lnTo>
                    <a:pt x="3027" y="627"/>
                  </a:lnTo>
                  <a:lnTo>
                    <a:pt x="3030" y="613"/>
                  </a:lnTo>
                  <a:lnTo>
                    <a:pt x="3030" y="601"/>
                  </a:lnTo>
                  <a:lnTo>
                    <a:pt x="3027" y="587"/>
                  </a:lnTo>
                  <a:lnTo>
                    <a:pt x="3022" y="576"/>
                  </a:lnTo>
                  <a:close/>
                  <a:moveTo>
                    <a:pt x="1978" y="1172"/>
                  </a:moveTo>
                  <a:lnTo>
                    <a:pt x="1978" y="11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8" name="Freeform 20"/>
            <p:cNvSpPr>
              <a:spLocks noChangeArrowheads="1"/>
            </p:cNvSpPr>
            <p:nvPr/>
          </p:nvSpPr>
          <p:spPr bwMode="auto">
            <a:xfrm>
              <a:off x="3349625" y="5060950"/>
              <a:ext cx="665163" cy="34925"/>
            </a:xfrm>
            <a:custGeom>
              <a:avLst/>
              <a:gdLst>
                <a:gd name="T0" fmla="*/ 115 w 1848"/>
                <a:gd name="T1" fmla="*/ 56 h 96"/>
                <a:gd name="T2" fmla="*/ 115 w 1848"/>
                <a:gd name="T3" fmla="*/ 56 h 96"/>
                <a:gd name="T4" fmla="*/ 255 w 1848"/>
                <a:gd name="T5" fmla="*/ 62 h 96"/>
                <a:gd name="T6" fmla="*/ 543 w 1848"/>
                <a:gd name="T7" fmla="*/ 73 h 96"/>
                <a:gd name="T8" fmla="*/ 543 w 1848"/>
                <a:gd name="T9" fmla="*/ 73 h 96"/>
                <a:gd name="T10" fmla="*/ 915 w 1848"/>
                <a:gd name="T11" fmla="*/ 82 h 96"/>
                <a:gd name="T12" fmla="*/ 915 w 1848"/>
                <a:gd name="T13" fmla="*/ 82 h 96"/>
                <a:gd name="T14" fmla="*/ 1357 w 1848"/>
                <a:gd name="T15" fmla="*/ 90 h 96"/>
                <a:gd name="T16" fmla="*/ 1416 w 1848"/>
                <a:gd name="T17" fmla="*/ 90 h 96"/>
                <a:gd name="T18" fmla="*/ 1416 w 1848"/>
                <a:gd name="T19" fmla="*/ 90 h 96"/>
                <a:gd name="T20" fmla="*/ 1740 w 1848"/>
                <a:gd name="T21" fmla="*/ 95 h 96"/>
                <a:gd name="T22" fmla="*/ 1740 w 1848"/>
                <a:gd name="T23" fmla="*/ 95 h 96"/>
                <a:gd name="T24" fmla="*/ 1754 w 1848"/>
                <a:gd name="T25" fmla="*/ 95 h 96"/>
                <a:gd name="T26" fmla="*/ 1754 w 1848"/>
                <a:gd name="T27" fmla="*/ 95 h 96"/>
                <a:gd name="T28" fmla="*/ 1780 w 1848"/>
                <a:gd name="T29" fmla="*/ 95 h 96"/>
                <a:gd name="T30" fmla="*/ 1794 w 1848"/>
                <a:gd name="T31" fmla="*/ 93 h 96"/>
                <a:gd name="T32" fmla="*/ 1808 w 1848"/>
                <a:gd name="T33" fmla="*/ 87 h 96"/>
                <a:gd name="T34" fmla="*/ 1822 w 1848"/>
                <a:gd name="T35" fmla="*/ 82 h 96"/>
                <a:gd name="T36" fmla="*/ 1836 w 1848"/>
                <a:gd name="T37" fmla="*/ 70 h 96"/>
                <a:gd name="T38" fmla="*/ 1844 w 1848"/>
                <a:gd name="T39" fmla="*/ 59 h 96"/>
                <a:gd name="T40" fmla="*/ 1847 w 1848"/>
                <a:gd name="T41" fmla="*/ 42 h 96"/>
                <a:gd name="T42" fmla="*/ 1847 w 1848"/>
                <a:gd name="T43" fmla="*/ 42 h 96"/>
                <a:gd name="T44" fmla="*/ 1844 w 1848"/>
                <a:gd name="T45" fmla="*/ 31 h 96"/>
                <a:gd name="T46" fmla="*/ 1836 w 1848"/>
                <a:gd name="T47" fmla="*/ 20 h 96"/>
                <a:gd name="T48" fmla="*/ 1824 w 1848"/>
                <a:gd name="T49" fmla="*/ 11 h 96"/>
                <a:gd name="T50" fmla="*/ 1811 w 1848"/>
                <a:gd name="T51" fmla="*/ 6 h 96"/>
                <a:gd name="T52" fmla="*/ 1777 w 1848"/>
                <a:gd name="T53" fmla="*/ 0 h 96"/>
                <a:gd name="T54" fmla="*/ 1752 w 1848"/>
                <a:gd name="T55" fmla="*/ 0 h 96"/>
                <a:gd name="T56" fmla="*/ 1752 w 1848"/>
                <a:gd name="T57" fmla="*/ 0 h 96"/>
                <a:gd name="T58" fmla="*/ 1740 w 1848"/>
                <a:gd name="T59" fmla="*/ 0 h 96"/>
                <a:gd name="T60" fmla="*/ 1740 w 1848"/>
                <a:gd name="T61" fmla="*/ 0 h 96"/>
                <a:gd name="T62" fmla="*/ 1413 w 1848"/>
                <a:gd name="T63" fmla="*/ 6 h 96"/>
                <a:gd name="T64" fmla="*/ 1357 w 1848"/>
                <a:gd name="T65" fmla="*/ 6 h 96"/>
                <a:gd name="T66" fmla="*/ 1357 w 1848"/>
                <a:gd name="T67" fmla="*/ 6 h 96"/>
                <a:gd name="T68" fmla="*/ 915 w 1848"/>
                <a:gd name="T69" fmla="*/ 14 h 96"/>
                <a:gd name="T70" fmla="*/ 915 w 1848"/>
                <a:gd name="T71" fmla="*/ 14 h 96"/>
                <a:gd name="T72" fmla="*/ 540 w 1848"/>
                <a:gd name="T73" fmla="*/ 25 h 96"/>
                <a:gd name="T74" fmla="*/ 255 w 1848"/>
                <a:gd name="T75" fmla="*/ 34 h 96"/>
                <a:gd name="T76" fmla="*/ 255 w 1848"/>
                <a:gd name="T77" fmla="*/ 34 h 96"/>
                <a:gd name="T78" fmla="*/ 115 w 1848"/>
                <a:gd name="T79" fmla="*/ 39 h 96"/>
                <a:gd name="T80" fmla="*/ 115 w 1848"/>
                <a:gd name="T81" fmla="*/ 39 h 96"/>
                <a:gd name="T82" fmla="*/ 70 w 1848"/>
                <a:gd name="T83" fmla="*/ 39 h 96"/>
                <a:gd name="T84" fmla="*/ 3 w 1848"/>
                <a:gd name="T85" fmla="*/ 42 h 96"/>
                <a:gd name="T86" fmla="*/ 3 w 1848"/>
                <a:gd name="T87" fmla="*/ 42 h 96"/>
                <a:gd name="T88" fmla="*/ 0 w 1848"/>
                <a:gd name="T89" fmla="*/ 45 h 96"/>
                <a:gd name="T90" fmla="*/ 0 w 1848"/>
                <a:gd name="T91" fmla="*/ 48 h 96"/>
                <a:gd name="T92" fmla="*/ 0 w 1848"/>
                <a:gd name="T93" fmla="*/ 48 h 96"/>
                <a:gd name="T94" fmla="*/ 0 w 1848"/>
                <a:gd name="T95" fmla="*/ 51 h 96"/>
                <a:gd name="T96" fmla="*/ 3 w 1848"/>
                <a:gd name="T97" fmla="*/ 53 h 96"/>
                <a:gd name="T98" fmla="*/ 70 w 1848"/>
                <a:gd name="T99" fmla="*/ 56 h 96"/>
                <a:gd name="T100" fmla="*/ 70 w 1848"/>
                <a:gd name="T101" fmla="*/ 56 h 96"/>
                <a:gd name="T102" fmla="*/ 115 w 1848"/>
                <a:gd name="T103"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8" h="96">
                  <a:moveTo>
                    <a:pt x="115" y="56"/>
                  </a:moveTo>
                  <a:lnTo>
                    <a:pt x="115" y="56"/>
                  </a:lnTo>
                  <a:lnTo>
                    <a:pt x="255" y="62"/>
                  </a:lnTo>
                  <a:lnTo>
                    <a:pt x="543" y="73"/>
                  </a:lnTo>
                  <a:lnTo>
                    <a:pt x="543" y="73"/>
                  </a:lnTo>
                  <a:lnTo>
                    <a:pt x="915" y="82"/>
                  </a:lnTo>
                  <a:lnTo>
                    <a:pt x="915" y="82"/>
                  </a:lnTo>
                  <a:lnTo>
                    <a:pt x="1357" y="90"/>
                  </a:lnTo>
                  <a:lnTo>
                    <a:pt x="1416" y="90"/>
                  </a:lnTo>
                  <a:lnTo>
                    <a:pt x="1416" y="90"/>
                  </a:lnTo>
                  <a:lnTo>
                    <a:pt x="1740" y="95"/>
                  </a:lnTo>
                  <a:lnTo>
                    <a:pt x="1740" y="95"/>
                  </a:lnTo>
                  <a:lnTo>
                    <a:pt x="1754" y="95"/>
                  </a:lnTo>
                  <a:lnTo>
                    <a:pt x="1754" y="95"/>
                  </a:lnTo>
                  <a:lnTo>
                    <a:pt x="1780" y="95"/>
                  </a:lnTo>
                  <a:lnTo>
                    <a:pt x="1794" y="93"/>
                  </a:lnTo>
                  <a:lnTo>
                    <a:pt x="1808" y="87"/>
                  </a:lnTo>
                  <a:lnTo>
                    <a:pt x="1822" y="82"/>
                  </a:lnTo>
                  <a:lnTo>
                    <a:pt x="1836" y="70"/>
                  </a:lnTo>
                  <a:lnTo>
                    <a:pt x="1844" y="59"/>
                  </a:lnTo>
                  <a:lnTo>
                    <a:pt x="1847" y="42"/>
                  </a:lnTo>
                  <a:lnTo>
                    <a:pt x="1847" y="42"/>
                  </a:lnTo>
                  <a:lnTo>
                    <a:pt x="1844" y="31"/>
                  </a:lnTo>
                  <a:lnTo>
                    <a:pt x="1836" y="20"/>
                  </a:lnTo>
                  <a:lnTo>
                    <a:pt x="1824" y="11"/>
                  </a:lnTo>
                  <a:lnTo>
                    <a:pt x="1811" y="6"/>
                  </a:lnTo>
                  <a:lnTo>
                    <a:pt x="1777" y="0"/>
                  </a:lnTo>
                  <a:lnTo>
                    <a:pt x="1752" y="0"/>
                  </a:lnTo>
                  <a:lnTo>
                    <a:pt x="1752" y="0"/>
                  </a:lnTo>
                  <a:lnTo>
                    <a:pt x="1740" y="0"/>
                  </a:lnTo>
                  <a:lnTo>
                    <a:pt x="1740" y="0"/>
                  </a:lnTo>
                  <a:lnTo>
                    <a:pt x="1413" y="6"/>
                  </a:lnTo>
                  <a:lnTo>
                    <a:pt x="1357" y="6"/>
                  </a:lnTo>
                  <a:lnTo>
                    <a:pt x="1357" y="6"/>
                  </a:lnTo>
                  <a:lnTo>
                    <a:pt x="915" y="14"/>
                  </a:lnTo>
                  <a:lnTo>
                    <a:pt x="915" y="14"/>
                  </a:lnTo>
                  <a:lnTo>
                    <a:pt x="540" y="25"/>
                  </a:lnTo>
                  <a:lnTo>
                    <a:pt x="255" y="34"/>
                  </a:lnTo>
                  <a:lnTo>
                    <a:pt x="255" y="34"/>
                  </a:lnTo>
                  <a:lnTo>
                    <a:pt x="115" y="39"/>
                  </a:lnTo>
                  <a:lnTo>
                    <a:pt x="115" y="39"/>
                  </a:lnTo>
                  <a:lnTo>
                    <a:pt x="70" y="39"/>
                  </a:lnTo>
                  <a:lnTo>
                    <a:pt x="3" y="42"/>
                  </a:lnTo>
                  <a:lnTo>
                    <a:pt x="3" y="42"/>
                  </a:lnTo>
                  <a:lnTo>
                    <a:pt x="0" y="45"/>
                  </a:lnTo>
                  <a:lnTo>
                    <a:pt x="0" y="48"/>
                  </a:lnTo>
                  <a:lnTo>
                    <a:pt x="0" y="48"/>
                  </a:lnTo>
                  <a:lnTo>
                    <a:pt x="0" y="51"/>
                  </a:lnTo>
                  <a:lnTo>
                    <a:pt x="3" y="53"/>
                  </a:lnTo>
                  <a:lnTo>
                    <a:pt x="70" y="56"/>
                  </a:lnTo>
                  <a:lnTo>
                    <a:pt x="70" y="56"/>
                  </a:lnTo>
                  <a:lnTo>
                    <a:pt x="115" y="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99" name="Group 298"/>
          <p:cNvGrpSpPr/>
          <p:nvPr/>
        </p:nvGrpSpPr>
        <p:grpSpPr>
          <a:xfrm flipV="1">
            <a:off x="7010286" y="4121841"/>
            <a:ext cx="193610" cy="472857"/>
            <a:chOff x="8742363" y="3143250"/>
            <a:chExt cx="1401762" cy="952500"/>
          </a:xfrm>
          <a:solidFill>
            <a:srgbClr val="A1A194"/>
          </a:solidFill>
        </p:grpSpPr>
        <p:sp>
          <p:nvSpPr>
            <p:cNvPr id="300" name="Freeform 2"/>
            <p:cNvSpPr>
              <a:spLocks noChangeArrowheads="1"/>
            </p:cNvSpPr>
            <p:nvPr/>
          </p:nvSpPr>
          <p:spPr bwMode="auto">
            <a:xfrm>
              <a:off x="8742363" y="4076700"/>
              <a:ext cx="1401762" cy="19050"/>
            </a:xfrm>
            <a:custGeom>
              <a:avLst/>
              <a:gdLst>
                <a:gd name="T0" fmla="*/ 3850 w 3893"/>
                <a:gd name="T1" fmla="*/ 25 h 54"/>
                <a:gd name="T2" fmla="*/ 3727 w 3893"/>
                <a:gd name="T3" fmla="*/ 19 h 54"/>
                <a:gd name="T4" fmla="*/ 3534 w 3893"/>
                <a:gd name="T5" fmla="*/ 16 h 54"/>
                <a:gd name="T6" fmla="*/ 3285 w 3893"/>
                <a:gd name="T7" fmla="*/ 11 h 54"/>
                <a:gd name="T8" fmla="*/ 2991 w 3893"/>
                <a:gd name="T9" fmla="*/ 5 h 54"/>
                <a:gd name="T10" fmla="*/ 2661 w 3893"/>
                <a:gd name="T11" fmla="*/ 2 h 54"/>
                <a:gd name="T12" fmla="*/ 2311 w 3893"/>
                <a:gd name="T13" fmla="*/ 0 h 54"/>
                <a:gd name="T14" fmla="*/ 1948 w 3893"/>
                <a:gd name="T15" fmla="*/ 0 h 54"/>
                <a:gd name="T16" fmla="*/ 1584 w 3893"/>
                <a:gd name="T17" fmla="*/ 0 h 54"/>
                <a:gd name="T18" fmla="*/ 1231 w 3893"/>
                <a:gd name="T19" fmla="*/ 2 h 54"/>
                <a:gd name="T20" fmla="*/ 904 w 3893"/>
                <a:gd name="T21" fmla="*/ 5 h 54"/>
                <a:gd name="T22" fmla="*/ 610 w 3893"/>
                <a:gd name="T23" fmla="*/ 11 h 54"/>
                <a:gd name="T24" fmla="*/ 361 w 3893"/>
                <a:gd name="T25" fmla="*/ 16 h 54"/>
                <a:gd name="T26" fmla="*/ 168 w 3893"/>
                <a:gd name="T27" fmla="*/ 19 h 54"/>
                <a:gd name="T28" fmla="*/ 45 w 3893"/>
                <a:gd name="T29" fmla="*/ 25 h 54"/>
                <a:gd name="T30" fmla="*/ 0 w 3893"/>
                <a:gd name="T31" fmla="*/ 25 h 54"/>
                <a:gd name="T32" fmla="*/ 45 w 3893"/>
                <a:gd name="T33" fmla="*/ 28 h 54"/>
                <a:gd name="T34" fmla="*/ 168 w 3893"/>
                <a:gd name="T35" fmla="*/ 30 h 54"/>
                <a:gd name="T36" fmla="*/ 361 w 3893"/>
                <a:gd name="T37" fmla="*/ 36 h 54"/>
                <a:gd name="T38" fmla="*/ 610 w 3893"/>
                <a:gd name="T39" fmla="*/ 41 h 54"/>
                <a:gd name="T40" fmla="*/ 904 w 3893"/>
                <a:gd name="T41" fmla="*/ 47 h 54"/>
                <a:gd name="T42" fmla="*/ 1231 w 3893"/>
                <a:gd name="T43" fmla="*/ 50 h 54"/>
                <a:gd name="T44" fmla="*/ 1584 w 3893"/>
                <a:gd name="T45" fmla="*/ 53 h 54"/>
                <a:gd name="T46" fmla="*/ 1948 w 3893"/>
                <a:gd name="T47" fmla="*/ 53 h 54"/>
                <a:gd name="T48" fmla="*/ 2311 w 3893"/>
                <a:gd name="T49" fmla="*/ 53 h 54"/>
                <a:gd name="T50" fmla="*/ 2661 w 3893"/>
                <a:gd name="T51" fmla="*/ 50 h 54"/>
                <a:gd name="T52" fmla="*/ 2991 w 3893"/>
                <a:gd name="T53" fmla="*/ 47 h 54"/>
                <a:gd name="T54" fmla="*/ 3285 w 3893"/>
                <a:gd name="T55" fmla="*/ 41 h 54"/>
                <a:gd name="T56" fmla="*/ 3534 w 3893"/>
                <a:gd name="T57" fmla="*/ 36 h 54"/>
                <a:gd name="T58" fmla="*/ 3727 w 3893"/>
                <a:gd name="T59" fmla="*/ 30 h 54"/>
                <a:gd name="T60" fmla="*/ 3850 w 3893"/>
                <a:gd name="T61" fmla="*/ 28 h 54"/>
                <a:gd name="T62" fmla="*/ 3892 w 3893"/>
                <a:gd name="T63"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3" h="54">
                  <a:moveTo>
                    <a:pt x="3850" y="25"/>
                  </a:moveTo>
                  <a:lnTo>
                    <a:pt x="3850" y="25"/>
                  </a:lnTo>
                  <a:lnTo>
                    <a:pt x="3727" y="19"/>
                  </a:lnTo>
                  <a:lnTo>
                    <a:pt x="3727" y="19"/>
                  </a:lnTo>
                  <a:lnTo>
                    <a:pt x="3534" y="16"/>
                  </a:lnTo>
                  <a:lnTo>
                    <a:pt x="3534" y="16"/>
                  </a:lnTo>
                  <a:lnTo>
                    <a:pt x="3285" y="11"/>
                  </a:lnTo>
                  <a:lnTo>
                    <a:pt x="3285" y="11"/>
                  </a:lnTo>
                  <a:lnTo>
                    <a:pt x="2991" y="5"/>
                  </a:lnTo>
                  <a:lnTo>
                    <a:pt x="2991" y="5"/>
                  </a:lnTo>
                  <a:lnTo>
                    <a:pt x="2661" y="2"/>
                  </a:lnTo>
                  <a:lnTo>
                    <a:pt x="2661" y="2"/>
                  </a:lnTo>
                  <a:lnTo>
                    <a:pt x="2311" y="0"/>
                  </a:lnTo>
                  <a:lnTo>
                    <a:pt x="2311" y="0"/>
                  </a:lnTo>
                  <a:lnTo>
                    <a:pt x="1948" y="0"/>
                  </a:lnTo>
                  <a:lnTo>
                    <a:pt x="1948" y="0"/>
                  </a:lnTo>
                  <a:lnTo>
                    <a:pt x="1584" y="0"/>
                  </a:lnTo>
                  <a:lnTo>
                    <a:pt x="1584" y="0"/>
                  </a:lnTo>
                  <a:lnTo>
                    <a:pt x="1231" y="2"/>
                  </a:lnTo>
                  <a:lnTo>
                    <a:pt x="1231" y="2"/>
                  </a:lnTo>
                  <a:lnTo>
                    <a:pt x="904" y="5"/>
                  </a:lnTo>
                  <a:lnTo>
                    <a:pt x="904" y="5"/>
                  </a:lnTo>
                  <a:lnTo>
                    <a:pt x="610" y="11"/>
                  </a:lnTo>
                  <a:lnTo>
                    <a:pt x="610" y="11"/>
                  </a:lnTo>
                  <a:lnTo>
                    <a:pt x="361" y="16"/>
                  </a:lnTo>
                  <a:lnTo>
                    <a:pt x="361" y="16"/>
                  </a:lnTo>
                  <a:lnTo>
                    <a:pt x="168" y="19"/>
                  </a:lnTo>
                  <a:lnTo>
                    <a:pt x="168" y="19"/>
                  </a:lnTo>
                  <a:lnTo>
                    <a:pt x="45" y="25"/>
                  </a:lnTo>
                  <a:lnTo>
                    <a:pt x="45" y="25"/>
                  </a:lnTo>
                  <a:lnTo>
                    <a:pt x="0" y="25"/>
                  </a:lnTo>
                  <a:lnTo>
                    <a:pt x="0" y="25"/>
                  </a:lnTo>
                  <a:lnTo>
                    <a:pt x="45" y="28"/>
                  </a:lnTo>
                  <a:lnTo>
                    <a:pt x="45" y="28"/>
                  </a:lnTo>
                  <a:lnTo>
                    <a:pt x="168" y="30"/>
                  </a:lnTo>
                  <a:lnTo>
                    <a:pt x="168" y="30"/>
                  </a:lnTo>
                  <a:lnTo>
                    <a:pt x="361" y="36"/>
                  </a:lnTo>
                  <a:lnTo>
                    <a:pt x="361" y="36"/>
                  </a:lnTo>
                  <a:lnTo>
                    <a:pt x="610" y="41"/>
                  </a:lnTo>
                  <a:lnTo>
                    <a:pt x="610" y="41"/>
                  </a:lnTo>
                  <a:lnTo>
                    <a:pt x="904" y="47"/>
                  </a:lnTo>
                  <a:lnTo>
                    <a:pt x="904" y="47"/>
                  </a:lnTo>
                  <a:lnTo>
                    <a:pt x="1231" y="50"/>
                  </a:lnTo>
                  <a:lnTo>
                    <a:pt x="1231" y="50"/>
                  </a:lnTo>
                  <a:lnTo>
                    <a:pt x="1584" y="53"/>
                  </a:lnTo>
                  <a:lnTo>
                    <a:pt x="1584" y="53"/>
                  </a:lnTo>
                  <a:lnTo>
                    <a:pt x="1948" y="53"/>
                  </a:lnTo>
                  <a:lnTo>
                    <a:pt x="1948" y="53"/>
                  </a:lnTo>
                  <a:lnTo>
                    <a:pt x="2311" y="53"/>
                  </a:lnTo>
                  <a:lnTo>
                    <a:pt x="2311" y="53"/>
                  </a:lnTo>
                  <a:lnTo>
                    <a:pt x="2661" y="50"/>
                  </a:lnTo>
                  <a:lnTo>
                    <a:pt x="2661" y="50"/>
                  </a:lnTo>
                  <a:lnTo>
                    <a:pt x="2991" y="47"/>
                  </a:lnTo>
                  <a:lnTo>
                    <a:pt x="2991" y="47"/>
                  </a:lnTo>
                  <a:lnTo>
                    <a:pt x="3285" y="41"/>
                  </a:lnTo>
                  <a:lnTo>
                    <a:pt x="3285" y="41"/>
                  </a:lnTo>
                  <a:lnTo>
                    <a:pt x="3534" y="36"/>
                  </a:lnTo>
                  <a:lnTo>
                    <a:pt x="3534" y="36"/>
                  </a:lnTo>
                  <a:lnTo>
                    <a:pt x="3727" y="30"/>
                  </a:lnTo>
                  <a:lnTo>
                    <a:pt x="3727" y="30"/>
                  </a:lnTo>
                  <a:lnTo>
                    <a:pt x="3850" y="28"/>
                  </a:lnTo>
                  <a:lnTo>
                    <a:pt x="3850" y="28"/>
                  </a:lnTo>
                  <a:lnTo>
                    <a:pt x="3892" y="25"/>
                  </a:lnTo>
                  <a:lnTo>
                    <a:pt x="3892" y="25"/>
                  </a:lnTo>
                  <a:lnTo>
                    <a:pt x="3850" y="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1" name="Freeform 3"/>
            <p:cNvSpPr>
              <a:spLocks noChangeArrowheads="1"/>
            </p:cNvSpPr>
            <p:nvPr/>
          </p:nvSpPr>
          <p:spPr bwMode="auto">
            <a:xfrm>
              <a:off x="9088438" y="3143250"/>
              <a:ext cx="701675" cy="893763"/>
            </a:xfrm>
            <a:custGeom>
              <a:avLst/>
              <a:gdLst>
                <a:gd name="T0" fmla="*/ 294 w 1951"/>
                <a:gd name="T1" fmla="*/ 1879 h 2482"/>
                <a:gd name="T2" fmla="*/ 713 w 1951"/>
                <a:gd name="T3" fmla="*/ 2299 h 2482"/>
                <a:gd name="T4" fmla="*/ 856 w 1951"/>
                <a:gd name="T5" fmla="*/ 2439 h 2482"/>
                <a:gd name="T6" fmla="*/ 876 w 1951"/>
                <a:gd name="T7" fmla="*/ 2453 h 2482"/>
                <a:gd name="T8" fmla="*/ 940 w 1951"/>
                <a:gd name="T9" fmla="*/ 2478 h 2482"/>
                <a:gd name="T10" fmla="*/ 1013 w 1951"/>
                <a:gd name="T11" fmla="*/ 2472 h 2482"/>
                <a:gd name="T12" fmla="*/ 1074 w 1951"/>
                <a:gd name="T13" fmla="*/ 2436 h 2482"/>
                <a:gd name="T14" fmla="*/ 1281 w 1951"/>
                <a:gd name="T15" fmla="*/ 2237 h 2482"/>
                <a:gd name="T16" fmla="*/ 1877 w 1951"/>
                <a:gd name="T17" fmla="*/ 1662 h 2482"/>
                <a:gd name="T18" fmla="*/ 1922 w 1951"/>
                <a:gd name="T19" fmla="*/ 1620 h 2482"/>
                <a:gd name="T20" fmla="*/ 1939 w 1951"/>
                <a:gd name="T21" fmla="*/ 1594 h 2482"/>
                <a:gd name="T22" fmla="*/ 1950 w 1951"/>
                <a:gd name="T23" fmla="*/ 1558 h 2482"/>
                <a:gd name="T24" fmla="*/ 1944 w 1951"/>
                <a:gd name="T25" fmla="*/ 1528 h 2482"/>
                <a:gd name="T26" fmla="*/ 1936 w 1951"/>
                <a:gd name="T27" fmla="*/ 1513 h 2482"/>
                <a:gd name="T28" fmla="*/ 1913 w 1951"/>
                <a:gd name="T29" fmla="*/ 1496 h 2482"/>
                <a:gd name="T30" fmla="*/ 1883 w 1951"/>
                <a:gd name="T31" fmla="*/ 1488 h 2482"/>
                <a:gd name="T32" fmla="*/ 1804 w 1951"/>
                <a:gd name="T33" fmla="*/ 1485 h 2482"/>
                <a:gd name="T34" fmla="*/ 1446 w 1951"/>
                <a:gd name="T35" fmla="*/ 1488 h 2482"/>
                <a:gd name="T36" fmla="*/ 1441 w 1951"/>
                <a:gd name="T37" fmla="*/ 1488 h 2482"/>
                <a:gd name="T38" fmla="*/ 1418 w 1951"/>
                <a:gd name="T39" fmla="*/ 1483 h 2482"/>
                <a:gd name="T40" fmla="*/ 1371 w 1951"/>
                <a:gd name="T41" fmla="*/ 1446 h 2482"/>
                <a:gd name="T42" fmla="*/ 1357 w 1951"/>
                <a:gd name="T43" fmla="*/ 1410 h 2482"/>
                <a:gd name="T44" fmla="*/ 1357 w 1951"/>
                <a:gd name="T45" fmla="*/ 1385 h 2482"/>
                <a:gd name="T46" fmla="*/ 1349 w 1951"/>
                <a:gd name="T47" fmla="*/ 791 h 2482"/>
                <a:gd name="T48" fmla="*/ 1335 w 1951"/>
                <a:gd name="T49" fmla="*/ 218 h 2482"/>
                <a:gd name="T50" fmla="*/ 1323 w 1951"/>
                <a:gd name="T51" fmla="*/ 58 h 2482"/>
                <a:gd name="T52" fmla="*/ 1312 w 1951"/>
                <a:gd name="T53" fmla="*/ 467 h 2482"/>
                <a:gd name="T54" fmla="*/ 1298 w 1951"/>
                <a:gd name="T55" fmla="*/ 1175 h 2482"/>
                <a:gd name="T56" fmla="*/ 1295 w 1951"/>
                <a:gd name="T57" fmla="*/ 1407 h 2482"/>
                <a:gd name="T58" fmla="*/ 1304 w 1951"/>
                <a:gd name="T59" fmla="*/ 1446 h 2482"/>
                <a:gd name="T60" fmla="*/ 1337 w 1951"/>
                <a:gd name="T61" fmla="*/ 1505 h 2482"/>
                <a:gd name="T62" fmla="*/ 1396 w 1951"/>
                <a:gd name="T63" fmla="*/ 1544 h 2482"/>
                <a:gd name="T64" fmla="*/ 1432 w 1951"/>
                <a:gd name="T65" fmla="*/ 1553 h 2482"/>
                <a:gd name="T66" fmla="*/ 1460 w 1951"/>
                <a:gd name="T67" fmla="*/ 1553 h 2482"/>
                <a:gd name="T68" fmla="*/ 1833 w 1951"/>
                <a:gd name="T69" fmla="*/ 1555 h 2482"/>
                <a:gd name="T70" fmla="*/ 1869 w 1951"/>
                <a:gd name="T71" fmla="*/ 1555 h 2482"/>
                <a:gd name="T72" fmla="*/ 1877 w 1951"/>
                <a:gd name="T73" fmla="*/ 1561 h 2482"/>
                <a:gd name="T74" fmla="*/ 1863 w 1951"/>
                <a:gd name="T75" fmla="*/ 1578 h 2482"/>
                <a:gd name="T76" fmla="*/ 1830 w 1951"/>
                <a:gd name="T77" fmla="*/ 1611 h 2482"/>
                <a:gd name="T78" fmla="*/ 1234 w 1951"/>
                <a:gd name="T79" fmla="*/ 2187 h 2482"/>
                <a:gd name="T80" fmla="*/ 1027 w 1951"/>
                <a:gd name="T81" fmla="*/ 2388 h 2482"/>
                <a:gd name="T82" fmla="*/ 951 w 1951"/>
                <a:gd name="T83" fmla="*/ 2413 h 2482"/>
                <a:gd name="T84" fmla="*/ 906 w 1951"/>
                <a:gd name="T85" fmla="*/ 2397 h 2482"/>
                <a:gd name="T86" fmla="*/ 895 w 1951"/>
                <a:gd name="T87" fmla="*/ 2386 h 2482"/>
                <a:gd name="T88" fmla="*/ 755 w 1951"/>
                <a:gd name="T89" fmla="*/ 2254 h 2482"/>
                <a:gd name="T90" fmla="*/ 322 w 1951"/>
                <a:gd name="T91" fmla="*/ 1849 h 2482"/>
                <a:gd name="T92" fmla="*/ 36 w 1951"/>
                <a:gd name="T93" fmla="*/ 1583 h 2482"/>
                <a:gd name="T94" fmla="*/ 25 w 1951"/>
                <a:gd name="T95" fmla="*/ 1550 h 2482"/>
                <a:gd name="T96" fmla="*/ 84 w 1951"/>
                <a:gd name="T97" fmla="*/ 1530 h 2482"/>
                <a:gd name="T98" fmla="*/ 302 w 1951"/>
                <a:gd name="T99" fmla="*/ 1525 h 2482"/>
                <a:gd name="T100" fmla="*/ 140 w 1951"/>
                <a:gd name="T101" fmla="*/ 1516 h 2482"/>
                <a:gd name="T102" fmla="*/ 70 w 1951"/>
                <a:gd name="T103" fmla="*/ 1513 h 2482"/>
                <a:gd name="T104" fmla="*/ 22 w 1951"/>
                <a:gd name="T105" fmla="*/ 1525 h 2482"/>
                <a:gd name="T106" fmla="*/ 0 w 1951"/>
                <a:gd name="T107" fmla="*/ 1561 h 2482"/>
                <a:gd name="T108" fmla="*/ 17 w 1951"/>
                <a:gd name="T109" fmla="*/ 1597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51" h="2482">
                  <a:moveTo>
                    <a:pt x="39" y="1622"/>
                  </a:moveTo>
                  <a:lnTo>
                    <a:pt x="39" y="1622"/>
                  </a:lnTo>
                  <a:lnTo>
                    <a:pt x="64" y="1651"/>
                  </a:lnTo>
                  <a:lnTo>
                    <a:pt x="64" y="1651"/>
                  </a:lnTo>
                  <a:lnTo>
                    <a:pt x="294" y="1879"/>
                  </a:lnTo>
                  <a:lnTo>
                    <a:pt x="294" y="1879"/>
                  </a:lnTo>
                  <a:lnTo>
                    <a:pt x="565" y="2150"/>
                  </a:lnTo>
                  <a:lnTo>
                    <a:pt x="565" y="2150"/>
                  </a:lnTo>
                  <a:lnTo>
                    <a:pt x="713" y="2299"/>
                  </a:lnTo>
                  <a:lnTo>
                    <a:pt x="713" y="2299"/>
                  </a:lnTo>
                  <a:lnTo>
                    <a:pt x="792" y="2374"/>
                  </a:lnTo>
                  <a:lnTo>
                    <a:pt x="792" y="2374"/>
                  </a:lnTo>
                  <a:lnTo>
                    <a:pt x="831" y="2411"/>
                  </a:lnTo>
                  <a:lnTo>
                    <a:pt x="851" y="2430"/>
                  </a:lnTo>
                  <a:lnTo>
                    <a:pt x="856" y="2439"/>
                  </a:lnTo>
                  <a:lnTo>
                    <a:pt x="862" y="2441"/>
                  </a:lnTo>
                  <a:lnTo>
                    <a:pt x="865" y="2444"/>
                  </a:lnTo>
                  <a:lnTo>
                    <a:pt x="865" y="2444"/>
                  </a:lnTo>
                  <a:lnTo>
                    <a:pt x="867" y="2447"/>
                  </a:lnTo>
                  <a:lnTo>
                    <a:pt x="876" y="2453"/>
                  </a:lnTo>
                  <a:lnTo>
                    <a:pt x="876" y="2453"/>
                  </a:lnTo>
                  <a:lnTo>
                    <a:pt x="890" y="2461"/>
                  </a:lnTo>
                  <a:lnTo>
                    <a:pt x="906" y="2470"/>
                  </a:lnTo>
                  <a:lnTo>
                    <a:pt x="923" y="2475"/>
                  </a:lnTo>
                  <a:lnTo>
                    <a:pt x="940" y="2478"/>
                  </a:lnTo>
                  <a:lnTo>
                    <a:pt x="940" y="2478"/>
                  </a:lnTo>
                  <a:lnTo>
                    <a:pt x="960" y="2481"/>
                  </a:lnTo>
                  <a:lnTo>
                    <a:pt x="976" y="2481"/>
                  </a:lnTo>
                  <a:lnTo>
                    <a:pt x="993" y="2478"/>
                  </a:lnTo>
                  <a:lnTo>
                    <a:pt x="1013" y="2472"/>
                  </a:lnTo>
                  <a:lnTo>
                    <a:pt x="1013" y="2472"/>
                  </a:lnTo>
                  <a:lnTo>
                    <a:pt x="1029" y="2467"/>
                  </a:lnTo>
                  <a:lnTo>
                    <a:pt x="1043" y="2458"/>
                  </a:lnTo>
                  <a:lnTo>
                    <a:pt x="1060" y="2450"/>
                  </a:lnTo>
                  <a:lnTo>
                    <a:pt x="1074" y="2436"/>
                  </a:lnTo>
                  <a:lnTo>
                    <a:pt x="1074" y="2436"/>
                  </a:lnTo>
                  <a:lnTo>
                    <a:pt x="1116" y="2397"/>
                  </a:lnTo>
                  <a:lnTo>
                    <a:pt x="1116" y="2397"/>
                  </a:lnTo>
                  <a:lnTo>
                    <a:pt x="1281" y="2237"/>
                  </a:lnTo>
                  <a:lnTo>
                    <a:pt x="1281" y="2237"/>
                  </a:lnTo>
                  <a:lnTo>
                    <a:pt x="1623" y="1910"/>
                  </a:lnTo>
                  <a:lnTo>
                    <a:pt x="1623" y="1910"/>
                  </a:lnTo>
                  <a:lnTo>
                    <a:pt x="1793" y="1746"/>
                  </a:lnTo>
                  <a:lnTo>
                    <a:pt x="1793" y="1746"/>
                  </a:lnTo>
                  <a:lnTo>
                    <a:pt x="1877" y="1662"/>
                  </a:lnTo>
                  <a:lnTo>
                    <a:pt x="1900" y="1642"/>
                  </a:lnTo>
                  <a:lnTo>
                    <a:pt x="1911" y="1631"/>
                  </a:lnTo>
                  <a:lnTo>
                    <a:pt x="1913" y="1628"/>
                  </a:lnTo>
                  <a:lnTo>
                    <a:pt x="1916" y="1625"/>
                  </a:lnTo>
                  <a:lnTo>
                    <a:pt x="1922" y="1620"/>
                  </a:lnTo>
                  <a:lnTo>
                    <a:pt x="1922" y="1620"/>
                  </a:lnTo>
                  <a:lnTo>
                    <a:pt x="1933" y="1603"/>
                  </a:lnTo>
                  <a:lnTo>
                    <a:pt x="1933" y="1603"/>
                  </a:lnTo>
                  <a:lnTo>
                    <a:pt x="1939" y="1594"/>
                  </a:lnTo>
                  <a:lnTo>
                    <a:pt x="1939" y="1594"/>
                  </a:lnTo>
                  <a:lnTo>
                    <a:pt x="1944" y="1586"/>
                  </a:lnTo>
                  <a:lnTo>
                    <a:pt x="1944" y="1586"/>
                  </a:lnTo>
                  <a:lnTo>
                    <a:pt x="1950" y="1572"/>
                  </a:lnTo>
                  <a:lnTo>
                    <a:pt x="1950" y="1572"/>
                  </a:lnTo>
                  <a:lnTo>
                    <a:pt x="1950" y="1558"/>
                  </a:lnTo>
                  <a:lnTo>
                    <a:pt x="1950" y="1558"/>
                  </a:lnTo>
                  <a:lnTo>
                    <a:pt x="1950" y="1544"/>
                  </a:lnTo>
                  <a:lnTo>
                    <a:pt x="1950" y="1544"/>
                  </a:lnTo>
                  <a:lnTo>
                    <a:pt x="1947" y="1536"/>
                  </a:lnTo>
                  <a:lnTo>
                    <a:pt x="1944" y="1528"/>
                  </a:lnTo>
                  <a:lnTo>
                    <a:pt x="1944" y="1528"/>
                  </a:lnTo>
                  <a:lnTo>
                    <a:pt x="1939" y="1519"/>
                  </a:lnTo>
                  <a:lnTo>
                    <a:pt x="1939" y="1519"/>
                  </a:lnTo>
                  <a:lnTo>
                    <a:pt x="1936" y="1513"/>
                  </a:lnTo>
                  <a:lnTo>
                    <a:pt x="1936" y="1513"/>
                  </a:lnTo>
                  <a:lnTo>
                    <a:pt x="1930" y="1508"/>
                  </a:lnTo>
                  <a:lnTo>
                    <a:pt x="1930" y="1508"/>
                  </a:lnTo>
                  <a:lnTo>
                    <a:pt x="1925" y="1505"/>
                  </a:lnTo>
                  <a:lnTo>
                    <a:pt x="1925" y="1505"/>
                  </a:lnTo>
                  <a:lnTo>
                    <a:pt x="1913" y="1496"/>
                  </a:lnTo>
                  <a:lnTo>
                    <a:pt x="1913" y="1496"/>
                  </a:lnTo>
                  <a:lnTo>
                    <a:pt x="1908" y="1494"/>
                  </a:lnTo>
                  <a:lnTo>
                    <a:pt x="1902" y="1491"/>
                  </a:lnTo>
                  <a:lnTo>
                    <a:pt x="1902" y="1491"/>
                  </a:lnTo>
                  <a:lnTo>
                    <a:pt x="1883" y="1488"/>
                  </a:lnTo>
                  <a:lnTo>
                    <a:pt x="1863" y="1485"/>
                  </a:lnTo>
                  <a:lnTo>
                    <a:pt x="1855" y="1485"/>
                  </a:lnTo>
                  <a:lnTo>
                    <a:pt x="1847" y="1485"/>
                  </a:lnTo>
                  <a:lnTo>
                    <a:pt x="1833" y="1485"/>
                  </a:lnTo>
                  <a:lnTo>
                    <a:pt x="1804" y="1485"/>
                  </a:lnTo>
                  <a:lnTo>
                    <a:pt x="1804" y="1485"/>
                  </a:lnTo>
                  <a:lnTo>
                    <a:pt x="1687" y="1485"/>
                  </a:lnTo>
                  <a:lnTo>
                    <a:pt x="1687" y="1485"/>
                  </a:lnTo>
                  <a:lnTo>
                    <a:pt x="1460" y="1488"/>
                  </a:lnTo>
                  <a:lnTo>
                    <a:pt x="1446" y="1488"/>
                  </a:lnTo>
                  <a:lnTo>
                    <a:pt x="1446" y="1488"/>
                  </a:lnTo>
                  <a:lnTo>
                    <a:pt x="1446" y="1488"/>
                  </a:lnTo>
                  <a:lnTo>
                    <a:pt x="1446" y="1488"/>
                  </a:lnTo>
                  <a:lnTo>
                    <a:pt x="1441" y="1488"/>
                  </a:lnTo>
                  <a:lnTo>
                    <a:pt x="1441" y="1488"/>
                  </a:lnTo>
                  <a:lnTo>
                    <a:pt x="1435" y="1488"/>
                  </a:lnTo>
                  <a:lnTo>
                    <a:pt x="1435" y="1488"/>
                  </a:lnTo>
                  <a:lnTo>
                    <a:pt x="1427" y="1485"/>
                  </a:lnTo>
                  <a:lnTo>
                    <a:pt x="1427" y="1485"/>
                  </a:lnTo>
                  <a:lnTo>
                    <a:pt x="1418" y="1483"/>
                  </a:lnTo>
                  <a:lnTo>
                    <a:pt x="1418" y="1483"/>
                  </a:lnTo>
                  <a:lnTo>
                    <a:pt x="1399" y="1474"/>
                  </a:lnTo>
                  <a:lnTo>
                    <a:pt x="1382" y="1463"/>
                  </a:lnTo>
                  <a:lnTo>
                    <a:pt x="1382" y="1463"/>
                  </a:lnTo>
                  <a:lnTo>
                    <a:pt x="1371" y="1446"/>
                  </a:lnTo>
                  <a:lnTo>
                    <a:pt x="1363" y="1427"/>
                  </a:lnTo>
                  <a:lnTo>
                    <a:pt x="1363" y="1427"/>
                  </a:lnTo>
                  <a:lnTo>
                    <a:pt x="1360" y="1418"/>
                  </a:lnTo>
                  <a:lnTo>
                    <a:pt x="1360" y="1418"/>
                  </a:lnTo>
                  <a:lnTo>
                    <a:pt x="1357" y="1410"/>
                  </a:lnTo>
                  <a:lnTo>
                    <a:pt x="1357" y="1404"/>
                  </a:lnTo>
                  <a:lnTo>
                    <a:pt x="1357" y="1404"/>
                  </a:lnTo>
                  <a:lnTo>
                    <a:pt x="1357" y="1399"/>
                  </a:lnTo>
                  <a:lnTo>
                    <a:pt x="1357" y="1385"/>
                  </a:lnTo>
                  <a:lnTo>
                    <a:pt x="1357" y="1385"/>
                  </a:lnTo>
                  <a:lnTo>
                    <a:pt x="1354" y="1175"/>
                  </a:lnTo>
                  <a:lnTo>
                    <a:pt x="1354" y="1175"/>
                  </a:lnTo>
                  <a:lnTo>
                    <a:pt x="1351" y="976"/>
                  </a:lnTo>
                  <a:lnTo>
                    <a:pt x="1351" y="976"/>
                  </a:lnTo>
                  <a:lnTo>
                    <a:pt x="1349" y="791"/>
                  </a:lnTo>
                  <a:lnTo>
                    <a:pt x="1349" y="791"/>
                  </a:lnTo>
                  <a:lnTo>
                    <a:pt x="1340" y="467"/>
                  </a:lnTo>
                  <a:lnTo>
                    <a:pt x="1340" y="467"/>
                  </a:lnTo>
                  <a:lnTo>
                    <a:pt x="1335" y="218"/>
                  </a:lnTo>
                  <a:lnTo>
                    <a:pt x="1335" y="218"/>
                  </a:lnTo>
                  <a:lnTo>
                    <a:pt x="1329" y="58"/>
                  </a:lnTo>
                  <a:lnTo>
                    <a:pt x="1329" y="58"/>
                  </a:lnTo>
                  <a:lnTo>
                    <a:pt x="1326" y="0"/>
                  </a:lnTo>
                  <a:lnTo>
                    <a:pt x="1326" y="0"/>
                  </a:lnTo>
                  <a:lnTo>
                    <a:pt x="1323" y="58"/>
                  </a:lnTo>
                  <a:lnTo>
                    <a:pt x="1323" y="58"/>
                  </a:lnTo>
                  <a:lnTo>
                    <a:pt x="1318" y="218"/>
                  </a:lnTo>
                  <a:lnTo>
                    <a:pt x="1318" y="218"/>
                  </a:lnTo>
                  <a:lnTo>
                    <a:pt x="1312" y="467"/>
                  </a:lnTo>
                  <a:lnTo>
                    <a:pt x="1312" y="467"/>
                  </a:lnTo>
                  <a:lnTo>
                    <a:pt x="1306" y="791"/>
                  </a:lnTo>
                  <a:lnTo>
                    <a:pt x="1306" y="791"/>
                  </a:lnTo>
                  <a:lnTo>
                    <a:pt x="1301" y="976"/>
                  </a:lnTo>
                  <a:lnTo>
                    <a:pt x="1301" y="976"/>
                  </a:lnTo>
                  <a:lnTo>
                    <a:pt x="1298" y="1175"/>
                  </a:lnTo>
                  <a:lnTo>
                    <a:pt x="1298" y="1175"/>
                  </a:lnTo>
                  <a:lnTo>
                    <a:pt x="1295" y="1385"/>
                  </a:lnTo>
                  <a:lnTo>
                    <a:pt x="1295" y="1399"/>
                  </a:lnTo>
                  <a:lnTo>
                    <a:pt x="1295" y="1399"/>
                  </a:lnTo>
                  <a:lnTo>
                    <a:pt x="1295" y="1407"/>
                  </a:lnTo>
                  <a:lnTo>
                    <a:pt x="1295" y="1416"/>
                  </a:lnTo>
                  <a:lnTo>
                    <a:pt x="1295" y="1416"/>
                  </a:lnTo>
                  <a:lnTo>
                    <a:pt x="1298" y="1432"/>
                  </a:lnTo>
                  <a:lnTo>
                    <a:pt x="1298" y="1432"/>
                  </a:lnTo>
                  <a:lnTo>
                    <a:pt x="1304" y="1446"/>
                  </a:lnTo>
                  <a:lnTo>
                    <a:pt x="1304" y="1446"/>
                  </a:lnTo>
                  <a:lnTo>
                    <a:pt x="1309" y="1463"/>
                  </a:lnTo>
                  <a:lnTo>
                    <a:pt x="1318" y="1480"/>
                  </a:lnTo>
                  <a:lnTo>
                    <a:pt x="1326" y="1494"/>
                  </a:lnTo>
                  <a:lnTo>
                    <a:pt x="1337" y="1505"/>
                  </a:lnTo>
                  <a:lnTo>
                    <a:pt x="1337" y="1505"/>
                  </a:lnTo>
                  <a:lnTo>
                    <a:pt x="1351" y="1516"/>
                  </a:lnTo>
                  <a:lnTo>
                    <a:pt x="1365" y="1528"/>
                  </a:lnTo>
                  <a:lnTo>
                    <a:pt x="1379" y="1536"/>
                  </a:lnTo>
                  <a:lnTo>
                    <a:pt x="1396" y="1544"/>
                  </a:lnTo>
                  <a:lnTo>
                    <a:pt x="1396" y="1544"/>
                  </a:lnTo>
                  <a:lnTo>
                    <a:pt x="1413" y="1547"/>
                  </a:lnTo>
                  <a:lnTo>
                    <a:pt x="1413" y="1547"/>
                  </a:lnTo>
                  <a:lnTo>
                    <a:pt x="1432" y="1553"/>
                  </a:lnTo>
                  <a:lnTo>
                    <a:pt x="1432" y="1553"/>
                  </a:lnTo>
                  <a:lnTo>
                    <a:pt x="1438" y="1553"/>
                  </a:lnTo>
                  <a:lnTo>
                    <a:pt x="1441" y="1553"/>
                  </a:lnTo>
                  <a:lnTo>
                    <a:pt x="1444" y="1553"/>
                  </a:lnTo>
                  <a:lnTo>
                    <a:pt x="1446" y="1553"/>
                  </a:lnTo>
                  <a:lnTo>
                    <a:pt x="1460" y="1553"/>
                  </a:lnTo>
                  <a:lnTo>
                    <a:pt x="1460" y="1553"/>
                  </a:lnTo>
                  <a:lnTo>
                    <a:pt x="1687" y="1555"/>
                  </a:lnTo>
                  <a:lnTo>
                    <a:pt x="1687" y="1555"/>
                  </a:lnTo>
                  <a:lnTo>
                    <a:pt x="1804" y="1555"/>
                  </a:lnTo>
                  <a:lnTo>
                    <a:pt x="1833" y="1555"/>
                  </a:lnTo>
                  <a:lnTo>
                    <a:pt x="1847" y="1555"/>
                  </a:lnTo>
                  <a:lnTo>
                    <a:pt x="1855" y="1555"/>
                  </a:lnTo>
                  <a:lnTo>
                    <a:pt x="1861" y="1555"/>
                  </a:lnTo>
                  <a:lnTo>
                    <a:pt x="1861" y="1555"/>
                  </a:lnTo>
                  <a:lnTo>
                    <a:pt x="1869" y="1555"/>
                  </a:lnTo>
                  <a:lnTo>
                    <a:pt x="1869" y="1555"/>
                  </a:lnTo>
                  <a:lnTo>
                    <a:pt x="1877" y="1558"/>
                  </a:lnTo>
                  <a:lnTo>
                    <a:pt x="1877" y="1558"/>
                  </a:lnTo>
                  <a:lnTo>
                    <a:pt x="1877" y="1561"/>
                  </a:lnTo>
                  <a:lnTo>
                    <a:pt x="1877" y="1561"/>
                  </a:lnTo>
                  <a:lnTo>
                    <a:pt x="1874" y="1564"/>
                  </a:lnTo>
                  <a:lnTo>
                    <a:pt x="1874" y="1564"/>
                  </a:lnTo>
                  <a:lnTo>
                    <a:pt x="1869" y="1572"/>
                  </a:lnTo>
                  <a:lnTo>
                    <a:pt x="1866" y="1575"/>
                  </a:lnTo>
                  <a:lnTo>
                    <a:pt x="1863" y="1578"/>
                  </a:lnTo>
                  <a:lnTo>
                    <a:pt x="1861" y="1581"/>
                  </a:lnTo>
                  <a:lnTo>
                    <a:pt x="1861" y="1581"/>
                  </a:lnTo>
                  <a:lnTo>
                    <a:pt x="1849" y="1592"/>
                  </a:lnTo>
                  <a:lnTo>
                    <a:pt x="1830" y="1611"/>
                  </a:lnTo>
                  <a:lnTo>
                    <a:pt x="1830" y="1611"/>
                  </a:lnTo>
                  <a:lnTo>
                    <a:pt x="1743" y="1692"/>
                  </a:lnTo>
                  <a:lnTo>
                    <a:pt x="1743" y="1692"/>
                  </a:lnTo>
                  <a:lnTo>
                    <a:pt x="1572" y="1858"/>
                  </a:lnTo>
                  <a:lnTo>
                    <a:pt x="1572" y="1858"/>
                  </a:lnTo>
                  <a:lnTo>
                    <a:pt x="1234" y="2187"/>
                  </a:lnTo>
                  <a:lnTo>
                    <a:pt x="1234" y="2187"/>
                  </a:lnTo>
                  <a:lnTo>
                    <a:pt x="1069" y="2349"/>
                  </a:lnTo>
                  <a:lnTo>
                    <a:pt x="1069" y="2349"/>
                  </a:lnTo>
                  <a:lnTo>
                    <a:pt x="1027" y="2388"/>
                  </a:lnTo>
                  <a:lnTo>
                    <a:pt x="1027" y="2388"/>
                  </a:lnTo>
                  <a:lnTo>
                    <a:pt x="1010" y="2402"/>
                  </a:lnTo>
                  <a:lnTo>
                    <a:pt x="990" y="2411"/>
                  </a:lnTo>
                  <a:lnTo>
                    <a:pt x="990" y="2411"/>
                  </a:lnTo>
                  <a:lnTo>
                    <a:pt x="971" y="2413"/>
                  </a:lnTo>
                  <a:lnTo>
                    <a:pt x="951" y="2413"/>
                  </a:lnTo>
                  <a:lnTo>
                    <a:pt x="931" y="2408"/>
                  </a:lnTo>
                  <a:lnTo>
                    <a:pt x="912" y="2399"/>
                  </a:lnTo>
                  <a:lnTo>
                    <a:pt x="909" y="2397"/>
                  </a:lnTo>
                  <a:lnTo>
                    <a:pt x="909" y="2397"/>
                  </a:lnTo>
                  <a:lnTo>
                    <a:pt x="906" y="2397"/>
                  </a:lnTo>
                  <a:lnTo>
                    <a:pt x="904" y="2394"/>
                  </a:lnTo>
                  <a:lnTo>
                    <a:pt x="898" y="2388"/>
                  </a:lnTo>
                  <a:lnTo>
                    <a:pt x="898" y="2388"/>
                  </a:lnTo>
                  <a:lnTo>
                    <a:pt x="898" y="2388"/>
                  </a:lnTo>
                  <a:lnTo>
                    <a:pt x="895" y="2386"/>
                  </a:lnTo>
                  <a:lnTo>
                    <a:pt x="876" y="2366"/>
                  </a:lnTo>
                  <a:lnTo>
                    <a:pt x="876" y="2366"/>
                  </a:lnTo>
                  <a:lnTo>
                    <a:pt x="834" y="2329"/>
                  </a:lnTo>
                  <a:lnTo>
                    <a:pt x="834" y="2329"/>
                  </a:lnTo>
                  <a:lnTo>
                    <a:pt x="755" y="2254"/>
                  </a:lnTo>
                  <a:lnTo>
                    <a:pt x="755" y="2254"/>
                  </a:lnTo>
                  <a:lnTo>
                    <a:pt x="604" y="2111"/>
                  </a:lnTo>
                  <a:lnTo>
                    <a:pt x="604" y="2111"/>
                  </a:lnTo>
                  <a:lnTo>
                    <a:pt x="322" y="1849"/>
                  </a:lnTo>
                  <a:lnTo>
                    <a:pt x="322" y="1849"/>
                  </a:lnTo>
                  <a:lnTo>
                    <a:pt x="84" y="1628"/>
                  </a:lnTo>
                  <a:lnTo>
                    <a:pt x="84" y="1628"/>
                  </a:lnTo>
                  <a:lnTo>
                    <a:pt x="59" y="1606"/>
                  </a:lnTo>
                  <a:lnTo>
                    <a:pt x="59" y="1606"/>
                  </a:lnTo>
                  <a:lnTo>
                    <a:pt x="36" y="1583"/>
                  </a:lnTo>
                  <a:lnTo>
                    <a:pt x="36" y="1583"/>
                  </a:lnTo>
                  <a:lnTo>
                    <a:pt x="28" y="1569"/>
                  </a:lnTo>
                  <a:lnTo>
                    <a:pt x="25" y="1558"/>
                  </a:lnTo>
                  <a:lnTo>
                    <a:pt x="25" y="1558"/>
                  </a:lnTo>
                  <a:lnTo>
                    <a:pt x="25" y="1550"/>
                  </a:lnTo>
                  <a:lnTo>
                    <a:pt x="33" y="1542"/>
                  </a:lnTo>
                  <a:lnTo>
                    <a:pt x="33" y="1542"/>
                  </a:lnTo>
                  <a:lnTo>
                    <a:pt x="45" y="1536"/>
                  </a:lnTo>
                  <a:lnTo>
                    <a:pt x="56" y="1533"/>
                  </a:lnTo>
                  <a:lnTo>
                    <a:pt x="84" y="1530"/>
                  </a:lnTo>
                  <a:lnTo>
                    <a:pt x="84" y="1530"/>
                  </a:lnTo>
                  <a:lnTo>
                    <a:pt x="140" y="1530"/>
                  </a:lnTo>
                  <a:lnTo>
                    <a:pt x="140" y="1530"/>
                  </a:lnTo>
                  <a:lnTo>
                    <a:pt x="302" y="1525"/>
                  </a:lnTo>
                  <a:lnTo>
                    <a:pt x="302" y="1525"/>
                  </a:lnTo>
                  <a:lnTo>
                    <a:pt x="358" y="1522"/>
                  </a:lnTo>
                  <a:lnTo>
                    <a:pt x="358" y="1522"/>
                  </a:lnTo>
                  <a:lnTo>
                    <a:pt x="302" y="1522"/>
                  </a:lnTo>
                  <a:lnTo>
                    <a:pt x="302" y="1522"/>
                  </a:lnTo>
                  <a:lnTo>
                    <a:pt x="140" y="1516"/>
                  </a:lnTo>
                  <a:lnTo>
                    <a:pt x="140" y="1516"/>
                  </a:lnTo>
                  <a:lnTo>
                    <a:pt x="84" y="1513"/>
                  </a:lnTo>
                  <a:lnTo>
                    <a:pt x="84" y="1513"/>
                  </a:lnTo>
                  <a:lnTo>
                    <a:pt x="70" y="1513"/>
                  </a:lnTo>
                  <a:lnTo>
                    <a:pt x="70" y="1513"/>
                  </a:lnTo>
                  <a:lnTo>
                    <a:pt x="56" y="1513"/>
                  </a:lnTo>
                  <a:lnTo>
                    <a:pt x="56" y="1513"/>
                  </a:lnTo>
                  <a:lnTo>
                    <a:pt x="39" y="1516"/>
                  </a:lnTo>
                  <a:lnTo>
                    <a:pt x="22" y="1525"/>
                  </a:lnTo>
                  <a:lnTo>
                    <a:pt x="22" y="1525"/>
                  </a:lnTo>
                  <a:lnTo>
                    <a:pt x="14" y="1530"/>
                  </a:lnTo>
                  <a:lnTo>
                    <a:pt x="6" y="1539"/>
                  </a:lnTo>
                  <a:lnTo>
                    <a:pt x="6" y="1539"/>
                  </a:lnTo>
                  <a:lnTo>
                    <a:pt x="3" y="1550"/>
                  </a:lnTo>
                  <a:lnTo>
                    <a:pt x="0" y="1561"/>
                  </a:lnTo>
                  <a:lnTo>
                    <a:pt x="0" y="1561"/>
                  </a:lnTo>
                  <a:lnTo>
                    <a:pt x="3" y="1569"/>
                  </a:lnTo>
                  <a:lnTo>
                    <a:pt x="6" y="1581"/>
                  </a:lnTo>
                  <a:lnTo>
                    <a:pt x="17" y="1597"/>
                  </a:lnTo>
                  <a:lnTo>
                    <a:pt x="17" y="1597"/>
                  </a:lnTo>
                  <a:lnTo>
                    <a:pt x="28" y="1611"/>
                  </a:lnTo>
                  <a:lnTo>
                    <a:pt x="39" y="16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2" name="Freeform 4"/>
            <p:cNvSpPr>
              <a:spLocks noChangeArrowheads="1"/>
            </p:cNvSpPr>
            <p:nvPr/>
          </p:nvSpPr>
          <p:spPr bwMode="auto">
            <a:xfrm>
              <a:off x="9293225" y="3143250"/>
              <a:ext cx="26988" cy="547688"/>
            </a:xfrm>
            <a:custGeom>
              <a:avLst/>
              <a:gdLst>
                <a:gd name="T0" fmla="*/ 5 w 73"/>
                <a:gd name="T1" fmla="*/ 1040 h 1520"/>
                <a:gd name="T2" fmla="*/ 11 w 73"/>
                <a:gd name="T3" fmla="*/ 1166 h 1520"/>
                <a:gd name="T4" fmla="*/ 17 w 73"/>
                <a:gd name="T5" fmla="*/ 1284 h 1520"/>
                <a:gd name="T6" fmla="*/ 25 w 73"/>
                <a:gd name="T7" fmla="*/ 1379 h 1520"/>
                <a:gd name="T8" fmla="*/ 31 w 73"/>
                <a:gd name="T9" fmla="*/ 1455 h 1520"/>
                <a:gd name="T10" fmla="*/ 36 w 73"/>
                <a:gd name="T11" fmla="*/ 1502 h 1520"/>
                <a:gd name="T12" fmla="*/ 39 w 73"/>
                <a:gd name="T13" fmla="*/ 1519 h 1520"/>
                <a:gd name="T14" fmla="*/ 42 w 73"/>
                <a:gd name="T15" fmla="*/ 1502 h 1520"/>
                <a:gd name="T16" fmla="*/ 45 w 73"/>
                <a:gd name="T17" fmla="*/ 1455 h 1520"/>
                <a:gd name="T18" fmla="*/ 53 w 73"/>
                <a:gd name="T19" fmla="*/ 1379 h 1520"/>
                <a:gd name="T20" fmla="*/ 58 w 73"/>
                <a:gd name="T21" fmla="*/ 1284 h 1520"/>
                <a:gd name="T22" fmla="*/ 64 w 73"/>
                <a:gd name="T23" fmla="*/ 1166 h 1520"/>
                <a:gd name="T24" fmla="*/ 70 w 73"/>
                <a:gd name="T25" fmla="*/ 1040 h 1520"/>
                <a:gd name="T26" fmla="*/ 72 w 73"/>
                <a:gd name="T27" fmla="*/ 900 h 1520"/>
                <a:gd name="T28" fmla="*/ 72 w 73"/>
                <a:gd name="T29" fmla="*/ 761 h 1520"/>
                <a:gd name="T30" fmla="*/ 72 w 73"/>
                <a:gd name="T31" fmla="*/ 618 h 1520"/>
                <a:gd name="T32" fmla="*/ 70 w 73"/>
                <a:gd name="T33" fmla="*/ 481 h 1520"/>
                <a:gd name="T34" fmla="*/ 64 w 73"/>
                <a:gd name="T35" fmla="*/ 352 h 1520"/>
                <a:gd name="T36" fmla="*/ 58 w 73"/>
                <a:gd name="T37" fmla="*/ 238 h 1520"/>
                <a:gd name="T38" fmla="*/ 50 w 73"/>
                <a:gd name="T39" fmla="*/ 140 h 1520"/>
                <a:gd name="T40" fmla="*/ 45 w 73"/>
                <a:gd name="T41" fmla="*/ 67 h 1520"/>
                <a:gd name="T42" fmla="*/ 39 w 73"/>
                <a:gd name="T43" fmla="*/ 16 h 1520"/>
                <a:gd name="T44" fmla="*/ 36 w 73"/>
                <a:gd name="T45" fmla="*/ 0 h 1520"/>
                <a:gd name="T46" fmla="*/ 33 w 73"/>
                <a:gd name="T47" fmla="*/ 16 h 1520"/>
                <a:gd name="T48" fmla="*/ 28 w 73"/>
                <a:gd name="T49" fmla="*/ 67 h 1520"/>
                <a:gd name="T50" fmla="*/ 22 w 73"/>
                <a:gd name="T51" fmla="*/ 140 h 1520"/>
                <a:gd name="T52" fmla="*/ 17 w 73"/>
                <a:gd name="T53" fmla="*/ 238 h 1520"/>
                <a:gd name="T54" fmla="*/ 8 w 73"/>
                <a:gd name="T55" fmla="*/ 352 h 1520"/>
                <a:gd name="T56" fmla="*/ 5 w 73"/>
                <a:gd name="T57" fmla="*/ 481 h 1520"/>
                <a:gd name="T58" fmla="*/ 2 w 73"/>
                <a:gd name="T59" fmla="*/ 618 h 1520"/>
                <a:gd name="T60" fmla="*/ 0 w 73"/>
                <a:gd name="T61" fmla="*/ 761 h 1520"/>
                <a:gd name="T62" fmla="*/ 2 w 73"/>
                <a:gd name="T63" fmla="*/ 903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520">
                  <a:moveTo>
                    <a:pt x="5" y="1040"/>
                  </a:moveTo>
                  <a:lnTo>
                    <a:pt x="5" y="1040"/>
                  </a:lnTo>
                  <a:lnTo>
                    <a:pt x="11" y="1166"/>
                  </a:lnTo>
                  <a:lnTo>
                    <a:pt x="11" y="1166"/>
                  </a:lnTo>
                  <a:lnTo>
                    <a:pt x="17" y="1284"/>
                  </a:lnTo>
                  <a:lnTo>
                    <a:pt x="17" y="1284"/>
                  </a:lnTo>
                  <a:lnTo>
                    <a:pt x="25" y="1379"/>
                  </a:lnTo>
                  <a:lnTo>
                    <a:pt x="25" y="1379"/>
                  </a:lnTo>
                  <a:lnTo>
                    <a:pt x="31" y="1455"/>
                  </a:lnTo>
                  <a:lnTo>
                    <a:pt x="31" y="1455"/>
                  </a:lnTo>
                  <a:lnTo>
                    <a:pt x="36" y="1502"/>
                  </a:lnTo>
                  <a:lnTo>
                    <a:pt x="36" y="1502"/>
                  </a:lnTo>
                  <a:lnTo>
                    <a:pt x="39" y="1519"/>
                  </a:lnTo>
                  <a:lnTo>
                    <a:pt x="39" y="1519"/>
                  </a:lnTo>
                  <a:lnTo>
                    <a:pt x="42" y="1502"/>
                  </a:lnTo>
                  <a:lnTo>
                    <a:pt x="42" y="1502"/>
                  </a:lnTo>
                  <a:lnTo>
                    <a:pt x="45" y="1455"/>
                  </a:lnTo>
                  <a:lnTo>
                    <a:pt x="45" y="1455"/>
                  </a:lnTo>
                  <a:lnTo>
                    <a:pt x="53" y="1379"/>
                  </a:lnTo>
                  <a:lnTo>
                    <a:pt x="53" y="1379"/>
                  </a:lnTo>
                  <a:lnTo>
                    <a:pt x="58" y="1284"/>
                  </a:lnTo>
                  <a:lnTo>
                    <a:pt x="58" y="1284"/>
                  </a:lnTo>
                  <a:lnTo>
                    <a:pt x="64" y="1166"/>
                  </a:lnTo>
                  <a:lnTo>
                    <a:pt x="64" y="1166"/>
                  </a:lnTo>
                  <a:lnTo>
                    <a:pt x="70" y="1040"/>
                  </a:lnTo>
                  <a:lnTo>
                    <a:pt x="70" y="1040"/>
                  </a:lnTo>
                  <a:lnTo>
                    <a:pt x="72" y="900"/>
                  </a:lnTo>
                  <a:lnTo>
                    <a:pt x="72" y="900"/>
                  </a:lnTo>
                  <a:lnTo>
                    <a:pt x="72" y="761"/>
                  </a:lnTo>
                  <a:lnTo>
                    <a:pt x="72" y="761"/>
                  </a:lnTo>
                  <a:lnTo>
                    <a:pt x="72" y="618"/>
                  </a:lnTo>
                  <a:lnTo>
                    <a:pt x="72" y="618"/>
                  </a:lnTo>
                  <a:lnTo>
                    <a:pt x="70" y="481"/>
                  </a:lnTo>
                  <a:lnTo>
                    <a:pt x="70" y="481"/>
                  </a:lnTo>
                  <a:lnTo>
                    <a:pt x="64" y="352"/>
                  </a:lnTo>
                  <a:lnTo>
                    <a:pt x="64" y="352"/>
                  </a:lnTo>
                  <a:lnTo>
                    <a:pt x="58" y="238"/>
                  </a:lnTo>
                  <a:lnTo>
                    <a:pt x="58" y="238"/>
                  </a:lnTo>
                  <a:lnTo>
                    <a:pt x="50" y="140"/>
                  </a:lnTo>
                  <a:lnTo>
                    <a:pt x="50" y="140"/>
                  </a:lnTo>
                  <a:lnTo>
                    <a:pt x="45" y="67"/>
                  </a:lnTo>
                  <a:lnTo>
                    <a:pt x="45" y="67"/>
                  </a:lnTo>
                  <a:lnTo>
                    <a:pt x="39" y="16"/>
                  </a:lnTo>
                  <a:lnTo>
                    <a:pt x="39" y="16"/>
                  </a:lnTo>
                  <a:lnTo>
                    <a:pt x="36" y="0"/>
                  </a:lnTo>
                  <a:lnTo>
                    <a:pt x="36" y="0"/>
                  </a:lnTo>
                  <a:lnTo>
                    <a:pt x="33" y="16"/>
                  </a:lnTo>
                  <a:lnTo>
                    <a:pt x="33" y="16"/>
                  </a:lnTo>
                  <a:lnTo>
                    <a:pt x="28" y="67"/>
                  </a:lnTo>
                  <a:lnTo>
                    <a:pt x="28" y="67"/>
                  </a:lnTo>
                  <a:lnTo>
                    <a:pt x="22" y="140"/>
                  </a:lnTo>
                  <a:lnTo>
                    <a:pt x="22" y="140"/>
                  </a:lnTo>
                  <a:lnTo>
                    <a:pt x="17" y="238"/>
                  </a:lnTo>
                  <a:lnTo>
                    <a:pt x="17" y="238"/>
                  </a:lnTo>
                  <a:lnTo>
                    <a:pt x="8" y="352"/>
                  </a:lnTo>
                  <a:lnTo>
                    <a:pt x="8" y="352"/>
                  </a:lnTo>
                  <a:lnTo>
                    <a:pt x="5" y="481"/>
                  </a:lnTo>
                  <a:lnTo>
                    <a:pt x="5" y="481"/>
                  </a:lnTo>
                  <a:lnTo>
                    <a:pt x="2" y="618"/>
                  </a:lnTo>
                  <a:lnTo>
                    <a:pt x="2" y="618"/>
                  </a:lnTo>
                  <a:lnTo>
                    <a:pt x="0" y="761"/>
                  </a:lnTo>
                  <a:lnTo>
                    <a:pt x="0" y="761"/>
                  </a:lnTo>
                  <a:lnTo>
                    <a:pt x="2" y="903"/>
                  </a:lnTo>
                  <a:lnTo>
                    <a:pt x="2" y="903"/>
                  </a:lnTo>
                  <a:lnTo>
                    <a:pt x="5" y="10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04" name="Picture 303"/>
          <p:cNvPicPr>
            <a:picLocks noChangeAspect="1"/>
          </p:cNvPicPr>
          <p:nvPr/>
        </p:nvPicPr>
        <p:blipFill>
          <a:blip r:embed="rId2"/>
          <a:stretch>
            <a:fillRect/>
          </a:stretch>
        </p:blipFill>
        <p:spPr>
          <a:xfrm>
            <a:off x="7487175" y="3489070"/>
            <a:ext cx="397762" cy="625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5" name="Text Box 37"/>
          <p:cNvSpPr txBox="1"/>
          <p:nvPr/>
        </p:nvSpPr>
        <p:spPr>
          <a:xfrm>
            <a:off x="7423272" y="4065215"/>
            <a:ext cx="639331" cy="347069"/>
          </a:xfrm>
          <a:prstGeom prst="rect">
            <a:avLst/>
          </a:prstGeom>
          <a:solidFill>
            <a:sysClr val="window" lastClr="FFFFFF"/>
          </a:solid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hangingPunct="0">
              <a:spcBef>
                <a:spcPts val="0"/>
              </a:spcBef>
              <a:spcAft>
                <a:spcPts val="0"/>
              </a:spcAft>
            </a:pPr>
            <a:r>
              <a:rPr lang="en-US" sz="600" b="1" dirty="0" smtClean="0">
                <a:latin typeface="Times New Roman" panose="02020603050405020304" pitchFamily="18" charset="0"/>
                <a:ea typeface="Times New Roman" panose="02020603050405020304" pitchFamily="18" charset="0"/>
              </a:rPr>
              <a:t>Multivariate Gaussian</a:t>
            </a:r>
            <a:endParaRPr lang="en-US" sz="600" dirty="0">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p:txBody>
      </p:sp>
      <p:grpSp>
        <p:nvGrpSpPr>
          <p:cNvPr id="306" name="Group 305"/>
          <p:cNvGrpSpPr/>
          <p:nvPr/>
        </p:nvGrpSpPr>
        <p:grpSpPr>
          <a:xfrm>
            <a:off x="7290848" y="3676285"/>
            <a:ext cx="204228" cy="223016"/>
            <a:chOff x="3349625" y="4948238"/>
            <a:chExt cx="1092200" cy="447675"/>
          </a:xfrm>
          <a:solidFill>
            <a:srgbClr val="A1A194"/>
          </a:solidFill>
        </p:grpSpPr>
        <p:sp>
          <p:nvSpPr>
            <p:cNvPr id="307" name="Freeform 19"/>
            <p:cNvSpPr>
              <a:spLocks noChangeArrowheads="1"/>
            </p:cNvSpPr>
            <p:nvPr/>
          </p:nvSpPr>
          <p:spPr bwMode="auto">
            <a:xfrm>
              <a:off x="3351213" y="4948238"/>
              <a:ext cx="1090612" cy="447675"/>
            </a:xfrm>
            <a:custGeom>
              <a:avLst/>
              <a:gdLst>
                <a:gd name="T0" fmla="*/ 2999 w 3031"/>
                <a:gd name="T1" fmla="*/ 551 h 1243"/>
                <a:gd name="T2" fmla="*/ 2980 w 3031"/>
                <a:gd name="T3" fmla="*/ 540 h 1243"/>
                <a:gd name="T4" fmla="*/ 2767 w 3031"/>
                <a:gd name="T5" fmla="*/ 422 h 1243"/>
                <a:gd name="T6" fmla="*/ 2169 w 3031"/>
                <a:gd name="T7" fmla="*/ 95 h 1243"/>
                <a:gd name="T8" fmla="*/ 2000 w 3031"/>
                <a:gd name="T9" fmla="*/ 5 h 1243"/>
                <a:gd name="T10" fmla="*/ 1961 w 3031"/>
                <a:gd name="T11" fmla="*/ 2 h 1243"/>
                <a:gd name="T12" fmla="*/ 1936 w 3031"/>
                <a:gd name="T13" fmla="*/ 45 h 1243"/>
                <a:gd name="T14" fmla="*/ 1936 w 3031"/>
                <a:gd name="T15" fmla="*/ 70 h 1243"/>
                <a:gd name="T16" fmla="*/ 1942 w 3031"/>
                <a:gd name="T17" fmla="*/ 232 h 1243"/>
                <a:gd name="T18" fmla="*/ 1945 w 3031"/>
                <a:gd name="T19" fmla="*/ 112 h 1243"/>
                <a:gd name="T20" fmla="*/ 1947 w 3031"/>
                <a:gd name="T21" fmla="*/ 48 h 1243"/>
                <a:gd name="T22" fmla="*/ 1964 w 3031"/>
                <a:gd name="T23" fmla="*/ 19 h 1243"/>
                <a:gd name="T24" fmla="*/ 1995 w 3031"/>
                <a:gd name="T25" fmla="*/ 22 h 1243"/>
                <a:gd name="T26" fmla="*/ 2154 w 3031"/>
                <a:gd name="T27" fmla="*/ 117 h 1243"/>
                <a:gd name="T28" fmla="*/ 2742 w 3031"/>
                <a:gd name="T29" fmla="*/ 470 h 1243"/>
                <a:gd name="T30" fmla="*/ 2955 w 3031"/>
                <a:gd name="T31" fmla="*/ 596 h 1243"/>
                <a:gd name="T32" fmla="*/ 2963 w 3031"/>
                <a:gd name="T33" fmla="*/ 601 h 1243"/>
                <a:gd name="T34" fmla="*/ 2966 w 3031"/>
                <a:gd name="T35" fmla="*/ 607 h 1243"/>
                <a:gd name="T36" fmla="*/ 2957 w 3031"/>
                <a:gd name="T37" fmla="*/ 615 h 1243"/>
                <a:gd name="T38" fmla="*/ 2896 w 3031"/>
                <a:gd name="T39" fmla="*/ 652 h 1243"/>
                <a:gd name="T40" fmla="*/ 2510 w 3031"/>
                <a:gd name="T41" fmla="*/ 867 h 1243"/>
                <a:gd name="T42" fmla="*/ 1989 w 3031"/>
                <a:gd name="T43" fmla="*/ 1167 h 1243"/>
                <a:gd name="T44" fmla="*/ 1981 w 3031"/>
                <a:gd name="T45" fmla="*/ 1169 h 1243"/>
                <a:gd name="T46" fmla="*/ 1978 w 3031"/>
                <a:gd name="T47" fmla="*/ 1167 h 1243"/>
                <a:gd name="T48" fmla="*/ 1978 w 3031"/>
                <a:gd name="T49" fmla="*/ 1144 h 1243"/>
                <a:gd name="T50" fmla="*/ 1975 w 3031"/>
                <a:gd name="T51" fmla="*/ 945 h 1243"/>
                <a:gd name="T52" fmla="*/ 1972 w 3031"/>
                <a:gd name="T53" fmla="*/ 909 h 1243"/>
                <a:gd name="T54" fmla="*/ 1945 w 3031"/>
                <a:gd name="T55" fmla="*/ 856 h 1243"/>
                <a:gd name="T56" fmla="*/ 1869 w 3031"/>
                <a:gd name="T57" fmla="*/ 825 h 1243"/>
                <a:gd name="T58" fmla="*/ 1827 w 3031"/>
                <a:gd name="T59" fmla="*/ 825 h 1243"/>
                <a:gd name="T60" fmla="*/ 1553 w 3031"/>
                <a:gd name="T61" fmla="*/ 825 h 1243"/>
                <a:gd name="T62" fmla="*/ 767 w 3031"/>
                <a:gd name="T63" fmla="*/ 839 h 1243"/>
                <a:gd name="T64" fmla="*/ 213 w 3031"/>
                <a:gd name="T65" fmla="*/ 851 h 1243"/>
                <a:gd name="T66" fmla="*/ 56 w 3031"/>
                <a:gd name="T67" fmla="*/ 862 h 1243"/>
                <a:gd name="T68" fmla="*/ 453 w 3031"/>
                <a:gd name="T69" fmla="*/ 873 h 1243"/>
                <a:gd name="T70" fmla="*/ 1139 w 3031"/>
                <a:gd name="T71" fmla="*/ 887 h 1243"/>
                <a:gd name="T72" fmla="*/ 1771 w 3031"/>
                <a:gd name="T73" fmla="*/ 893 h 1243"/>
                <a:gd name="T74" fmla="*/ 1866 w 3031"/>
                <a:gd name="T75" fmla="*/ 895 h 1243"/>
                <a:gd name="T76" fmla="*/ 1889 w 3031"/>
                <a:gd name="T77" fmla="*/ 901 h 1243"/>
                <a:gd name="T78" fmla="*/ 1905 w 3031"/>
                <a:gd name="T79" fmla="*/ 932 h 1243"/>
                <a:gd name="T80" fmla="*/ 1905 w 3031"/>
                <a:gd name="T81" fmla="*/ 945 h 1243"/>
                <a:gd name="T82" fmla="*/ 1905 w 3031"/>
                <a:gd name="T83" fmla="*/ 1158 h 1243"/>
                <a:gd name="T84" fmla="*/ 1905 w 3031"/>
                <a:gd name="T85" fmla="*/ 1178 h 1243"/>
                <a:gd name="T86" fmla="*/ 1928 w 3031"/>
                <a:gd name="T87" fmla="*/ 1223 h 1243"/>
                <a:gd name="T88" fmla="*/ 1984 w 3031"/>
                <a:gd name="T89" fmla="*/ 1242 h 1243"/>
                <a:gd name="T90" fmla="*/ 2012 w 3031"/>
                <a:gd name="T91" fmla="*/ 1234 h 1243"/>
                <a:gd name="T92" fmla="*/ 2051 w 3031"/>
                <a:gd name="T93" fmla="*/ 1214 h 1243"/>
                <a:gd name="T94" fmla="*/ 2546 w 3031"/>
                <a:gd name="T95" fmla="*/ 929 h 1243"/>
                <a:gd name="T96" fmla="*/ 2974 w 3031"/>
                <a:gd name="T97" fmla="*/ 680 h 1243"/>
                <a:gd name="T98" fmla="*/ 2994 w 3031"/>
                <a:gd name="T99" fmla="*/ 669 h 1243"/>
                <a:gd name="T100" fmla="*/ 3027 w 3031"/>
                <a:gd name="T101" fmla="*/ 627 h 1243"/>
                <a:gd name="T102" fmla="*/ 3022 w 3031"/>
                <a:gd name="T103" fmla="*/ 57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31" h="1243">
                  <a:moveTo>
                    <a:pt x="3022" y="576"/>
                  </a:moveTo>
                  <a:lnTo>
                    <a:pt x="3022" y="576"/>
                  </a:lnTo>
                  <a:lnTo>
                    <a:pt x="3008" y="559"/>
                  </a:lnTo>
                  <a:lnTo>
                    <a:pt x="3008" y="559"/>
                  </a:lnTo>
                  <a:lnTo>
                    <a:pt x="2999" y="551"/>
                  </a:lnTo>
                  <a:lnTo>
                    <a:pt x="2999" y="551"/>
                  </a:lnTo>
                  <a:lnTo>
                    <a:pt x="2991" y="548"/>
                  </a:lnTo>
                  <a:lnTo>
                    <a:pt x="2988" y="546"/>
                  </a:lnTo>
                  <a:lnTo>
                    <a:pt x="2985" y="543"/>
                  </a:lnTo>
                  <a:lnTo>
                    <a:pt x="2980" y="540"/>
                  </a:lnTo>
                  <a:lnTo>
                    <a:pt x="2968" y="534"/>
                  </a:lnTo>
                  <a:lnTo>
                    <a:pt x="2968" y="534"/>
                  </a:lnTo>
                  <a:lnTo>
                    <a:pt x="2946" y="520"/>
                  </a:lnTo>
                  <a:lnTo>
                    <a:pt x="2946" y="520"/>
                  </a:lnTo>
                  <a:lnTo>
                    <a:pt x="2767" y="422"/>
                  </a:lnTo>
                  <a:lnTo>
                    <a:pt x="2767" y="422"/>
                  </a:lnTo>
                  <a:lnTo>
                    <a:pt x="2443" y="243"/>
                  </a:lnTo>
                  <a:lnTo>
                    <a:pt x="2443" y="243"/>
                  </a:lnTo>
                  <a:lnTo>
                    <a:pt x="2169" y="95"/>
                  </a:lnTo>
                  <a:lnTo>
                    <a:pt x="2169" y="95"/>
                  </a:lnTo>
                  <a:lnTo>
                    <a:pt x="2054" y="33"/>
                  </a:lnTo>
                  <a:lnTo>
                    <a:pt x="2054" y="33"/>
                  </a:lnTo>
                  <a:lnTo>
                    <a:pt x="2026" y="19"/>
                  </a:lnTo>
                  <a:lnTo>
                    <a:pt x="2026" y="19"/>
                  </a:lnTo>
                  <a:lnTo>
                    <a:pt x="2000" y="5"/>
                  </a:lnTo>
                  <a:lnTo>
                    <a:pt x="2000" y="5"/>
                  </a:lnTo>
                  <a:lnTo>
                    <a:pt x="1986" y="0"/>
                  </a:lnTo>
                  <a:lnTo>
                    <a:pt x="1970" y="2"/>
                  </a:lnTo>
                  <a:lnTo>
                    <a:pt x="1970" y="2"/>
                  </a:lnTo>
                  <a:lnTo>
                    <a:pt x="1961" y="2"/>
                  </a:lnTo>
                  <a:lnTo>
                    <a:pt x="1956" y="8"/>
                  </a:lnTo>
                  <a:lnTo>
                    <a:pt x="1945" y="19"/>
                  </a:lnTo>
                  <a:lnTo>
                    <a:pt x="1945" y="19"/>
                  </a:lnTo>
                  <a:lnTo>
                    <a:pt x="1939" y="31"/>
                  </a:lnTo>
                  <a:lnTo>
                    <a:pt x="1936" y="45"/>
                  </a:lnTo>
                  <a:lnTo>
                    <a:pt x="1936" y="45"/>
                  </a:lnTo>
                  <a:lnTo>
                    <a:pt x="1936" y="59"/>
                  </a:lnTo>
                  <a:lnTo>
                    <a:pt x="1936" y="59"/>
                  </a:lnTo>
                  <a:lnTo>
                    <a:pt x="1936" y="70"/>
                  </a:lnTo>
                  <a:lnTo>
                    <a:pt x="1936" y="70"/>
                  </a:lnTo>
                  <a:lnTo>
                    <a:pt x="1936" y="112"/>
                  </a:lnTo>
                  <a:lnTo>
                    <a:pt x="1936" y="112"/>
                  </a:lnTo>
                  <a:lnTo>
                    <a:pt x="1939" y="176"/>
                  </a:lnTo>
                  <a:lnTo>
                    <a:pt x="1939" y="176"/>
                  </a:lnTo>
                  <a:lnTo>
                    <a:pt x="1942" y="232"/>
                  </a:lnTo>
                  <a:lnTo>
                    <a:pt x="1942" y="232"/>
                  </a:lnTo>
                  <a:lnTo>
                    <a:pt x="1945" y="176"/>
                  </a:lnTo>
                  <a:lnTo>
                    <a:pt x="1945" y="176"/>
                  </a:lnTo>
                  <a:lnTo>
                    <a:pt x="1945" y="112"/>
                  </a:lnTo>
                  <a:lnTo>
                    <a:pt x="1945" y="112"/>
                  </a:lnTo>
                  <a:lnTo>
                    <a:pt x="1947" y="70"/>
                  </a:lnTo>
                  <a:lnTo>
                    <a:pt x="1947" y="70"/>
                  </a:lnTo>
                  <a:lnTo>
                    <a:pt x="1947" y="59"/>
                  </a:lnTo>
                  <a:lnTo>
                    <a:pt x="1947" y="59"/>
                  </a:lnTo>
                  <a:lnTo>
                    <a:pt x="1947" y="48"/>
                  </a:lnTo>
                  <a:lnTo>
                    <a:pt x="1947" y="48"/>
                  </a:lnTo>
                  <a:lnTo>
                    <a:pt x="1950" y="36"/>
                  </a:lnTo>
                  <a:lnTo>
                    <a:pt x="1956" y="28"/>
                  </a:lnTo>
                  <a:lnTo>
                    <a:pt x="1956" y="28"/>
                  </a:lnTo>
                  <a:lnTo>
                    <a:pt x="1964" y="19"/>
                  </a:lnTo>
                  <a:lnTo>
                    <a:pt x="1972" y="17"/>
                  </a:lnTo>
                  <a:lnTo>
                    <a:pt x="1972" y="17"/>
                  </a:lnTo>
                  <a:lnTo>
                    <a:pt x="1984" y="17"/>
                  </a:lnTo>
                  <a:lnTo>
                    <a:pt x="1995" y="22"/>
                  </a:lnTo>
                  <a:lnTo>
                    <a:pt x="1995" y="22"/>
                  </a:lnTo>
                  <a:lnTo>
                    <a:pt x="2017" y="36"/>
                  </a:lnTo>
                  <a:lnTo>
                    <a:pt x="2017" y="36"/>
                  </a:lnTo>
                  <a:lnTo>
                    <a:pt x="2043" y="50"/>
                  </a:lnTo>
                  <a:lnTo>
                    <a:pt x="2043" y="50"/>
                  </a:lnTo>
                  <a:lnTo>
                    <a:pt x="2154" y="117"/>
                  </a:lnTo>
                  <a:lnTo>
                    <a:pt x="2154" y="117"/>
                  </a:lnTo>
                  <a:lnTo>
                    <a:pt x="2423" y="280"/>
                  </a:lnTo>
                  <a:lnTo>
                    <a:pt x="2423" y="280"/>
                  </a:lnTo>
                  <a:lnTo>
                    <a:pt x="2742" y="470"/>
                  </a:lnTo>
                  <a:lnTo>
                    <a:pt x="2742" y="470"/>
                  </a:lnTo>
                  <a:lnTo>
                    <a:pt x="2915" y="573"/>
                  </a:lnTo>
                  <a:lnTo>
                    <a:pt x="2915" y="573"/>
                  </a:lnTo>
                  <a:lnTo>
                    <a:pt x="2938" y="587"/>
                  </a:lnTo>
                  <a:lnTo>
                    <a:pt x="2949" y="593"/>
                  </a:lnTo>
                  <a:lnTo>
                    <a:pt x="2955" y="596"/>
                  </a:lnTo>
                  <a:lnTo>
                    <a:pt x="2955" y="596"/>
                  </a:lnTo>
                  <a:lnTo>
                    <a:pt x="2957" y="599"/>
                  </a:lnTo>
                  <a:lnTo>
                    <a:pt x="2960" y="599"/>
                  </a:lnTo>
                  <a:lnTo>
                    <a:pt x="2960" y="599"/>
                  </a:lnTo>
                  <a:lnTo>
                    <a:pt x="2963" y="601"/>
                  </a:lnTo>
                  <a:lnTo>
                    <a:pt x="2963" y="604"/>
                  </a:lnTo>
                  <a:lnTo>
                    <a:pt x="2963" y="604"/>
                  </a:lnTo>
                  <a:lnTo>
                    <a:pt x="2966" y="607"/>
                  </a:lnTo>
                  <a:lnTo>
                    <a:pt x="2966" y="607"/>
                  </a:lnTo>
                  <a:lnTo>
                    <a:pt x="2966" y="607"/>
                  </a:lnTo>
                  <a:lnTo>
                    <a:pt x="2966" y="607"/>
                  </a:lnTo>
                  <a:lnTo>
                    <a:pt x="2960" y="613"/>
                  </a:lnTo>
                  <a:lnTo>
                    <a:pt x="2960" y="613"/>
                  </a:lnTo>
                  <a:lnTo>
                    <a:pt x="2957" y="615"/>
                  </a:lnTo>
                  <a:lnTo>
                    <a:pt x="2957" y="615"/>
                  </a:lnTo>
                  <a:lnTo>
                    <a:pt x="2955" y="618"/>
                  </a:lnTo>
                  <a:lnTo>
                    <a:pt x="2955" y="618"/>
                  </a:lnTo>
                  <a:lnTo>
                    <a:pt x="2943" y="624"/>
                  </a:lnTo>
                  <a:lnTo>
                    <a:pt x="2943" y="624"/>
                  </a:lnTo>
                  <a:lnTo>
                    <a:pt x="2896" y="652"/>
                  </a:lnTo>
                  <a:lnTo>
                    <a:pt x="2896" y="652"/>
                  </a:lnTo>
                  <a:lnTo>
                    <a:pt x="2706" y="758"/>
                  </a:lnTo>
                  <a:lnTo>
                    <a:pt x="2706" y="758"/>
                  </a:lnTo>
                  <a:lnTo>
                    <a:pt x="2510" y="867"/>
                  </a:lnTo>
                  <a:lnTo>
                    <a:pt x="2510" y="867"/>
                  </a:lnTo>
                  <a:lnTo>
                    <a:pt x="2112" y="1094"/>
                  </a:lnTo>
                  <a:lnTo>
                    <a:pt x="2112" y="1094"/>
                  </a:lnTo>
                  <a:lnTo>
                    <a:pt x="2014" y="1150"/>
                  </a:lnTo>
                  <a:lnTo>
                    <a:pt x="1989" y="1167"/>
                  </a:lnTo>
                  <a:lnTo>
                    <a:pt x="1989" y="1167"/>
                  </a:lnTo>
                  <a:lnTo>
                    <a:pt x="1986" y="1167"/>
                  </a:lnTo>
                  <a:lnTo>
                    <a:pt x="1984" y="1167"/>
                  </a:lnTo>
                  <a:lnTo>
                    <a:pt x="1984" y="1167"/>
                  </a:lnTo>
                  <a:lnTo>
                    <a:pt x="1981" y="1169"/>
                  </a:lnTo>
                  <a:lnTo>
                    <a:pt x="1981" y="1169"/>
                  </a:lnTo>
                  <a:lnTo>
                    <a:pt x="1978" y="1169"/>
                  </a:lnTo>
                  <a:lnTo>
                    <a:pt x="1978" y="1169"/>
                  </a:lnTo>
                  <a:lnTo>
                    <a:pt x="1978" y="1169"/>
                  </a:lnTo>
                  <a:lnTo>
                    <a:pt x="1978" y="1167"/>
                  </a:lnTo>
                  <a:lnTo>
                    <a:pt x="1978" y="1167"/>
                  </a:lnTo>
                  <a:lnTo>
                    <a:pt x="1978" y="1161"/>
                  </a:lnTo>
                  <a:lnTo>
                    <a:pt x="1978" y="1161"/>
                  </a:lnTo>
                  <a:lnTo>
                    <a:pt x="1978" y="1161"/>
                  </a:lnTo>
                  <a:lnTo>
                    <a:pt x="1978" y="1158"/>
                  </a:lnTo>
                  <a:lnTo>
                    <a:pt x="1978" y="1144"/>
                  </a:lnTo>
                  <a:lnTo>
                    <a:pt x="1978" y="1114"/>
                  </a:lnTo>
                  <a:lnTo>
                    <a:pt x="1978" y="1114"/>
                  </a:lnTo>
                  <a:lnTo>
                    <a:pt x="1978" y="1057"/>
                  </a:lnTo>
                  <a:lnTo>
                    <a:pt x="1978" y="1057"/>
                  </a:lnTo>
                  <a:lnTo>
                    <a:pt x="1975" y="945"/>
                  </a:lnTo>
                  <a:lnTo>
                    <a:pt x="1975" y="937"/>
                  </a:lnTo>
                  <a:lnTo>
                    <a:pt x="1975" y="934"/>
                  </a:lnTo>
                  <a:lnTo>
                    <a:pt x="1975" y="929"/>
                  </a:lnTo>
                  <a:lnTo>
                    <a:pt x="1975" y="929"/>
                  </a:lnTo>
                  <a:lnTo>
                    <a:pt x="1972" y="909"/>
                  </a:lnTo>
                  <a:lnTo>
                    <a:pt x="1972" y="909"/>
                  </a:lnTo>
                  <a:lnTo>
                    <a:pt x="1967" y="890"/>
                  </a:lnTo>
                  <a:lnTo>
                    <a:pt x="1956" y="870"/>
                  </a:lnTo>
                  <a:lnTo>
                    <a:pt x="1956" y="870"/>
                  </a:lnTo>
                  <a:lnTo>
                    <a:pt x="1945" y="856"/>
                  </a:lnTo>
                  <a:lnTo>
                    <a:pt x="1928" y="842"/>
                  </a:lnTo>
                  <a:lnTo>
                    <a:pt x="1908" y="834"/>
                  </a:lnTo>
                  <a:lnTo>
                    <a:pt x="1889" y="825"/>
                  </a:lnTo>
                  <a:lnTo>
                    <a:pt x="1889" y="825"/>
                  </a:lnTo>
                  <a:lnTo>
                    <a:pt x="1869" y="825"/>
                  </a:lnTo>
                  <a:lnTo>
                    <a:pt x="1866" y="825"/>
                  </a:lnTo>
                  <a:lnTo>
                    <a:pt x="1863" y="825"/>
                  </a:lnTo>
                  <a:lnTo>
                    <a:pt x="1861" y="825"/>
                  </a:lnTo>
                  <a:lnTo>
                    <a:pt x="1855" y="825"/>
                  </a:lnTo>
                  <a:lnTo>
                    <a:pt x="1827" y="825"/>
                  </a:lnTo>
                  <a:lnTo>
                    <a:pt x="1827" y="825"/>
                  </a:lnTo>
                  <a:lnTo>
                    <a:pt x="1771" y="825"/>
                  </a:lnTo>
                  <a:lnTo>
                    <a:pt x="1771" y="825"/>
                  </a:lnTo>
                  <a:lnTo>
                    <a:pt x="1553" y="825"/>
                  </a:lnTo>
                  <a:lnTo>
                    <a:pt x="1553" y="825"/>
                  </a:lnTo>
                  <a:lnTo>
                    <a:pt x="1139" y="831"/>
                  </a:lnTo>
                  <a:lnTo>
                    <a:pt x="1139" y="831"/>
                  </a:lnTo>
                  <a:lnTo>
                    <a:pt x="946" y="834"/>
                  </a:lnTo>
                  <a:lnTo>
                    <a:pt x="946" y="834"/>
                  </a:lnTo>
                  <a:lnTo>
                    <a:pt x="767" y="839"/>
                  </a:lnTo>
                  <a:lnTo>
                    <a:pt x="767" y="839"/>
                  </a:lnTo>
                  <a:lnTo>
                    <a:pt x="453" y="845"/>
                  </a:lnTo>
                  <a:lnTo>
                    <a:pt x="453" y="845"/>
                  </a:lnTo>
                  <a:lnTo>
                    <a:pt x="213" y="851"/>
                  </a:lnTo>
                  <a:lnTo>
                    <a:pt x="213" y="851"/>
                  </a:lnTo>
                  <a:lnTo>
                    <a:pt x="56" y="856"/>
                  </a:lnTo>
                  <a:lnTo>
                    <a:pt x="56" y="856"/>
                  </a:lnTo>
                  <a:lnTo>
                    <a:pt x="0" y="859"/>
                  </a:lnTo>
                  <a:lnTo>
                    <a:pt x="0" y="859"/>
                  </a:lnTo>
                  <a:lnTo>
                    <a:pt x="56" y="862"/>
                  </a:lnTo>
                  <a:lnTo>
                    <a:pt x="56" y="862"/>
                  </a:lnTo>
                  <a:lnTo>
                    <a:pt x="213" y="867"/>
                  </a:lnTo>
                  <a:lnTo>
                    <a:pt x="213" y="867"/>
                  </a:lnTo>
                  <a:lnTo>
                    <a:pt x="453" y="873"/>
                  </a:lnTo>
                  <a:lnTo>
                    <a:pt x="453" y="873"/>
                  </a:lnTo>
                  <a:lnTo>
                    <a:pt x="767" y="881"/>
                  </a:lnTo>
                  <a:lnTo>
                    <a:pt x="767" y="881"/>
                  </a:lnTo>
                  <a:lnTo>
                    <a:pt x="946" y="884"/>
                  </a:lnTo>
                  <a:lnTo>
                    <a:pt x="946" y="884"/>
                  </a:lnTo>
                  <a:lnTo>
                    <a:pt x="1139" y="887"/>
                  </a:lnTo>
                  <a:lnTo>
                    <a:pt x="1139" y="887"/>
                  </a:lnTo>
                  <a:lnTo>
                    <a:pt x="1553" y="893"/>
                  </a:lnTo>
                  <a:lnTo>
                    <a:pt x="1553" y="893"/>
                  </a:lnTo>
                  <a:lnTo>
                    <a:pt x="1771" y="893"/>
                  </a:lnTo>
                  <a:lnTo>
                    <a:pt x="1771" y="893"/>
                  </a:lnTo>
                  <a:lnTo>
                    <a:pt x="1827" y="893"/>
                  </a:lnTo>
                  <a:lnTo>
                    <a:pt x="1855" y="893"/>
                  </a:lnTo>
                  <a:lnTo>
                    <a:pt x="1861" y="895"/>
                  </a:lnTo>
                  <a:lnTo>
                    <a:pt x="1863" y="895"/>
                  </a:lnTo>
                  <a:lnTo>
                    <a:pt x="1866" y="895"/>
                  </a:lnTo>
                  <a:lnTo>
                    <a:pt x="1866" y="895"/>
                  </a:lnTo>
                  <a:lnTo>
                    <a:pt x="1866" y="895"/>
                  </a:lnTo>
                  <a:lnTo>
                    <a:pt x="1874" y="895"/>
                  </a:lnTo>
                  <a:lnTo>
                    <a:pt x="1874" y="895"/>
                  </a:lnTo>
                  <a:lnTo>
                    <a:pt x="1889" y="901"/>
                  </a:lnTo>
                  <a:lnTo>
                    <a:pt x="1900" y="912"/>
                  </a:lnTo>
                  <a:lnTo>
                    <a:pt x="1900" y="912"/>
                  </a:lnTo>
                  <a:lnTo>
                    <a:pt x="1905" y="923"/>
                  </a:lnTo>
                  <a:lnTo>
                    <a:pt x="1905" y="923"/>
                  </a:lnTo>
                  <a:lnTo>
                    <a:pt x="1905" y="932"/>
                  </a:lnTo>
                  <a:lnTo>
                    <a:pt x="1905" y="934"/>
                  </a:lnTo>
                  <a:lnTo>
                    <a:pt x="1905" y="934"/>
                  </a:lnTo>
                  <a:lnTo>
                    <a:pt x="1905" y="937"/>
                  </a:lnTo>
                  <a:lnTo>
                    <a:pt x="1905" y="945"/>
                  </a:lnTo>
                  <a:lnTo>
                    <a:pt x="1905" y="945"/>
                  </a:lnTo>
                  <a:lnTo>
                    <a:pt x="1905" y="1057"/>
                  </a:lnTo>
                  <a:lnTo>
                    <a:pt x="1905" y="1057"/>
                  </a:lnTo>
                  <a:lnTo>
                    <a:pt x="1905" y="1114"/>
                  </a:lnTo>
                  <a:lnTo>
                    <a:pt x="1905" y="1144"/>
                  </a:lnTo>
                  <a:lnTo>
                    <a:pt x="1905" y="1158"/>
                  </a:lnTo>
                  <a:lnTo>
                    <a:pt x="1905" y="1161"/>
                  </a:lnTo>
                  <a:lnTo>
                    <a:pt x="1905" y="1167"/>
                  </a:lnTo>
                  <a:lnTo>
                    <a:pt x="1905" y="1167"/>
                  </a:lnTo>
                  <a:lnTo>
                    <a:pt x="1905" y="1178"/>
                  </a:lnTo>
                  <a:lnTo>
                    <a:pt x="1905" y="1178"/>
                  </a:lnTo>
                  <a:lnTo>
                    <a:pt x="1908" y="1189"/>
                  </a:lnTo>
                  <a:lnTo>
                    <a:pt x="1914" y="1200"/>
                  </a:lnTo>
                  <a:lnTo>
                    <a:pt x="1920" y="1212"/>
                  </a:lnTo>
                  <a:lnTo>
                    <a:pt x="1928" y="1223"/>
                  </a:lnTo>
                  <a:lnTo>
                    <a:pt x="1928" y="1223"/>
                  </a:lnTo>
                  <a:lnTo>
                    <a:pt x="1942" y="1231"/>
                  </a:lnTo>
                  <a:lnTo>
                    <a:pt x="1953" y="1240"/>
                  </a:lnTo>
                  <a:lnTo>
                    <a:pt x="1953" y="1240"/>
                  </a:lnTo>
                  <a:lnTo>
                    <a:pt x="1970" y="1242"/>
                  </a:lnTo>
                  <a:lnTo>
                    <a:pt x="1984" y="1242"/>
                  </a:lnTo>
                  <a:lnTo>
                    <a:pt x="1984" y="1242"/>
                  </a:lnTo>
                  <a:lnTo>
                    <a:pt x="1995" y="1240"/>
                  </a:lnTo>
                  <a:lnTo>
                    <a:pt x="1995" y="1240"/>
                  </a:lnTo>
                  <a:lnTo>
                    <a:pt x="2006" y="1237"/>
                  </a:lnTo>
                  <a:lnTo>
                    <a:pt x="2012" y="1234"/>
                  </a:lnTo>
                  <a:lnTo>
                    <a:pt x="2012" y="1234"/>
                  </a:lnTo>
                  <a:lnTo>
                    <a:pt x="2017" y="1234"/>
                  </a:lnTo>
                  <a:lnTo>
                    <a:pt x="2020" y="1231"/>
                  </a:lnTo>
                  <a:lnTo>
                    <a:pt x="2026" y="1228"/>
                  </a:lnTo>
                  <a:lnTo>
                    <a:pt x="2051" y="1214"/>
                  </a:lnTo>
                  <a:lnTo>
                    <a:pt x="2051" y="1214"/>
                  </a:lnTo>
                  <a:lnTo>
                    <a:pt x="2149" y="1158"/>
                  </a:lnTo>
                  <a:lnTo>
                    <a:pt x="2149" y="1158"/>
                  </a:lnTo>
                  <a:lnTo>
                    <a:pt x="2546" y="929"/>
                  </a:lnTo>
                  <a:lnTo>
                    <a:pt x="2546" y="929"/>
                  </a:lnTo>
                  <a:lnTo>
                    <a:pt x="2739" y="817"/>
                  </a:lnTo>
                  <a:lnTo>
                    <a:pt x="2739" y="817"/>
                  </a:lnTo>
                  <a:lnTo>
                    <a:pt x="2929" y="708"/>
                  </a:lnTo>
                  <a:lnTo>
                    <a:pt x="2929" y="708"/>
                  </a:lnTo>
                  <a:lnTo>
                    <a:pt x="2974" y="680"/>
                  </a:lnTo>
                  <a:lnTo>
                    <a:pt x="2985" y="674"/>
                  </a:lnTo>
                  <a:lnTo>
                    <a:pt x="2988" y="671"/>
                  </a:lnTo>
                  <a:lnTo>
                    <a:pt x="2988" y="671"/>
                  </a:lnTo>
                  <a:lnTo>
                    <a:pt x="2994" y="669"/>
                  </a:lnTo>
                  <a:lnTo>
                    <a:pt x="2994" y="669"/>
                  </a:lnTo>
                  <a:lnTo>
                    <a:pt x="3002" y="663"/>
                  </a:lnTo>
                  <a:lnTo>
                    <a:pt x="3002" y="663"/>
                  </a:lnTo>
                  <a:lnTo>
                    <a:pt x="3016" y="649"/>
                  </a:lnTo>
                  <a:lnTo>
                    <a:pt x="3022" y="638"/>
                  </a:lnTo>
                  <a:lnTo>
                    <a:pt x="3027" y="627"/>
                  </a:lnTo>
                  <a:lnTo>
                    <a:pt x="3027" y="627"/>
                  </a:lnTo>
                  <a:lnTo>
                    <a:pt x="3030" y="613"/>
                  </a:lnTo>
                  <a:lnTo>
                    <a:pt x="3030" y="601"/>
                  </a:lnTo>
                  <a:lnTo>
                    <a:pt x="3027" y="587"/>
                  </a:lnTo>
                  <a:lnTo>
                    <a:pt x="3022" y="576"/>
                  </a:lnTo>
                  <a:close/>
                  <a:moveTo>
                    <a:pt x="1978" y="1172"/>
                  </a:moveTo>
                  <a:lnTo>
                    <a:pt x="1978" y="11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8" name="Freeform 20"/>
            <p:cNvSpPr>
              <a:spLocks noChangeArrowheads="1"/>
            </p:cNvSpPr>
            <p:nvPr/>
          </p:nvSpPr>
          <p:spPr bwMode="auto">
            <a:xfrm>
              <a:off x="3349625" y="5060950"/>
              <a:ext cx="665163" cy="34925"/>
            </a:xfrm>
            <a:custGeom>
              <a:avLst/>
              <a:gdLst>
                <a:gd name="T0" fmla="*/ 115 w 1848"/>
                <a:gd name="T1" fmla="*/ 56 h 96"/>
                <a:gd name="T2" fmla="*/ 115 w 1848"/>
                <a:gd name="T3" fmla="*/ 56 h 96"/>
                <a:gd name="T4" fmla="*/ 255 w 1848"/>
                <a:gd name="T5" fmla="*/ 62 h 96"/>
                <a:gd name="T6" fmla="*/ 543 w 1848"/>
                <a:gd name="T7" fmla="*/ 73 h 96"/>
                <a:gd name="T8" fmla="*/ 543 w 1848"/>
                <a:gd name="T9" fmla="*/ 73 h 96"/>
                <a:gd name="T10" fmla="*/ 915 w 1848"/>
                <a:gd name="T11" fmla="*/ 82 h 96"/>
                <a:gd name="T12" fmla="*/ 915 w 1848"/>
                <a:gd name="T13" fmla="*/ 82 h 96"/>
                <a:gd name="T14" fmla="*/ 1357 w 1848"/>
                <a:gd name="T15" fmla="*/ 90 h 96"/>
                <a:gd name="T16" fmla="*/ 1416 w 1848"/>
                <a:gd name="T17" fmla="*/ 90 h 96"/>
                <a:gd name="T18" fmla="*/ 1416 w 1848"/>
                <a:gd name="T19" fmla="*/ 90 h 96"/>
                <a:gd name="T20" fmla="*/ 1740 w 1848"/>
                <a:gd name="T21" fmla="*/ 95 h 96"/>
                <a:gd name="T22" fmla="*/ 1740 w 1848"/>
                <a:gd name="T23" fmla="*/ 95 h 96"/>
                <a:gd name="T24" fmla="*/ 1754 w 1848"/>
                <a:gd name="T25" fmla="*/ 95 h 96"/>
                <a:gd name="T26" fmla="*/ 1754 w 1848"/>
                <a:gd name="T27" fmla="*/ 95 h 96"/>
                <a:gd name="T28" fmla="*/ 1780 w 1848"/>
                <a:gd name="T29" fmla="*/ 95 h 96"/>
                <a:gd name="T30" fmla="*/ 1794 w 1848"/>
                <a:gd name="T31" fmla="*/ 93 h 96"/>
                <a:gd name="T32" fmla="*/ 1808 w 1848"/>
                <a:gd name="T33" fmla="*/ 87 h 96"/>
                <a:gd name="T34" fmla="*/ 1822 w 1848"/>
                <a:gd name="T35" fmla="*/ 82 h 96"/>
                <a:gd name="T36" fmla="*/ 1836 w 1848"/>
                <a:gd name="T37" fmla="*/ 70 h 96"/>
                <a:gd name="T38" fmla="*/ 1844 w 1848"/>
                <a:gd name="T39" fmla="*/ 59 h 96"/>
                <a:gd name="T40" fmla="*/ 1847 w 1848"/>
                <a:gd name="T41" fmla="*/ 42 h 96"/>
                <a:gd name="T42" fmla="*/ 1847 w 1848"/>
                <a:gd name="T43" fmla="*/ 42 h 96"/>
                <a:gd name="T44" fmla="*/ 1844 w 1848"/>
                <a:gd name="T45" fmla="*/ 31 h 96"/>
                <a:gd name="T46" fmla="*/ 1836 w 1848"/>
                <a:gd name="T47" fmla="*/ 20 h 96"/>
                <a:gd name="T48" fmla="*/ 1824 w 1848"/>
                <a:gd name="T49" fmla="*/ 11 h 96"/>
                <a:gd name="T50" fmla="*/ 1811 w 1848"/>
                <a:gd name="T51" fmla="*/ 6 h 96"/>
                <a:gd name="T52" fmla="*/ 1777 w 1848"/>
                <a:gd name="T53" fmla="*/ 0 h 96"/>
                <a:gd name="T54" fmla="*/ 1752 w 1848"/>
                <a:gd name="T55" fmla="*/ 0 h 96"/>
                <a:gd name="T56" fmla="*/ 1752 w 1848"/>
                <a:gd name="T57" fmla="*/ 0 h 96"/>
                <a:gd name="T58" fmla="*/ 1740 w 1848"/>
                <a:gd name="T59" fmla="*/ 0 h 96"/>
                <a:gd name="T60" fmla="*/ 1740 w 1848"/>
                <a:gd name="T61" fmla="*/ 0 h 96"/>
                <a:gd name="T62" fmla="*/ 1413 w 1848"/>
                <a:gd name="T63" fmla="*/ 6 h 96"/>
                <a:gd name="T64" fmla="*/ 1357 w 1848"/>
                <a:gd name="T65" fmla="*/ 6 h 96"/>
                <a:gd name="T66" fmla="*/ 1357 w 1848"/>
                <a:gd name="T67" fmla="*/ 6 h 96"/>
                <a:gd name="T68" fmla="*/ 915 w 1848"/>
                <a:gd name="T69" fmla="*/ 14 h 96"/>
                <a:gd name="T70" fmla="*/ 915 w 1848"/>
                <a:gd name="T71" fmla="*/ 14 h 96"/>
                <a:gd name="T72" fmla="*/ 540 w 1848"/>
                <a:gd name="T73" fmla="*/ 25 h 96"/>
                <a:gd name="T74" fmla="*/ 255 w 1848"/>
                <a:gd name="T75" fmla="*/ 34 h 96"/>
                <a:gd name="T76" fmla="*/ 255 w 1848"/>
                <a:gd name="T77" fmla="*/ 34 h 96"/>
                <a:gd name="T78" fmla="*/ 115 w 1848"/>
                <a:gd name="T79" fmla="*/ 39 h 96"/>
                <a:gd name="T80" fmla="*/ 115 w 1848"/>
                <a:gd name="T81" fmla="*/ 39 h 96"/>
                <a:gd name="T82" fmla="*/ 70 w 1848"/>
                <a:gd name="T83" fmla="*/ 39 h 96"/>
                <a:gd name="T84" fmla="*/ 3 w 1848"/>
                <a:gd name="T85" fmla="*/ 42 h 96"/>
                <a:gd name="T86" fmla="*/ 3 w 1848"/>
                <a:gd name="T87" fmla="*/ 42 h 96"/>
                <a:gd name="T88" fmla="*/ 0 w 1848"/>
                <a:gd name="T89" fmla="*/ 45 h 96"/>
                <a:gd name="T90" fmla="*/ 0 w 1848"/>
                <a:gd name="T91" fmla="*/ 48 h 96"/>
                <a:gd name="T92" fmla="*/ 0 w 1848"/>
                <a:gd name="T93" fmla="*/ 48 h 96"/>
                <a:gd name="T94" fmla="*/ 0 w 1848"/>
                <a:gd name="T95" fmla="*/ 51 h 96"/>
                <a:gd name="T96" fmla="*/ 3 w 1848"/>
                <a:gd name="T97" fmla="*/ 53 h 96"/>
                <a:gd name="T98" fmla="*/ 70 w 1848"/>
                <a:gd name="T99" fmla="*/ 56 h 96"/>
                <a:gd name="T100" fmla="*/ 70 w 1848"/>
                <a:gd name="T101" fmla="*/ 56 h 96"/>
                <a:gd name="T102" fmla="*/ 115 w 1848"/>
                <a:gd name="T103"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8" h="96">
                  <a:moveTo>
                    <a:pt x="115" y="56"/>
                  </a:moveTo>
                  <a:lnTo>
                    <a:pt x="115" y="56"/>
                  </a:lnTo>
                  <a:lnTo>
                    <a:pt x="255" y="62"/>
                  </a:lnTo>
                  <a:lnTo>
                    <a:pt x="543" y="73"/>
                  </a:lnTo>
                  <a:lnTo>
                    <a:pt x="543" y="73"/>
                  </a:lnTo>
                  <a:lnTo>
                    <a:pt x="915" y="82"/>
                  </a:lnTo>
                  <a:lnTo>
                    <a:pt x="915" y="82"/>
                  </a:lnTo>
                  <a:lnTo>
                    <a:pt x="1357" y="90"/>
                  </a:lnTo>
                  <a:lnTo>
                    <a:pt x="1416" y="90"/>
                  </a:lnTo>
                  <a:lnTo>
                    <a:pt x="1416" y="90"/>
                  </a:lnTo>
                  <a:lnTo>
                    <a:pt x="1740" y="95"/>
                  </a:lnTo>
                  <a:lnTo>
                    <a:pt x="1740" y="95"/>
                  </a:lnTo>
                  <a:lnTo>
                    <a:pt x="1754" y="95"/>
                  </a:lnTo>
                  <a:lnTo>
                    <a:pt x="1754" y="95"/>
                  </a:lnTo>
                  <a:lnTo>
                    <a:pt x="1780" y="95"/>
                  </a:lnTo>
                  <a:lnTo>
                    <a:pt x="1794" y="93"/>
                  </a:lnTo>
                  <a:lnTo>
                    <a:pt x="1808" y="87"/>
                  </a:lnTo>
                  <a:lnTo>
                    <a:pt x="1822" y="82"/>
                  </a:lnTo>
                  <a:lnTo>
                    <a:pt x="1836" y="70"/>
                  </a:lnTo>
                  <a:lnTo>
                    <a:pt x="1844" y="59"/>
                  </a:lnTo>
                  <a:lnTo>
                    <a:pt x="1847" y="42"/>
                  </a:lnTo>
                  <a:lnTo>
                    <a:pt x="1847" y="42"/>
                  </a:lnTo>
                  <a:lnTo>
                    <a:pt x="1844" y="31"/>
                  </a:lnTo>
                  <a:lnTo>
                    <a:pt x="1836" y="20"/>
                  </a:lnTo>
                  <a:lnTo>
                    <a:pt x="1824" y="11"/>
                  </a:lnTo>
                  <a:lnTo>
                    <a:pt x="1811" y="6"/>
                  </a:lnTo>
                  <a:lnTo>
                    <a:pt x="1777" y="0"/>
                  </a:lnTo>
                  <a:lnTo>
                    <a:pt x="1752" y="0"/>
                  </a:lnTo>
                  <a:lnTo>
                    <a:pt x="1752" y="0"/>
                  </a:lnTo>
                  <a:lnTo>
                    <a:pt x="1740" y="0"/>
                  </a:lnTo>
                  <a:lnTo>
                    <a:pt x="1740" y="0"/>
                  </a:lnTo>
                  <a:lnTo>
                    <a:pt x="1413" y="6"/>
                  </a:lnTo>
                  <a:lnTo>
                    <a:pt x="1357" y="6"/>
                  </a:lnTo>
                  <a:lnTo>
                    <a:pt x="1357" y="6"/>
                  </a:lnTo>
                  <a:lnTo>
                    <a:pt x="915" y="14"/>
                  </a:lnTo>
                  <a:lnTo>
                    <a:pt x="915" y="14"/>
                  </a:lnTo>
                  <a:lnTo>
                    <a:pt x="540" y="25"/>
                  </a:lnTo>
                  <a:lnTo>
                    <a:pt x="255" y="34"/>
                  </a:lnTo>
                  <a:lnTo>
                    <a:pt x="255" y="34"/>
                  </a:lnTo>
                  <a:lnTo>
                    <a:pt x="115" y="39"/>
                  </a:lnTo>
                  <a:lnTo>
                    <a:pt x="115" y="39"/>
                  </a:lnTo>
                  <a:lnTo>
                    <a:pt x="70" y="39"/>
                  </a:lnTo>
                  <a:lnTo>
                    <a:pt x="3" y="42"/>
                  </a:lnTo>
                  <a:lnTo>
                    <a:pt x="3" y="42"/>
                  </a:lnTo>
                  <a:lnTo>
                    <a:pt x="0" y="45"/>
                  </a:lnTo>
                  <a:lnTo>
                    <a:pt x="0" y="48"/>
                  </a:lnTo>
                  <a:lnTo>
                    <a:pt x="0" y="48"/>
                  </a:lnTo>
                  <a:lnTo>
                    <a:pt x="0" y="51"/>
                  </a:lnTo>
                  <a:lnTo>
                    <a:pt x="3" y="53"/>
                  </a:lnTo>
                  <a:lnTo>
                    <a:pt x="70" y="56"/>
                  </a:lnTo>
                  <a:lnTo>
                    <a:pt x="70" y="56"/>
                  </a:lnTo>
                  <a:lnTo>
                    <a:pt x="115" y="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7" name="TextBox 6"/>
          <p:cNvSpPr txBox="1"/>
          <p:nvPr/>
        </p:nvSpPr>
        <p:spPr>
          <a:xfrm>
            <a:off x="0" y="6477008"/>
            <a:ext cx="2665413" cy="338554"/>
          </a:xfrm>
          <a:prstGeom prst="rect">
            <a:avLst/>
          </a:prstGeom>
          <a:noFill/>
        </p:spPr>
        <p:txBody>
          <a:bodyPr wrap="none" rtlCol="0">
            <a:spAutoFit/>
          </a:bodyPr>
          <a:lstStyle/>
          <a:p>
            <a:pPr marL="0" lvl="1"/>
            <a:r>
              <a:rPr lang="en-US" sz="1600" dirty="0"/>
              <a:t>Slide courtesy </a:t>
            </a:r>
            <a:r>
              <a:rPr lang="en-US" sz="1600" dirty="0" err="1"/>
              <a:t>Varun</a:t>
            </a:r>
            <a:r>
              <a:rPr lang="en-US" sz="1600" dirty="0"/>
              <a:t> </a:t>
            </a:r>
            <a:r>
              <a:rPr lang="en-US" sz="1600" dirty="0" err="1" smtClean="0"/>
              <a:t>Satrawla</a:t>
            </a:r>
            <a:endParaRPr lang="en-US" sz="1600" dirty="0"/>
          </a:p>
        </p:txBody>
      </p:sp>
    </p:spTree>
    <p:extLst>
      <p:ext uri="{BB962C8B-B14F-4D97-AF65-F5344CB8AC3E}">
        <p14:creationId xmlns:p14="http://schemas.microsoft.com/office/powerpoint/2010/main" val="129466620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6600" dirty="0" smtClean="0"/>
              <a:t>On to </a:t>
            </a:r>
            <a:r>
              <a:rPr lang="en-US" sz="6600" dirty="0" err="1" smtClean="0"/>
              <a:t>Derick</a:t>
            </a:r>
            <a:endParaRPr lang="en-US" sz="6600" dirty="0"/>
          </a:p>
        </p:txBody>
      </p:sp>
      <p:sp>
        <p:nvSpPr>
          <p:cNvPr id="4" name="TextBox 3"/>
          <p:cNvSpPr txBox="1"/>
          <p:nvPr/>
        </p:nvSpPr>
        <p:spPr>
          <a:xfrm>
            <a:off x="3222938" y="2657136"/>
            <a:ext cx="2698125" cy="1015663"/>
          </a:xfrm>
          <a:prstGeom prst="rect">
            <a:avLst/>
          </a:prstGeom>
          <a:noFill/>
        </p:spPr>
        <p:txBody>
          <a:bodyPr wrap="none" rtlCol="0">
            <a:spAutoFit/>
          </a:bodyPr>
          <a:lstStyle/>
          <a:p>
            <a:r>
              <a:rPr lang="en-US" sz="6000" b="1" dirty="0" smtClean="0"/>
              <a:t>Thanks!</a:t>
            </a:r>
            <a:endParaRPr lang="en-US" sz="6000" b="1" dirty="0"/>
          </a:p>
        </p:txBody>
      </p:sp>
    </p:spTree>
    <p:extLst>
      <p:ext uri="{BB962C8B-B14F-4D97-AF65-F5344CB8AC3E}">
        <p14:creationId xmlns:p14="http://schemas.microsoft.com/office/powerpoint/2010/main" val="326322222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9642744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7"/>
            <a:ext cx="8229600" cy="1143000"/>
          </a:xfrm>
        </p:spPr>
        <p:txBody>
          <a:bodyPr/>
          <a:lstStyle/>
          <a:p>
            <a:r>
              <a:rPr lang="en-US" dirty="0" smtClean="0"/>
              <a:t>Dimensionality</a:t>
            </a:r>
            <a:endParaRPr lang="en-US" dirty="0"/>
          </a:p>
        </p:txBody>
      </p:sp>
      <p:sp>
        <p:nvSpPr>
          <p:cNvPr id="3" name="Content Placeholder 2"/>
          <p:cNvSpPr>
            <a:spLocks noGrp="1"/>
          </p:cNvSpPr>
          <p:nvPr>
            <p:ph idx="1"/>
          </p:nvPr>
        </p:nvSpPr>
        <p:spPr>
          <a:xfrm>
            <a:off x="457200" y="1417638"/>
            <a:ext cx="8229600" cy="5118237"/>
          </a:xfrm>
        </p:spPr>
        <p:txBody>
          <a:bodyPr>
            <a:normAutofit fontScale="62500" lnSpcReduction="20000"/>
          </a:bodyPr>
          <a:lstStyle/>
          <a:p>
            <a:r>
              <a:rPr lang="en-US" dirty="0" smtClean="0"/>
              <a:t>Machine Learning is good at understanding the structure of high dimensional spaces</a:t>
            </a:r>
          </a:p>
          <a:p>
            <a:r>
              <a:rPr lang="en-US" dirty="0" smtClean="0"/>
              <a:t>Humans aren’t </a:t>
            </a:r>
            <a:r>
              <a:rPr lang="en-US" dirty="0" smtClean="0">
                <a:sym typeface="Wingdings"/>
              </a:rPr>
              <a:t></a:t>
            </a:r>
            <a:endParaRPr lang="en-US" dirty="0" smtClean="0"/>
          </a:p>
          <a:p>
            <a:r>
              <a:rPr lang="en-US" dirty="0" smtClean="0"/>
              <a:t>What is a dimension?</a:t>
            </a:r>
          </a:p>
          <a:p>
            <a:pPr lvl="1"/>
            <a:r>
              <a:rPr lang="en-US" dirty="0" smtClean="0"/>
              <a:t>Informally…</a:t>
            </a:r>
          </a:p>
          <a:p>
            <a:pPr lvl="1"/>
            <a:r>
              <a:rPr lang="en-US" dirty="0" smtClean="0"/>
              <a:t>A direction in the input vector</a:t>
            </a:r>
          </a:p>
          <a:p>
            <a:pPr marL="457200" lvl="1" indent="0">
              <a:buNone/>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r>
              <a:rPr lang="en-US" dirty="0" smtClean="0"/>
              <a:t>Example: MNIST dataset</a:t>
            </a:r>
          </a:p>
          <a:p>
            <a:pPr lvl="1"/>
            <a:r>
              <a:rPr lang="en-US" dirty="0" smtClean="0"/>
              <a:t>Mixed NIST dataset</a:t>
            </a:r>
          </a:p>
          <a:p>
            <a:pPr lvl="1"/>
            <a:r>
              <a:rPr lang="en-US" dirty="0" smtClean="0"/>
              <a:t>Large database of handwritten digits, 0-9</a:t>
            </a:r>
          </a:p>
          <a:p>
            <a:pPr lvl="1"/>
            <a:r>
              <a:rPr lang="en-US" dirty="0" smtClean="0"/>
              <a:t>28x28 images</a:t>
            </a:r>
          </a:p>
          <a:p>
            <a:pPr lvl="1"/>
            <a:r>
              <a:rPr lang="en-US" dirty="0" smtClean="0"/>
              <a:t>784 dimensional input data (in pixel space)</a:t>
            </a:r>
          </a:p>
          <a:p>
            <a:pPr lvl="1"/>
            <a:endParaRPr lang="en-US" dirty="0" smtClean="0"/>
          </a:p>
          <a:p>
            <a:r>
              <a:rPr lang="en-US" dirty="0" smtClean="0"/>
              <a:t>Consider 4K TV </a:t>
            </a:r>
            <a:r>
              <a:rPr lang="en-US" dirty="0" smtClean="0">
                <a:sym typeface="Wingdings"/>
              </a:rPr>
              <a:t> 4096x2160 = </a:t>
            </a:r>
            <a:r>
              <a:rPr lang="en-US" dirty="0" smtClean="0"/>
              <a:t>8,847,360 dimensional pixel space</a:t>
            </a:r>
            <a:endParaRPr lang="en-US" dirty="0"/>
          </a:p>
        </p:txBody>
      </p:sp>
      <p:pic>
        <p:nvPicPr>
          <p:cNvPr id="5" name="Picture 4" descr="mni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2853" y="1870747"/>
            <a:ext cx="4232339" cy="3059170"/>
          </a:xfrm>
          <a:prstGeom prst="rect">
            <a:avLst/>
          </a:prstGeom>
        </p:spPr>
      </p:pic>
    </p:spTree>
    <p:extLst>
      <p:ext uri="{BB962C8B-B14F-4D97-AF65-F5344CB8AC3E}">
        <p14:creationId xmlns:p14="http://schemas.microsoft.com/office/powerpoint/2010/main" val="3778765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18"/>
            <a:ext cx="8229600" cy="1535322"/>
          </a:xfrm>
        </p:spPr>
        <p:txBody>
          <a:bodyPr>
            <a:normAutofit/>
          </a:bodyPr>
          <a:lstStyle/>
          <a:p>
            <a:r>
              <a:rPr lang="en-US" sz="4800" dirty="0" smtClean="0"/>
              <a:t>Why ML Is Hard</a:t>
            </a:r>
            <a:br>
              <a:rPr lang="en-US" sz="4800" dirty="0" smtClean="0"/>
            </a:br>
            <a:r>
              <a:rPr lang="en-US" sz="3600" i="1" dirty="0" smtClean="0"/>
              <a:t>The Curse Of Dimensionality</a:t>
            </a:r>
            <a:endParaRPr lang="en-US" sz="3600" i="1" dirty="0"/>
          </a:p>
        </p:txBody>
      </p:sp>
      <p:pic>
        <p:nvPicPr>
          <p:cNvPr id="3" name="Picture 2" descr="CurseDimensional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1515" y="1709969"/>
            <a:ext cx="5106147" cy="5024230"/>
          </a:xfrm>
          <a:prstGeom prst="rect">
            <a:avLst/>
          </a:prstGeom>
        </p:spPr>
      </p:pic>
      <p:sp>
        <p:nvSpPr>
          <p:cNvPr id="6" name="TextBox 5"/>
          <p:cNvSpPr txBox="1"/>
          <p:nvPr/>
        </p:nvSpPr>
        <p:spPr>
          <a:xfrm>
            <a:off x="-1" y="1902107"/>
            <a:ext cx="3753779" cy="4647426"/>
          </a:xfrm>
          <a:prstGeom prst="rect">
            <a:avLst/>
          </a:prstGeom>
          <a:noFill/>
        </p:spPr>
        <p:txBody>
          <a:bodyPr wrap="square" rtlCol="0">
            <a:spAutoFit/>
          </a:bodyPr>
          <a:lstStyle/>
          <a:p>
            <a:pPr marL="285750" indent="-285750">
              <a:buFont typeface="Arial"/>
              <a:buChar char="•"/>
            </a:pPr>
            <a:r>
              <a:rPr lang="en-US" sz="2000" dirty="0" smtClean="0"/>
              <a:t>To </a:t>
            </a:r>
            <a:r>
              <a:rPr lang="en-US" sz="2000" dirty="0" smtClean="0">
                <a:solidFill>
                  <a:srgbClr val="FF0000"/>
                </a:solidFill>
              </a:rPr>
              <a:t>generalize locally</a:t>
            </a:r>
            <a:r>
              <a:rPr lang="en-US" sz="2000" dirty="0" smtClean="0"/>
              <a:t>, you need representative examples from all relevant variations </a:t>
            </a:r>
          </a:p>
          <a:p>
            <a:pPr marL="742950" lvl="1" indent="-285750">
              <a:buFont typeface="Arial"/>
              <a:buChar char="•"/>
            </a:pPr>
            <a:r>
              <a:rPr lang="en-US" sz="2000" dirty="0"/>
              <a:t>T</a:t>
            </a:r>
            <a:r>
              <a:rPr lang="en-US" sz="2000" dirty="0" smtClean="0"/>
              <a:t>here are an </a:t>
            </a:r>
            <a:r>
              <a:rPr lang="en-US" sz="2000" i="1" dirty="0" smtClean="0"/>
              <a:t>exponential</a:t>
            </a:r>
            <a:r>
              <a:rPr lang="en-US" sz="2000" dirty="0" smtClean="0"/>
              <a:t> number of variations</a:t>
            </a:r>
          </a:p>
          <a:p>
            <a:pPr marL="742950" lvl="1" indent="-285750">
              <a:buFont typeface="Arial"/>
              <a:buChar char="•"/>
            </a:pPr>
            <a:r>
              <a:rPr lang="en-US" sz="2000" dirty="0" smtClean="0"/>
              <a:t>So local representations might not (don</a:t>
            </a:r>
            <a:r>
              <a:rPr lang="fr-FR" sz="2000" dirty="0" smtClean="0"/>
              <a:t>’</a:t>
            </a:r>
            <a:r>
              <a:rPr lang="en-US" sz="2000" dirty="0" smtClean="0"/>
              <a:t>t)  scale</a:t>
            </a:r>
          </a:p>
          <a:p>
            <a:pPr marL="285750" indent="-285750">
              <a:buFont typeface="Arial"/>
              <a:buChar char="•"/>
            </a:pPr>
            <a:endParaRPr lang="en-US" sz="2000" dirty="0"/>
          </a:p>
          <a:p>
            <a:pPr marL="285750" indent="-285750">
              <a:buFont typeface="Arial"/>
              <a:buChar char="•"/>
            </a:pPr>
            <a:r>
              <a:rPr lang="en-US" sz="2000" dirty="0" smtClean="0"/>
              <a:t>Classical Solution: Hope for a smooth enough target function, or make it smooth by handcrafting good features or kernels</a:t>
            </a:r>
          </a:p>
          <a:p>
            <a:pPr marL="742950" lvl="1" indent="-285750">
              <a:buFont typeface="Arial"/>
              <a:buChar char="•"/>
            </a:pPr>
            <a:r>
              <a:rPr lang="en-US" sz="1600" dirty="0" smtClean="0"/>
              <a:t>Distributed Representations</a:t>
            </a:r>
          </a:p>
          <a:p>
            <a:pPr marL="742950" lvl="1" indent="-285750">
              <a:buFont typeface="Arial"/>
              <a:buChar char="•"/>
            </a:pPr>
            <a:r>
              <a:rPr lang="en-US" sz="1600" dirty="0" smtClean="0"/>
              <a:t>Unsupervised Learning</a:t>
            </a:r>
            <a:endParaRPr lang="en-US" sz="1600" dirty="0"/>
          </a:p>
        </p:txBody>
      </p:sp>
      <p:sp>
        <p:nvSpPr>
          <p:cNvPr id="8" name="TextBox 7"/>
          <p:cNvSpPr txBox="1"/>
          <p:nvPr/>
        </p:nvSpPr>
        <p:spPr>
          <a:xfrm>
            <a:off x="6375657" y="6016623"/>
            <a:ext cx="2736885" cy="830997"/>
          </a:xfrm>
          <a:prstGeom prst="rect">
            <a:avLst/>
          </a:prstGeom>
          <a:noFill/>
        </p:spPr>
        <p:txBody>
          <a:bodyPr wrap="none" rtlCol="0">
            <a:spAutoFit/>
          </a:bodyPr>
          <a:lstStyle/>
          <a:p>
            <a:r>
              <a:rPr lang="en-US" sz="1600" dirty="0" smtClean="0"/>
              <a:t>(i).  Space grows </a:t>
            </a:r>
            <a:r>
              <a:rPr lang="en-US" sz="1600" i="1" dirty="0" smtClean="0"/>
              <a:t>exponentially</a:t>
            </a:r>
          </a:p>
          <a:p>
            <a:r>
              <a:rPr lang="en-US" sz="1600" dirty="0" smtClean="0"/>
              <a:t>(ii). Space is stretched, points</a:t>
            </a:r>
          </a:p>
          <a:p>
            <a:r>
              <a:rPr lang="en-US" sz="1600" dirty="0"/>
              <a:t> </a:t>
            </a:r>
            <a:r>
              <a:rPr lang="en-US" sz="1600" dirty="0" smtClean="0"/>
              <a:t>      become </a:t>
            </a:r>
            <a:r>
              <a:rPr lang="en-US" sz="1600" i="1" dirty="0"/>
              <a:t>equidistant</a:t>
            </a:r>
          </a:p>
        </p:txBody>
      </p:sp>
    </p:spTree>
    <p:extLst>
      <p:ext uri="{BB962C8B-B14F-4D97-AF65-F5344CB8AC3E}">
        <p14:creationId xmlns:p14="http://schemas.microsoft.com/office/powerpoint/2010/main" val="1900824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Curse of Dimensionality Redux</a:t>
            </a:r>
            <a:endParaRPr lang="en-US" dirty="0"/>
          </a:p>
        </p:txBody>
      </p:sp>
      <p:pic>
        <p:nvPicPr>
          <p:cNvPr id="4" name="Picture 3" descr="curs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856"/>
            <a:ext cx="9144000" cy="5143500"/>
          </a:xfrm>
          <a:prstGeom prst="rect">
            <a:avLst/>
          </a:prstGeom>
        </p:spPr>
      </p:pic>
      <p:pic>
        <p:nvPicPr>
          <p:cNvPr id="5" name="Picture 4" descr="curse_dimensional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6737"/>
            <a:ext cx="4691542" cy="2281263"/>
          </a:xfrm>
          <a:prstGeom prst="rect">
            <a:avLst/>
          </a:prstGeom>
        </p:spPr>
      </p:pic>
      <p:pic>
        <p:nvPicPr>
          <p:cNvPr id="8" name="Picture 7" descr="regularized_regression_cost.png"/>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13044" y="4881439"/>
            <a:ext cx="4330956" cy="1463219"/>
          </a:xfrm>
          <a:prstGeom prst="rect">
            <a:avLst/>
          </a:prstGeom>
        </p:spPr>
      </p:pic>
      <p:grpSp>
        <p:nvGrpSpPr>
          <p:cNvPr id="10" name="Group 9"/>
          <p:cNvGrpSpPr/>
          <p:nvPr/>
        </p:nvGrpSpPr>
        <p:grpSpPr>
          <a:xfrm>
            <a:off x="6796049" y="4283725"/>
            <a:ext cx="1591331" cy="1490129"/>
            <a:chOff x="6796049" y="4283725"/>
            <a:chExt cx="1591331" cy="1490129"/>
          </a:xfrm>
        </p:grpSpPr>
        <p:sp>
          <p:nvSpPr>
            <p:cNvPr id="3" name="Rectangle 2"/>
            <p:cNvSpPr/>
            <p:nvPr/>
          </p:nvSpPr>
          <p:spPr>
            <a:xfrm>
              <a:off x="6796049" y="5464098"/>
              <a:ext cx="997414" cy="309756"/>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227425" y="4283725"/>
              <a:ext cx="1159955" cy="369332"/>
            </a:xfrm>
            <a:prstGeom prst="rect">
              <a:avLst/>
            </a:prstGeom>
            <a:noFill/>
          </p:spPr>
          <p:txBody>
            <a:bodyPr wrap="none" rtlCol="0">
              <a:spAutoFit/>
            </a:bodyPr>
            <a:lstStyle/>
            <a:p>
              <a:r>
                <a:rPr lang="en-US" dirty="0" smtClean="0"/>
                <a:t>“distance”</a:t>
              </a:r>
              <a:endParaRPr lang="en-US" dirty="0"/>
            </a:p>
          </p:txBody>
        </p:sp>
        <p:cxnSp>
          <p:nvCxnSpPr>
            <p:cNvPr id="9" name="Straight Arrow Connector 8"/>
            <p:cNvCxnSpPr/>
            <p:nvPr/>
          </p:nvCxnSpPr>
          <p:spPr>
            <a:xfrm flipH="1">
              <a:off x="7376829" y="4653057"/>
              <a:ext cx="416634" cy="669012"/>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87577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to Segment the Space</a:t>
            </a:r>
            <a:endParaRPr lang="en-US" dirty="0"/>
          </a:p>
        </p:txBody>
      </p:sp>
      <p:sp>
        <p:nvSpPr>
          <p:cNvPr id="3" name="Content Placeholder 2"/>
          <p:cNvSpPr>
            <a:spLocks noGrp="1"/>
          </p:cNvSpPr>
          <p:nvPr>
            <p:ph idx="1"/>
          </p:nvPr>
        </p:nvSpPr>
        <p:spPr>
          <a:xfrm>
            <a:off x="457200" y="1518131"/>
            <a:ext cx="8229600" cy="5247201"/>
          </a:xfrm>
        </p:spPr>
        <p:txBody>
          <a:bodyPr>
            <a:normAutofit fontScale="62500" lnSpcReduction="20000"/>
          </a:bodyPr>
          <a:lstStyle/>
          <a:p>
            <a:r>
              <a:rPr lang="en-US" b="1" i="1" dirty="0">
                <a:solidFill>
                  <a:prstClr val="black"/>
                </a:solidFill>
              </a:rPr>
              <a:t>Historical </a:t>
            </a:r>
            <a:r>
              <a:rPr lang="en-US" b="1" i="1" dirty="0" smtClean="0">
                <a:solidFill>
                  <a:prstClr val="black"/>
                </a:solidFill>
              </a:rPr>
              <a:t>Analytics</a:t>
            </a:r>
            <a:endParaRPr lang="en-US" dirty="0">
              <a:solidFill>
                <a:prstClr val="black"/>
              </a:solidFill>
            </a:endParaRPr>
          </a:p>
          <a:p>
            <a:pPr lvl="1"/>
            <a:r>
              <a:rPr lang="en-US" dirty="0" smtClean="0">
                <a:solidFill>
                  <a:prstClr val="black"/>
                </a:solidFill>
              </a:rPr>
              <a:t>Build </a:t>
            </a:r>
            <a:r>
              <a:rPr lang="en-US" dirty="0">
                <a:solidFill>
                  <a:prstClr val="black"/>
                </a:solidFill>
              </a:rPr>
              <a:t>data warehouses / run batch queries to predict future events / generate trend reports </a:t>
            </a:r>
            <a:endParaRPr lang="en-US" dirty="0" smtClean="0">
              <a:solidFill>
                <a:prstClr val="black"/>
              </a:solidFill>
            </a:endParaRPr>
          </a:p>
          <a:p>
            <a:endParaRPr lang="en-US" dirty="0">
              <a:solidFill>
                <a:prstClr val="black"/>
              </a:solidFill>
            </a:endParaRPr>
          </a:p>
          <a:p>
            <a:r>
              <a:rPr lang="en-US" b="1" i="1" dirty="0">
                <a:solidFill>
                  <a:prstClr val="black"/>
                </a:solidFill>
              </a:rPr>
              <a:t>Near Real-Time </a:t>
            </a:r>
            <a:r>
              <a:rPr lang="en-US" b="1" i="1" dirty="0" smtClean="0">
                <a:solidFill>
                  <a:prstClr val="black"/>
                </a:solidFill>
              </a:rPr>
              <a:t>Analytics</a:t>
            </a:r>
            <a:endParaRPr lang="en-US" dirty="0" smtClean="0">
              <a:solidFill>
                <a:prstClr val="black"/>
              </a:solidFill>
            </a:endParaRPr>
          </a:p>
          <a:p>
            <a:pPr lvl="1"/>
            <a:r>
              <a:rPr lang="en-US" dirty="0" smtClean="0">
                <a:solidFill>
                  <a:prstClr val="black"/>
                </a:solidFill>
              </a:rPr>
              <a:t>Analyze </a:t>
            </a:r>
            <a:r>
              <a:rPr lang="en-US" dirty="0">
                <a:solidFill>
                  <a:prstClr val="black"/>
                </a:solidFill>
              </a:rPr>
              <a:t>indexed data to provide visibility into current environment / provide usage </a:t>
            </a:r>
            <a:r>
              <a:rPr lang="en-US" dirty="0" smtClean="0">
                <a:solidFill>
                  <a:prstClr val="black"/>
                </a:solidFill>
              </a:rPr>
              <a:t>reports</a:t>
            </a:r>
          </a:p>
          <a:p>
            <a:endParaRPr lang="en-US" dirty="0">
              <a:solidFill>
                <a:prstClr val="black"/>
              </a:solidFill>
            </a:endParaRPr>
          </a:p>
          <a:p>
            <a:pPr marL="288925" indent="-174625"/>
            <a:r>
              <a:rPr lang="en-US" b="1" i="1" dirty="0">
                <a:solidFill>
                  <a:prstClr val="black"/>
                </a:solidFill>
              </a:rPr>
              <a:t>Real-Time </a:t>
            </a:r>
            <a:r>
              <a:rPr lang="en-US" b="1" i="1" dirty="0" smtClean="0">
                <a:solidFill>
                  <a:prstClr val="black"/>
                </a:solidFill>
              </a:rPr>
              <a:t>Analytics (“streaming”)</a:t>
            </a:r>
            <a:endParaRPr lang="en-US" dirty="0" smtClean="0">
              <a:solidFill>
                <a:prstClr val="black"/>
              </a:solidFill>
            </a:endParaRPr>
          </a:p>
          <a:p>
            <a:pPr marL="688975" lvl="1" indent="-174625"/>
            <a:r>
              <a:rPr lang="en-US" dirty="0" smtClean="0">
                <a:solidFill>
                  <a:prstClr val="black"/>
                </a:solidFill>
              </a:rPr>
              <a:t>Analyze </a:t>
            </a:r>
            <a:r>
              <a:rPr lang="en-US" dirty="0">
                <a:solidFill>
                  <a:prstClr val="black"/>
                </a:solidFill>
              </a:rPr>
              <a:t>data as it is created to provide instantaneous, actionable business intelligence to affect immediate </a:t>
            </a:r>
            <a:r>
              <a:rPr lang="en-US" dirty="0" smtClean="0">
                <a:solidFill>
                  <a:prstClr val="black"/>
                </a:solidFill>
              </a:rPr>
              <a:t>change</a:t>
            </a:r>
          </a:p>
          <a:p>
            <a:pPr marL="688975" lvl="1" indent="-174625"/>
            <a:r>
              <a:rPr lang="en-US" dirty="0" smtClean="0">
                <a:solidFill>
                  <a:prstClr val="black"/>
                </a:solidFill>
              </a:rPr>
              <a:t>Who’s network gear/software streams data?</a:t>
            </a:r>
          </a:p>
          <a:p>
            <a:pPr marL="1089025" lvl="2" indent="-174625"/>
            <a:r>
              <a:rPr lang="en-US" dirty="0" smtClean="0">
                <a:solidFill>
                  <a:prstClr val="black"/>
                </a:solidFill>
              </a:rPr>
              <a:t>Everyone will have to do this</a:t>
            </a:r>
          </a:p>
          <a:p>
            <a:pPr marL="288925" indent="-174625"/>
            <a:endParaRPr lang="en-US" dirty="0">
              <a:solidFill>
                <a:prstClr val="black"/>
              </a:solidFill>
            </a:endParaRPr>
          </a:p>
          <a:p>
            <a:pPr marL="288925" indent="-174625"/>
            <a:r>
              <a:rPr lang="en-US" b="1" i="1" dirty="0">
                <a:solidFill>
                  <a:prstClr val="black"/>
                </a:solidFill>
              </a:rPr>
              <a:t>Predictive </a:t>
            </a:r>
            <a:r>
              <a:rPr lang="en-US" b="1" i="1" dirty="0" smtClean="0">
                <a:solidFill>
                  <a:prstClr val="black"/>
                </a:solidFill>
              </a:rPr>
              <a:t>Analytics</a:t>
            </a:r>
          </a:p>
          <a:p>
            <a:pPr marL="688975" lvl="1" indent="-174625"/>
            <a:r>
              <a:rPr lang="en-US" dirty="0" smtClean="0">
                <a:solidFill>
                  <a:prstClr val="black"/>
                </a:solidFill>
              </a:rPr>
              <a:t>Build </a:t>
            </a:r>
            <a:r>
              <a:rPr lang="en-US" dirty="0">
                <a:solidFill>
                  <a:prstClr val="black"/>
                </a:solidFill>
              </a:rPr>
              <a:t>statistical models that can </a:t>
            </a:r>
            <a:r>
              <a:rPr lang="en-US" i="1" dirty="0">
                <a:solidFill>
                  <a:srgbClr val="FF0000"/>
                </a:solidFill>
              </a:rPr>
              <a:t>classify/predict the near </a:t>
            </a:r>
            <a:r>
              <a:rPr lang="en-US" i="1" dirty="0" smtClean="0">
                <a:solidFill>
                  <a:srgbClr val="FF0000"/>
                </a:solidFill>
              </a:rPr>
              <a:t>future</a:t>
            </a:r>
          </a:p>
          <a:p>
            <a:pPr marL="688975" lvl="1" indent="-174625"/>
            <a:r>
              <a:rPr lang="en-US" dirty="0" smtClean="0">
                <a:solidFill>
                  <a:prstClr val="black"/>
                </a:solidFill>
              </a:rPr>
              <a:t>BTW, how can this work from a technical perspective?</a:t>
            </a:r>
          </a:p>
          <a:p>
            <a:pPr marL="688975" lvl="1" indent="-174625"/>
            <a:r>
              <a:rPr lang="en-US" dirty="0" smtClean="0">
                <a:solidFill>
                  <a:prstClr val="black"/>
                </a:solidFill>
              </a:rPr>
              <a:t>This is where we want to go</a:t>
            </a:r>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smtClean="0"/>
          </a:p>
          <a:p>
            <a:endParaRPr lang="en-US" dirty="0"/>
          </a:p>
        </p:txBody>
      </p:sp>
    </p:spTree>
    <p:extLst>
      <p:ext uri="{BB962C8B-B14F-4D97-AF65-F5344CB8AC3E}">
        <p14:creationId xmlns:p14="http://schemas.microsoft.com/office/powerpoint/2010/main" val="17818075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628227" y="209320"/>
            <a:ext cx="7915786" cy="1384995"/>
          </a:xfrm>
          <a:prstGeom prst="rect">
            <a:avLst/>
          </a:prstGeom>
          <a:noFill/>
        </p:spPr>
        <p:txBody>
          <a:bodyPr wrap="none" rtlCol="0">
            <a:spAutoFit/>
          </a:bodyPr>
          <a:lstStyle/>
          <a:p>
            <a:r>
              <a:rPr lang="en-US" sz="4400" dirty="0" smtClean="0"/>
              <a:t>Another Way To Think About This</a:t>
            </a:r>
          </a:p>
          <a:p>
            <a:r>
              <a:rPr lang="en-US" sz="4000" i="1" dirty="0" smtClean="0"/>
              <a:t>        The Automation Continuum  </a:t>
            </a:r>
            <a:endParaRPr lang="en-US" sz="4000" i="1" dirty="0"/>
          </a:p>
        </p:txBody>
      </p:sp>
      <p:sp>
        <p:nvSpPr>
          <p:cNvPr id="10" name="TextBox 9"/>
          <p:cNvSpPr txBox="1"/>
          <p:nvPr/>
        </p:nvSpPr>
        <p:spPr>
          <a:xfrm rot="18900000">
            <a:off x="0" y="3851203"/>
            <a:ext cx="370188" cy="276999"/>
          </a:xfrm>
          <a:prstGeom prst="rect">
            <a:avLst/>
          </a:prstGeom>
          <a:noFill/>
        </p:spPr>
        <p:txBody>
          <a:bodyPr wrap="none" rtlCol="0">
            <a:spAutoFit/>
          </a:bodyPr>
          <a:lstStyle/>
          <a:p>
            <a:r>
              <a:rPr lang="en-US" sz="1200" dirty="0" smtClean="0">
                <a:solidFill>
                  <a:schemeClr val="bg1">
                    <a:lumMod val="65000"/>
                  </a:schemeClr>
                </a:solidFill>
              </a:rPr>
              <a:t>CLI</a:t>
            </a:r>
            <a:endParaRPr lang="en-US" sz="1200" dirty="0">
              <a:solidFill>
                <a:schemeClr val="bg1">
                  <a:lumMod val="65000"/>
                </a:schemeClr>
              </a:solidFill>
            </a:endParaRPr>
          </a:p>
        </p:txBody>
      </p:sp>
      <p:grpSp>
        <p:nvGrpSpPr>
          <p:cNvPr id="16" name="Group 15"/>
          <p:cNvGrpSpPr/>
          <p:nvPr/>
        </p:nvGrpSpPr>
        <p:grpSpPr>
          <a:xfrm>
            <a:off x="2206370" y="2370912"/>
            <a:ext cx="6719338" cy="432742"/>
            <a:chOff x="2206370" y="2370912"/>
            <a:chExt cx="6719338" cy="432742"/>
          </a:xfrm>
        </p:grpSpPr>
        <p:sp>
          <p:nvSpPr>
            <p:cNvPr id="11" name="TextBox 10"/>
            <p:cNvSpPr txBox="1"/>
            <p:nvPr/>
          </p:nvSpPr>
          <p:spPr>
            <a:xfrm>
              <a:off x="4636093" y="2370912"/>
              <a:ext cx="1903085" cy="369332"/>
            </a:xfrm>
            <a:prstGeom prst="rect">
              <a:avLst/>
            </a:prstGeom>
            <a:noFill/>
          </p:spPr>
          <p:txBody>
            <a:bodyPr wrap="none" rtlCol="0">
              <a:spAutoFit/>
            </a:bodyPr>
            <a:lstStyle/>
            <a:p>
              <a:r>
                <a:rPr lang="en-US" b="1" dirty="0" smtClean="0"/>
                <a:t>Machine Learning</a:t>
              </a:r>
              <a:endParaRPr lang="en-US" b="1" dirty="0"/>
            </a:p>
          </p:txBody>
        </p:sp>
        <p:cxnSp>
          <p:nvCxnSpPr>
            <p:cNvPr id="15" name="Straight Arrow Connector 14"/>
            <p:cNvCxnSpPr/>
            <p:nvPr/>
          </p:nvCxnSpPr>
          <p:spPr>
            <a:xfrm>
              <a:off x="2206370" y="2771695"/>
              <a:ext cx="6719338" cy="319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57046" y="3395542"/>
            <a:ext cx="8614850" cy="3455902"/>
            <a:chOff x="57046" y="3395542"/>
            <a:chExt cx="8614850" cy="3455902"/>
          </a:xfrm>
        </p:grpSpPr>
        <p:grpSp>
          <p:nvGrpSpPr>
            <p:cNvPr id="8" name="Group 7"/>
            <p:cNvGrpSpPr/>
            <p:nvPr/>
          </p:nvGrpSpPr>
          <p:grpSpPr>
            <a:xfrm>
              <a:off x="292498" y="3395542"/>
              <a:ext cx="8379398" cy="3190762"/>
              <a:chOff x="53034" y="3085704"/>
              <a:chExt cx="8379398" cy="3190762"/>
            </a:xfrm>
          </p:grpSpPr>
          <p:cxnSp>
            <p:nvCxnSpPr>
              <p:cNvPr id="6" name="Straight Arrow Connector 5"/>
              <p:cNvCxnSpPr/>
              <p:nvPr/>
            </p:nvCxnSpPr>
            <p:spPr>
              <a:xfrm>
                <a:off x="126868" y="4621591"/>
                <a:ext cx="755094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6868" y="413581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94989" y="4135816"/>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8900000">
                <a:off x="710826" y="3546160"/>
                <a:ext cx="1069749" cy="276999"/>
              </a:xfrm>
              <a:prstGeom prst="rect">
                <a:avLst/>
              </a:prstGeom>
              <a:noFill/>
            </p:spPr>
            <p:txBody>
              <a:bodyPr wrap="none" rtlCol="0">
                <a:spAutoFit/>
              </a:bodyPr>
              <a:lstStyle/>
              <a:p>
                <a:r>
                  <a:rPr lang="en-US" sz="1200" dirty="0" smtClean="0">
                    <a:solidFill>
                      <a:schemeClr val="bg1">
                        <a:lumMod val="65000"/>
                      </a:schemeClr>
                    </a:solidFill>
                  </a:rPr>
                  <a:t>CLI SCRIPTING</a:t>
                </a:r>
                <a:endParaRPr lang="en-US" sz="1200" dirty="0">
                  <a:solidFill>
                    <a:schemeClr val="bg1">
                      <a:lumMod val="65000"/>
                    </a:schemeClr>
                  </a:solidFill>
                </a:endParaRPr>
              </a:p>
            </p:txBody>
          </p:sp>
          <p:grpSp>
            <p:nvGrpSpPr>
              <p:cNvPr id="3" name="Group 2"/>
              <p:cNvGrpSpPr/>
              <p:nvPr/>
            </p:nvGrpSpPr>
            <p:grpSpPr>
              <a:xfrm>
                <a:off x="6955570" y="3268923"/>
                <a:ext cx="1476862" cy="1352671"/>
                <a:chOff x="7493071" y="3219331"/>
                <a:chExt cx="1476862" cy="1352671"/>
              </a:xfrm>
            </p:grpSpPr>
            <p:cxnSp>
              <p:nvCxnSpPr>
                <p:cNvPr id="25" name="Straight Connector 24"/>
                <p:cNvCxnSpPr/>
                <p:nvPr/>
              </p:nvCxnSpPr>
              <p:spPr>
                <a:xfrm>
                  <a:off x="7830861" y="408622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8900000">
                  <a:off x="7493071" y="3219331"/>
                  <a:ext cx="1476862" cy="461665"/>
                </a:xfrm>
                <a:prstGeom prst="rect">
                  <a:avLst/>
                </a:prstGeom>
                <a:noFill/>
              </p:spPr>
              <p:txBody>
                <a:bodyPr wrap="none" rtlCol="0">
                  <a:spAutoFit/>
                </a:bodyPr>
                <a:lstStyle/>
                <a:p>
                  <a:r>
                    <a:rPr lang="en-US" sz="1200" dirty="0" smtClean="0">
                      <a:solidFill>
                        <a:schemeClr val="bg1">
                          <a:lumMod val="65000"/>
                        </a:schemeClr>
                      </a:solidFill>
                    </a:rPr>
                    <a:t>CONTROLLER-BASED</a:t>
                  </a:r>
                  <a:br>
                    <a:rPr lang="en-US" sz="1200" dirty="0" smtClean="0">
                      <a:solidFill>
                        <a:schemeClr val="bg1">
                          <a:lumMod val="65000"/>
                        </a:schemeClr>
                      </a:solidFill>
                    </a:rPr>
                  </a:br>
                  <a:r>
                    <a:rPr lang="en-US" sz="1200" dirty="0" smtClean="0">
                      <a:solidFill>
                        <a:schemeClr val="bg1">
                          <a:lumMod val="65000"/>
                        </a:schemeClr>
                      </a:solidFill>
                    </a:rPr>
                    <a:t>ARCHITECTURE</a:t>
                  </a:r>
                  <a:endParaRPr lang="en-US" sz="1200" dirty="0">
                    <a:solidFill>
                      <a:schemeClr val="bg1">
                        <a:lumMod val="65000"/>
                      </a:schemeClr>
                    </a:solidFill>
                  </a:endParaRPr>
                </a:p>
              </p:txBody>
            </p:sp>
          </p:grpSp>
          <p:sp>
            <p:nvSpPr>
              <p:cNvPr id="27" name="Rectangle 26"/>
              <p:cNvSpPr/>
              <p:nvPr/>
            </p:nvSpPr>
            <p:spPr>
              <a:xfrm>
                <a:off x="126868" y="4806257"/>
                <a:ext cx="7438646" cy="184666"/>
              </a:xfrm>
              <a:prstGeom prst="rect">
                <a:avLst/>
              </a:prstGeom>
              <a:gradFill>
                <a:gsLst>
                  <a:gs pos="100000">
                    <a:srgbClr val="C00000">
                      <a:alpha val="0"/>
                    </a:srgbClr>
                  </a:gs>
                  <a:gs pos="0">
                    <a:srgbClr val="C00000"/>
                  </a:gs>
                  <a:gs pos="38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CLI</a:t>
                </a:r>
                <a:endParaRPr lang="en-US" sz="1400" dirty="0"/>
              </a:p>
            </p:txBody>
          </p:sp>
          <p:sp>
            <p:nvSpPr>
              <p:cNvPr id="28" name="Rectangle 27"/>
              <p:cNvSpPr/>
              <p:nvPr/>
            </p:nvSpPr>
            <p:spPr>
              <a:xfrm>
                <a:off x="1365458" y="5063366"/>
                <a:ext cx="620005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AUTOMATION</a:t>
                </a:r>
                <a:endParaRPr lang="en-US" sz="1400" dirty="0"/>
              </a:p>
            </p:txBody>
          </p:sp>
          <p:sp>
            <p:nvSpPr>
              <p:cNvPr id="29" name="Rectangle 28"/>
              <p:cNvSpPr/>
              <p:nvPr/>
            </p:nvSpPr>
            <p:spPr>
              <a:xfrm>
                <a:off x="2323417" y="5320475"/>
                <a:ext cx="5242096"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a:t>
                </a:r>
                <a:endParaRPr lang="en-US" sz="1400" dirty="0"/>
              </a:p>
            </p:txBody>
          </p:sp>
          <p:sp>
            <p:nvSpPr>
              <p:cNvPr id="30" name="Rectangle 29"/>
              <p:cNvSpPr/>
              <p:nvPr/>
            </p:nvSpPr>
            <p:spPr>
              <a:xfrm>
                <a:off x="3391716" y="5577584"/>
                <a:ext cx="416810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PROGRAMMABILITY</a:t>
                </a:r>
                <a:endParaRPr lang="en-US" sz="1400" dirty="0"/>
              </a:p>
            </p:txBody>
          </p:sp>
          <p:sp>
            <p:nvSpPr>
              <p:cNvPr id="31" name="Rectangle 30"/>
              <p:cNvSpPr/>
              <p:nvPr/>
            </p:nvSpPr>
            <p:spPr>
              <a:xfrm>
                <a:off x="4751086" y="5834692"/>
                <a:ext cx="2808734"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DEVOPS / NETOPS</a:t>
                </a:r>
                <a:endParaRPr lang="en-US" sz="1400" dirty="0"/>
              </a:p>
            </p:txBody>
          </p:sp>
          <p:sp>
            <p:nvSpPr>
              <p:cNvPr id="43" name="TextBox 42"/>
              <p:cNvSpPr txBox="1"/>
              <p:nvPr/>
            </p:nvSpPr>
            <p:spPr>
              <a:xfrm>
                <a:off x="53034" y="4583120"/>
                <a:ext cx="621015" cy="261610"/>
              </a:xfrm>
              <a:prstGeom prst="rect">
                <a:avLst/>
              </a:prstGeom>
              <a:noFill/>
            </p:spPr>
            <p:txBody>
              <a:bodyPr wrap="none" rtlCol="0">
                <a:spAutoFit/>
              </a:bodyPr>
              <a:lstStyle/>
              <a:p>
                <a:r>
                  <a:rPr lang="en-US" sz="1100" dirty="0" smtClean="0">
                    <a:solidFill>
                      <a:schemeClr val="bg1">
                        <a:lumMod val="65000"/>
                      </a:schemeClr>
                    </a:solidFill>
                  </a:rPr>
                  <a:t>Manual</a:t>
                </a:r>
                <a:endParaRPr lang="en-US" sz="1100" dirty="0">
                  <a:solidFill>
                    <a:schemeClr val="bg1">
                      <a:lumMod val="65000"/>
                    </a:schemeClr>
                  </a:solidFill>
                </a:endParaRPr>
              </a:p>
            </p:txBody>
          </p:sp>
          <p:sp>
            <p:nvSpPr>
              <p:cNvPr id="44" name="TextBox 43"/>
              <p:cNvSpPr txBox="1"/>
              <p:nvPr/>
            </p:nvSpPr>
            <p:spPr>
              <a:xfrm>
                <a:off x="6212245" y="4583120"/>
                <a:ext cx="1390124" cy="261610"/>
              </a:xfrm>
              <a:prstGeom prst="rect">
                <a:avLst/>
              </a:prstGeom>
              <a:noFill/>
            </p:spPr>
            <p:txBody>
              <a:bodyPr wrap="none" rtlCol="0">
                <a:spAutoFit/>
              </a:bodyPr>
              <a:lstStyle/>
              <a:p>
                <a:pPr algn="r"/>
                <a:r>
                  <a:rPr lang="en-US" sz="1100" dirty="0" smtClean="0">
                    <a:solidFill>
                      <a:schemeClr val="bg1">
                        <a:lumMod val="65000"/>
                      </a:schemeClr>
                    </a:solidFill>
                  </a:rPr>
                  <a:t>Automated/Dynamic</a:t>
                </a:r>
                <a:endParaRPr lang="en-US" sz="1100" dirty="0">
                  <a:solidFill>
                    <a:schemeClr val="bg1">
                      <a:lumMod val="65000"/>
                    </a:schemeClr>
                  </a:solidFill>
                </a:endParaRPr>
              </a:p>
            </p:txBody>
          </p:sp>
          <p:grpSp>
            <p:nvGrpSpPr>
              <p:cNvPr id="42" name="Group 41"/>
              <p:cNvGrpSpPr/>
              <p:nvPr/>
            </p:nvGrpSpPr>
            <p:grpSpPr>
              <a:xfrm>
                <a:off x="1289642" y="3085704"/>
                <a:ext cx="1970574" cy="1644973"/>
                <a:chOff x="1397561" y="2390628"/>
                <a:chExt cx="2627431" cy="1644973"/>
              </a:xfrm>
            </p:grpSpPr>
            <p:cxnSp>
              <p:nvCxnSpPr>
                <p:cNvPr id="39" name="Straight Connector 38"/>
                <p:cNvCxnSpPr/>
                <p:nvPr/>
              </p:nvCxnSpPr>
              <p:spPr>
                <a:xfrm>
                  <a:off x="2106231" y="3246382"/>
                  <a:ext cx="0" cy="4857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8900000">
                  <a:off x="1397561" y="2390628"/>
                  <a:ext cx="2627431" cy="369332"/>
                </a:xfrm>
                <a:prstGeom prst="rect">
                  <a:avLst/>
                </a:prstGeom>
                <a:noFill/>
              </p:spPr>
              <p:txBody>
                <a:bodyPr wrap="none" rtlCol="0">
                  <a:spAutoFit/>
                </a:bodyPr>
                <a:lstStyle/>
                <a:p>
                  <a:r>
                    <a:rPr lang="en-US" dirty="0" smtClean="0">
                      <a:solidFill>
                        <a:schemeClr val="accent2"/>
                      </a:solidFill>
                    </a:rPr>
                    <a:t>Average Enterprise</a:t>
                  </a:r>
                  <a:endParaRPr lang="en-US" dirty="0">
                    <a:solidFill>
                      <a:schemeClr val="accent2"/>
                    </a:solidFill>
                  </a:endParaRPr>
                </a:p>
              </p:txBody>
            </p:sp>
            <p:sp>
              <p:nvSpPr>
                <p:cNvPr id="41" name="Chevron 40"/>
                <p:cNvSpPr/>
                <p:nvPr/>
              </p:nvSpPr>
              <p:spPr>
                <a:xfrm>
                  <a:off x="1987451" y="3798041"/>
                  <a:ext cx="237560" cy="237560"/>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p:nvSpPr>
              <p:spPr>
                <a:xfrm>
                  <a:off x="1823656" y="3798041"/>
                  <a:ext cx="237560" cy="237560"/>
                </a:xfrm>
                <a:prstGeom prst="chevron">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Chevron 70"/>
                <p:cNvSpPr/>
                <p:nvPr/>
              </p:nvSpPr>
              <p:spPr>
                <a:xfrm>
                  <a:off x="1670682" y="3798041"/>
                  <a:ext cx="237560" cy="237560"/>
                </a:xfrm>
                <a:prstGeom prst="chevron">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8" name="Group 77"/>
              <p:cNvGrpSpPr/>
              <p:nvPr/>
            </p:nvGrpSpPr>
            <p:grpSpPr>
              <a:xfrm>
                <a:off x="5226560" y="3085704"/>
                <a:ext cx="1827093" cy="1644973"/>
                <a:chOff x="1493210" y="2390628"/>
                <a:chExt cx="2436124" cy="1644973"/>
              </a:xfrm>
            </p:grpSpPr>
            <p:cxnSp>
              <p:nvCxnSpPr>
                <p:cNvPr id="79" name="Straight Connector 78"/>
                <p:cNvCxnSpPr/>
                <p:nvPr/>
              </p:nvCxnSpPr>
              <p:spPr>
                <a:xfrm>
                  <a:off x="2106231" y="3246382"/>
                  <a:ext cx="0" cy="4857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8900000">
                  <a:off x="1493210" y="2390628"/>
                  <a:ext cx="2436124" cy="369332"/>
                </a:xfrm>
                <a:prstGeom prst="rect">
                  <a:avLst/>
                </a:prstGeom>
                <a:noFill/>
              </p:spPr>
              <p:txBody>
                <a:bodyPr wrap="none" rtlCol="0">
                  <a:spAutoFit/>
                </a:bodyPr>
                <a:lstStyle/>
                <a:p>
                  <a:r>
                    <a:rPr lang="en-US" dirty="0" smtClean="0">
                      <a:solidFill>
                        <a:schemeClr val="accent5">
                          <a:lumMod val="75000"/>
                        </a:schemeClr>
                      </a:solidFill>
                    </a:rPr>
                    <a:t>Industry Pioneers</a:t>
                  </a:r>
                  <a:endParaRPr lang="en-US" dirty="0">
                    <a:solidFill>
                      <a:schemeClr val="accent5">
                        <a:lumMod val="75000"/>
                      </a:schemeClr>
                    </a:solidFill>
                  </a:endParaRPr>
                </a:p>
              </p:txBody>
            </p:sp>
            <p:sp>
              <p:nvSpPr>
                <p:cNvPr id="81" name="Chevron 80"/>
                <p:cNvSpPr/>
                <p:nvPr/>
              </p:nvSpPr>
              <p:spPr>
                <a:xfrm>
                  <a:off x="1987451" y="3798041"/>
                  <a:ext cx="237560" cy="23756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Chevron 81"/>
                <p:cNvSpPr/>
                <p:nvPr/>
              </p:nvSpPr>
              <p:spPr>
                <a:xfrm>
                  <a:off x="1823656" y="3798041"/>
                  <a:ext cx="237560" cy="237560"/>
                </a:xfrm>
                <a:prstGeom prst="chevron">
                  <a:avLst/>
                </a:prstGeom>
                <a:solidFill>
                  <a:schemeClr val="accent5">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Chevron 82"/>
                <p:cNvSpPr/>
                <p:nvPr/>
              </p:nvSpPr>
              <p:spPr>
                <a:xfrm>
                  <a:off x="1670682" y="3798041"/>
                  <a:ext cx="237560" cy="237560"/>
                </a:xfrm>
                <a:prstGeom prst="chevron">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5" name="Rectangle 44"/>
              <p:cNvSpPr/>
              <p:nvPr/>
            </p:nvSpPr>
            <p:spPr>
              <a:xfrm>
                <a:off x="6035640" y="6091800"/>
                <a:ext cx="1524180"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ORCHESTRATION</a:t>
                </a:r>
                <a:endParaRPr lang="en-US" sz="1400" dirty="0"/>
              </a:p>
            </p:txBody>
          </p:sp>
        </p:grpSp>
        <p:sp>
          <p:nvSpPr>
            <p:cNvPr id="17" name="TextBox 16"/>
            <p:cNvSpPr txBox="1"/>
            <p:nvPr/>
          </p:nvSpPr>
          <p:spPr>
            <a:xfrm>
              <a:off x="57046" y="6589834"/>
              <a:ext cx="3874785" cy="261610"/>
            </a:xfrm>
            <a:prstGeom prst="rect">
              <a:avLst/>
            </a:prstGeom>
            <a:noFill/>
          </p:spPr>
          <p:txBody>
            <a:bodyPr wrap="square" rtlCol="0">
              <a:spAutoFit/>
            </a:bodyPr>
            <a:lstStyle/>
            <a:p>
              <a:r>
                <a:rPr lang="en-US" sz="1050" dirty="0" smtClean="0"/>
                <a:t>Original slide courtesy Mike Bushong and Joshua Soto </a:t>
              </a:r>
              <a:endParaRPr lang="en-US" sz="1050" dirty="0"/>
            </a:p>
          </p:txBody>
        </p:sp>
      </p:grpSp>
      <p:sp>
        <p:nvSpPr>
          <p:cNvPr id="19" name="TextBox 18"/>
          <p:cNvSpPr txBox="1"/>
          <p:nvPr/>
        </p:nvSpPr>
        <p:spPr>
          <a:xfrm>
            <a:off x="7843644" y="5491813"/>
            <a:ext cx="1300356" cy="646331"/>
          </a:xfrm>
          <a:prstGeom prst="rect">
            <a:avLst/>
          </a:prstGeom>
          <a:noFill/>
        </p:spPr>
        <p:txBody>
          <a:bodyPr wrap="none" rtlCol="0">
            <a:spAutoFit/>
          </a:bodyPr>
          <a:lstStyle/>
          <a:p>
            <a:r>
              <a:rPr lang="en-US" b="1" dirty="0" smtClean="0"/>
              <a:t>Machine </a:t>
            </a:r>
          </a:p>
          <a:p>
            <a:r>
              <a:rPr lang="en-US" b="1" dirty="0" smtClean="0"/>
              <a:t>Intelligence</a:t>
            </a:r>
            <a:endParaRPr lang="en-US" b="1" dirty="0"/>
          </a:p>
        </p:txBody>
      </p:sp>
    </p:spTree>
    <p:extLst>
      <p:ext uri="{BB962C8B-B14F-4D97-AF65-F5344CB8AC3E}">
        <p14:creationId xmlns:p14="http://schemas.microsoft.com/office/powerpoint/2010/main" val="4633247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where is all the (ML) action?</a:t>
            </a:r>
            <a:endParaRPr lang="en-US" dirty="0"/>
          </a:p>
        </p:txBody>
      </p:sp>
      <p:sp>
        <p:nvSpPr>
          <p:cNvPr id="3" name="Content Placeholder 2"/>
          <p:cNvSpPr>
            <a:spLocks noGrp="1"/>
          </p:cNvSpPr>
          <p:nvPr>
            <p:ph idx="1"/>
          </p:nvPr>
        </p:nvSpPr>
        <p:spPr/>
        <p:txBody>
          <a:bodyPr/>
          <a:lstStyle/>
          <a:p>
            <a:r>
              <a:rPr lang="en-US" i="1" dirty="0" smtClean="0"/>
              <a:t>Deep learning </a:t>
            </a:r>
            <a:r>
              <a:rPr lang="en-US" dirty="0" smtClean="0"/>
              <a:t>(what is that?) enjoying great success in an exploding number of use cases</a:t>
            </a:r>
          </a:p>
          <a:p>
            <a:pPr lvl="1"/>
            <a:r>
              <a:rPr lang="en-US" sz="2400" dirty="0"/>
              <a:t>“Perceptual” tasks reaching super-human performance</a:t>
            </a:r>
          </a:p>
          <a:p>
            <a:pPr lvl="1"/>
            <a:r>
              <a:rPr lang="en-US" sz="2400" dirty="0" smtClean="0"/>
              <a:t>Network still lagging (but not for long)</a:t>
            </a:r>
          </a:p>
        </p:txBody>
      </p:sp>
      <p:pic>
        <p:nvPicPr>
          <p:cNvPr id="4" name="Picture 3" descr="25CCD2F400000578-2958597-image-a-27_142427010315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52" y="3674737"/>
            <a:ext cx="4535031" cy="2588146"/>
          </a:xfrm>
          <a:prstGeom prst="rect">
            <a:avLst/>
          </a:prstGeom>
        </p:spPr>
      </p:pic>
      <p:pic>
        <p:nvPicPr>
          <p:cNvPr id="5" name="Picture 4" descr="google_auto_captio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864" y="3586902"/>
            <a:ext cx="4198136" cy="2761341"/>
          </a:xfrm>
          <a:prstGeom prst="rect">
            <a:avLst/>
          </a:prstGeom>
        </p:spPr>
      </p:pic>
      <p:sp>
        <p:nvSpPr>
          <p:cNvPr id="6" name="TextBox 5"/>
          <p:cNvSpPr txBox="1"/>
          <p:nvPr/>
        </p:nvSpPr>
        <p:spPr>
          <a:xfrm rot="20328048">
            <a:off x="609919" y="4815569"/>
            <a:ext cx="3427140"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Object Recognition</a:t>
            </a:r>
            <a:endParaRPr lang="en-US" sz="3200" b="1" dirty="0"/>
          </a:p>
        </p:txBody>
      </p:sp>
      <p:sp>
        <p:nvSpPr>
          <p:cNvPr id="7" name="TextBox 6"/>
          <p:cNvSpPr txBox="1"/>
          <p:nvPr/>
        </p:nvSpPr>
        <p:spPr>
          <a:xfrm rot="20255050">
            <a:off x="5491254" y="4753340"/>
            <a:ext cx="2980303"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Auto-Captioning</a:t>
            </a:r>
            <a:endParaRPr lang="en-US" sz="3200" b="1" dirty="0"/>
          </a:p>
        </p:txBody>
      </p:sp>
      <p:sp>
        <p:nvSpPr>
          <p:cNvPr id="8" name="TextBox 7"/>
          <p:cNvSpPr txBox="1"/>
          <p:nvPr/>
        </p:nvSpPr>
        <p:spPr>
          <a:xfrm>
            <a:off x="218167" y="6392956"/>
            <a:ext cx="8892178"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smtClean="0">
                <a:solidFill>
                  <a:srgbClr val="FF0000"/>
                </a:solidFill>
              </a:rPr>
              <a:t>Why this is relevant: Network use cases will use the same technology (more later)</a:t>
            </a:r>
            <a:endParaRPr lang="en-US" sz="2000" b="1" dirty="0">
              <a:solidFill>
                <a:srgbClr val="FF0000"/>
              </a:solidFill>
            </a:endParaRPr>
          </a:p>
        </p:txBody>
      </p:sp>
    </p:spTree>
    <p:extLst>
      <p:ext uri="{BB962C8B-B14F-4D97-AF65-F5344CB8AC3E}">
        <p14:creationId xmlns:p14="http://schemas.microsoft.com/office/powerpoint/2010/main" val="742780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Auto-Captioning Cartoon</a:t>
            </a:r>
            <a:br>
              <a:rPr lang="en-US" dirty="0" smtClean="0"/>
            </a:br>
            <a:r>
              <a:rPr lang="en-US" dirty="0" smtClean="0"/>
              <a:t> How it Works</a:t>
            </a:r>
            <a:endParaRPr lang="en-US" dirty="0"/>
          </a:p>
        </p:txBody>
      </p:sp>
      <p:pic>
        <p:nvPicPr>
          <p:cNvPr id="4" name="Picture 3" descr="auto-cap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4031"/>
            <a:ext cx="9144000" cy="4058363"/>
          </a:xfrm>
          <a:prstGeom prst="rect">
            <a:avLst/>
          </a:prstGeom>
        </p:spPr>
      </p:pic>
    </p:spTree>
    <p:extLst>
      <p:ext uri="{BB962C8B-B14F-4D97-AF65-F5344CB8AC3E}">
        <p14:creationId xmlns:p14="http://schemas.microsoft.com/office/powerpoint/2010/main" val="18294689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11"/>
            <a:ext cx="8229600" cy="1143000"/>
          </a:xfrm>
        </p:spPr>
        <p:txBody>
          <a:bodyPr/>
          <a:lstStyle/>
          <a:p>
            <a:r>
              <a:rPr lang="en-US" dirty="0" smtClean="0"/>
              <a:t>Self-Driving Cars</a:t>
            </a:r>
            <a:endParaRPr lang="en-US" dirty="0"/>
          </a:p>
        </p:txBody>
      </p:sp>
      <p:pic>
        <p:nvPicPr>
          <p:cNvPr id="4" name="Mobileye Pedestrian Collision Warning - Vehicle - 2012-6-Y4CSnE3CI.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12803"/>
            <a:ext cx="8045450" cy="4525963"/>
          </a:xfrm>
        </p:spPr>
      </p:pic>
      <p:pic>
        <p:nvPicPr>
          <p:cNvPr id="5" name="Picture 4" descr="road_ready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275" y="1417638"/>
            <a:ext cx="8137525" cy="5415853"/>
          </a:xfrm>
          <a:prstGeom prst="rect">
            <a:avLst/>
          </a:prstGeom>
        </p:spPr>
      </p:pic>
    </p:spTree>
    <p:extLst>
      <p:ext uri="{BB962C8B-B14F-4D97-AF65-F5344CB8AC3E}">
        <p14:creationId xmlns:p14="http://schemas.microsoft.com/office/powerpoint/2010/main" val="27965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657"/>
            <a:ext cx="8229600" cy="989018"/>
          </a:xfrm>
        </p:spPr>
        <p:txBody>
          <a:bodyPr>
            <a:normAutofit/>
          </a:bodyPr>
          <a:lstStyle/>
          <a:p>
            <a:r>
              <a:rPr lang="en-US" dirty="0" smtClean="0"/>
              <a:t>How Does Your Car Actually See?</a:t>
            </a:r>
            <a:endParaRPr lang="en-US" sz="2800" i="1" dirty="0"/>
          </a:p>
        </p:txBody>
      </p:sp>
      <p:pic>
        <p:nvPicPr>
          <p:cNvPr id="6" name="Picture 5" descr="ck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19" y="4025695"/>
            <a:ext cx="4473704" cy="2555306"/>
          </a:xfrm>
          <a:prstGeom prst="rect">
            <a:avLst/>
          </a:prstGeom>
        </p:spPr>
      </p:pic>
      <p:grpSp>
        <p:nvGrpSpPr>
          <p:cNvPr id="5" name="Group 4"/>
          <p:cNvGrpSpPr/>
          <p:nvPr/>
        </p:nvGrpSpPr>
        <p:grpSpPr>
          <a:xfrm>
            <a:off x="5964875" y="3857257"/>
            <a:ext cx="2380313" cy="2561705"/>
            <a:chOff x="5961829" y="4061095"/>
            <a:chExt cx="2380313" cy="2561705"/>
          </a:xfrm>
        </p:grpSpPr>
        <p:pic>
          <p:nvPicPr>
            <p:cNvPr id="12" name="Picture 11" descr="share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829" y="4612460"/>
              <a:ext cx="2380313" cy="2010340"/>
            </a:xfrm>
            <a:prstGeom prst="rect">
              <a:avLst/>
            </a:prstGeom>
          </p:spPr>
        </p:pic>
        <p:sp>
          <p:nvSpPr>
            <p:cNvPr id="3" name="TextBox 2"/>
            <p:cNvSpPr txBox="1"/>
            <p:nvPr/>
          </p:nvSpPr>
          <p:spPr>
            <a:xfrm>
              <a:off x="6208182" y="4061095"/>
              <a:ext cx="1887606" cy="400110"/>
            </a:xfrm>
            <a:prstGeom prst="rect">
              <a:avLst/>
            </a:prstGeom>
            <a:noFill/>
          </p:spPr>
          <p:txBody>
            <a:bodyPr wrap="none" rtlCol="0">
              <a:spAutoFit/>
            </a:bodyPr>
            <a:lstStyle/>
            <a:p>
              <a:r>
                <a:rPr lang="en-US" sz="2000" u="sng" dirty="0" smtClean="0"/>
                <a:t>In Cartoon Form</a:t>
              </a:r>
              <a:endParaRPr lang="en-US" sz="2000" u="sng" dirty="0"/>
            </a:p>
          </p:txBody>
        </p:sp>
      </p:grpSp>
      <p:sp>
        <p:nvSpPr>
          <p:cNvPr id="7" name="TextBox 6"/>
          <p:cNvSpPr txBox="1"/>
          <p:nvPr/>
        </p:nvSpPr>
        <p:spPr>
          <a:xfrm>
            <a:off x="306819" y="6581001"/>
            <a:ext cx="5801588" cy="276999"/>
          </a:xfrm>
          <a:prstGeom prst="rect">
            <a:avLst/>
          </a:prstGeom>
          <a:noFill/>
        </p:spPr>
        <p:txBody>
          <a:bodyPr wrap="none" rtlCol="0">
            <a:spAutoFit/>
          </a:bodyPr>
          <a:lstStyle/>
          <a:p>
            <a:r>
              <a:rPr lang="en-US" sz="1200" dirty="0" smtClean="0"/>
              <a:t>See </a:t>
            </a:r>
            <a:r>
              <a:rPr lang="en-US" sz="1200" dirty="0" smtClean="0">
                <a:hlinkClick r:id="rId4"/>
              </a:rPr>
              <a:t>http://www.wired.com/2015/05/wolframs-image-rec-site-reflects-enormous-shift-ai/</a:t>
            </a:r>
            <a:endParaRPr lang="en-US" sz="1200" dirty="0"/>
          </a:p>
        </p:txBody>
      </p:sp>
      <p:grpSp>
        <p:nvGrpSpPr>
          <p:cNvPr id="10" name="Group 9"/>
          <p:cNvGrpSpPr/>
          <p:nvPr/>
        </p:nvGrpSpPr>
        <p:grpSpPr>
          <a:xfrm>
            <a:off x="1042988" y="1146675"/>
            <a:ext cx="7058025" cy="4903251"/>
            <a:chOff x="1040809" y="1677750"/>
            <a:chExt cx="7058025" cy="4903251"/>
          </a:xfrm>
        </p:grpSpPr>
        <p:pic>
          <p:nvPicPr>
            <p:cNvPr id="8" name="Picture 7" descr="visual_corte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809" y="2437626"/>
              <a:ext cx="7058025" cy="4143375"/>
            </a:xfrm>
            <a:prstGeom prst="rect">
              <a:avLst/>
            </a:prstGeom>
          </p:spPr>
        </p:pic>
        <p:sp>
          <p:nvSpPr>
            <p:cNvPr id="9" name="TextBox 8"/>
            <p:cNvSpPr txBox="1"/>
            <p:nvPr/>
          </p:nvSpPr>
          <p:spPr>
            <a:xfrm>
              <a:off x="2319374" y="1677750"/>
              <a:ext cx="4093939" cy="646331"/>
            </a:xfrm>
            <a:prstGeom prst="rect">
              <a:avLst/>
            </a:prstGeom>
            <a:noFill/>
          </p:spPr>
          <p:txBody>
            <a:bodyPr wrap="none" rtlCol="0">
              <a:spAutoFit/>
            </a:bodyPr>
            <a:lstStyle/>
            <a:p>
              <a:r>
                <a:rPr lang="en-US" sz="3600" b="1" dirty="0" smtClean="0"/>
                <a:t>How your brain sees</a:t>
              </a:r>
              <a:endParaRPr lang="en-US" sz="3600" b="1" dirty="0"/>
            </a:p>
          </p:txBody>
        </p:sp>
      </p:grpSp>
      <p:grpSp>
        <p:nvGrpSpPr>
          <p:cNvPr id="13" name="Group 12"/>
          <p:cNvGrpSpPr/>
          <p:nvPr/>
        </p:nvGrpSpPr>
        <p:grpSpPr>
          <a:xfrm>
            <a:off x="306819" y="1297930"/>
            <a:ext cx="8038369" cy="3110692"/>
            <a:chOff x="306819" y="746565"/>
            <a:chExt cx="8038369" cy="3110692"/>
          </a:xfrm>
        </p:grpSpPr>
        <p:pic>
          <p:nvPicPr>
            <p:cNvPr id="4" name="Picture 3" descr="cn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819" y="1677750"/>
              <a:ext cx="8038369" cy="2179507"/>
            </a:xfrm>
            <a:prstGeom prst="rect">
              <a:avLst/>
            </a:prstGeom>
          </p:spPr>
        </p:pic>
        <p:sp>
          <p:nvSpPr>
            <p:cNvPr id="11" name="TextBox 10"/>
            <p:cNvSpPr txBox="1"/>
            <p:nvPr/>
          </p:nvSpPr>
          <p:spPr>
            <a:xfrm>
              <a:off x="1568503" y="746565"/>
              <a:ext cx="6058569" cy="1015663"/>
            </a:xfrm>
            <a:prstGeom prst="rect">
              <a:avLst/>
            </a:prstGeom>
            <a:noFill/>
          </p:spPr>
          <p:txBody>
            <a:bodyPr wrap="none" rtlCol="0">
              <a:spAutoFit/>
            </a:bodyPr>
            <a:lstStyle/>
            <a:p>
              <a:r>
                <a:rPr lang="en-US" sz="3600" b="1" dirty="0" smtClean="0"/>
                <a:t>How your car (camera, …) sees</a:t>
              </a:r>
            </a:p>
            <a:p>
              <a:pPr algn="ctr"/>
              <a:r>
                <a:rPr lang="en-US" sz="2400" i="1" dirty="0" smtClean="0"/>
                <a:t>        Convolutional </a:t>
              </a:r>
              <a:r>
                <a:rPr lang="en-US" sz="2400" i="1" dirty="0"/>
                <a:t>Neural N</a:t>
              </a:r>
              <a:r>
                <a:rPr lang="en-US" sz="2000" i="1" dirty="0"/>
                <a:t>ets (CNNs)</a:t>
              </a:r>
              <a:endParaRPr lang="en-US" sz="2400" b="1" dirty="0"/>
            </a:p>
          </p:txBody>
        </p:sp>
      </p:grpSp>
    </p:spTree>
    <p:extLst>
      <p:ext uri="{BB962C8B-B14F-4D97-AF65-F5344CB8AC3E}">
        <p14:creationId xmlns:p14="http://schemas.microsoft.com/office/powerpoint/2010/main" val="366598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1439</TotalTime>
  <Words>1795</Words>
  <Application>Microsoft Macintosh PowerPoint</Application>
  <PresentationFormat>On-screen Show (4:3)</PresentationFormat>
  <Paragraphs>392</Paragraphs>
  <Slides>37</Slides>
  <Notes>2</Notes>
  <HiddenSlides>0</HiddenSlides>
  <MMClips>1</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Machine Learning @ Brocade Where we are and where we are going</vt:lpstr>
      <vt:lpstr>Agenda</vt:lpstr>
      <vt:lpstr>What is all the Excitement About?Context and Framing</vt:lpstr>
      <vt:lpstr>One Way to Segment the Space</vt:lpstr>
      <vt:lpstr>PowerPoint Presentation</vt:lpstr>
      <vt:lpstr>Ok, where is all the (ML) action?</vt:lpstr>
      <vt:lpstr>Auto-Captioning Cartoon  How it Works</vt:lpstr>
      <vt:lpstr>Self-Driving Cars</vt:lpstr>
      <vt:lpstr>How Does Your Car Actually See?</vt:lpstr>
      <vt:lpstr>But that’s not all</vt:lpstr>
      <vt:lpstr>PowerPoint Presentation</vt:lpstr>
      <vt:lpstr>Everyone is in this game (M&amp;A Gone Wild)</vt:lpstr>
      <vt:lpstr>PowerPoint Presentation</vt:lpstr>
      <vt:lpstr>Main Characters (my take)</vt:lpstr>
      <vt:lpstr>How About Networking? Well, The ML Cat is Out of the Bag (NANOG 64)</vt:lpstr>
      <vt:lpstr>COOB, redux (NANOG 64)</vt:lpstr>
      <vt:lpstr>OPNFV Predictor</vt:lpstr>
      <vt:lpstr>Brocade Off-Box Strategy Network Automation Apps - Phasing</vt:lpstr>
      <vt:lpstr>PowerPoint Presentation</vt:lpstr>
      <vt:lpstr>Agenda</vt:lpstr>
      <vt:lpstr>Well That’s All Cool, But What is ML?</vt:lpstr>
      <vt:lpstr>PowerPoint Presentation</vt:lpstr>
      <vt:lpstr>What is Machine Learning?</vt:lpstr>
      <vt:lpstr>PowerPoint Presentation</vt:lpstr>
      <vt:lpstr>BTW, there are 2^10s of ML Algorithms</vt:lpstr>
      <vt:lpstr>ML “Stack”</vt:lpstr>
      <vt:lpstr>PowerPoint Presentation</vt:lpstr>
      <vt:lpstr>BTW, what would it take to run KMeans on Varma’s data (Spark/Mllib/Scala)?</vt:lpstr>
      <vt:lpstr>Agenda</vt:lpstr>
      <vt:lpstr>Active ML Projects @ Brocade</vt:lpstr>
      <vt:lpstr>PowerPoint Presentation</vt:lpstr>
      <vt:lpstr>Anomaly Detection Project Framework</vt:lpstr>
      <vt:lpstr>On to Derick</vt:lpstr>
      <vt:lpstr>Backup </vt:lpstr>
      <vt:lpstr>Dimensionality</vt:lpstr>
      <vt:lpstr>Why ML Is Hard The Curse Of Dimensionality</vt:lpstr>
      <vt:lpstr>Curse of Dimensionality Redux</vt:lpstr>
    </vt:vector>
  </TitlesOfParts>
  <Company>UO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Study Group </dc:title>
  <dc:creator>David Meyer</dc:creator>
  <cp:lastModifiedBy>David Meyer</cp:lastModifiedBy>
  <cp:revision>556</cp:revision>
  <dcterms:created xsi:type="dcterms:W3CDTF">2015-05-12T14:16:44Z</dcterms:created>
  <dcterms:modified xsi:type="dcterms:W3CDTF">2015-06-19T22:31:36Z</dcterms:modified>
</cp:coreProperties>
</file>